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Override3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1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3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5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7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8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74" r:id="rId4"/>
    <p:sldMasterId id="2147483686" r:id="rId5"/>
    <p:sldMasterId id="2147483698" r:id="rId6"/>
    <p:sldMasterId id="2147483710" r:id="rId7"/>
    <p:sldMasterId id="2147483878" r:id="rId8"/>
    <p:sldMasterId id="2147483902" r:id="rId9"/>
    <p:sldMasterId id="2147483914" r:id="rId10"/>
    <p:sldMasterId id="2147483926" r:id="rId11"/>
    <p:sldMasterId id="2147483941" r:id="rId12"/>
    <p:sldMasterId id="2147483977" r:id="rId13"/>
    <p:sldMasterId id="2147483989" r:id="rId14"/>
    <p:sldMasterId id="2147484001" r:id="rId15"/>
    <p:sldMasterId id="2147484037" r:id="rId16"/>
    <p:sldMasterId id="2147484049" r:id="rId17"/>
    <p:sldMasterId id="2147484073" r:id="rId18"/>
    <p:sldMasterId id="2147484085" r:id="rId19"/>
  </p:sldMasterIdLst>
  <p:notesMasterIdLst>
    <p:notesMasterId r:id="rId104"/>
  </p:notesMasterIdLst>
  <p:sldIdLst>
    <p:sldId id="814" r:id="rId20"/>
    <p:sldId id="877" r:id="rId21"/>
    <p:sldId id="878" r:id="rId22"/>
    <p:sldId id="320" r:id="rId23"/>
    <p:sldId id="322" r:id="rId24"/>
    <p:sldId id="1030" r:id="rId25"/>
    <p:sldId id="324" r:id="rId26"/>
    <p:sldId id="323" r:id="rId27"/>
    <p:sldId id="325" r:id="rId28"/>
    <p:sldId id="1054" r:id="rId29"/>
    <p:sldId id="1056" r:id="rId30"/>
    <p:sldId id="1055" r:id="rId31"/>
    <p:sldId id="1057" r:id="rId32"/>
    <p:sldId id="1101" r:id="rId33"/>
    <p:sldId id="578" r:id="rId34"/>
    <p:sldId id="1105" r:id="rId35"/>
    <p:sldId id="1102" r:id="rId36"/>
    <p:sldId id="1061" r:id="rId37"/>
    <p:sldId id="1063" r:id="rId38"/>
    <p:sldId id="326" r:id="rId39"/>
    <p:sldId id="1064" r:id="rId40"/>
    <p:sldId id="492" r:id="rId41"/>
    <p:sldId id="1065" r:id="rId42"/>
    <p:sldId id="494" r:id="rId43"/>
    <p:sldId id="579" r:id="rId44"/>
    <p:sldId id="1066" r:id="rId45"/>
    <p:sldId id="1067" r:id="rId46"/>
    <p:sldId id="1068" r:id="rId47"/>
    <p:sldId id="1069" r:id="rId48"/>
    <p:sldId id="1070" r:id="rId49"/>
    <p:sldId id="1071" r:id="rId50"/>
    <p:sldId id="1072" r:id="rId51"/>
    <p:sldId id="1073" r:id="rId52"/>
    <p:sldId id="1074" r:id="rId53"/>
    <p:sldId id="1075" r:id="rId54"/>
    <p:sldId id="1076" r:id="rId55"/>
    <p:sldId id="847" r:id="rId56"/>
    <p:sldId id="916" r:id="rId57"/>
    <p:sldId id="610" r:id="rId58"/>
    <p:sldId id="1034" r:id="rId59"/>
    <p:sldId id="915" r:id="rId60"/>
    <p:sldId id="1079" r:id="rId61"/>
    <p:sldId id="1077" r:id="rId62"/>
    <p:sldId id="1078" r:id="rId63"/>
    <p:sldId id="1035" r:id="rId64"/>
    <p:sldId id="1022" r:id="rId65"/>
    <p:sldId id="328" r:id="rId66"/>
    <p:sldId id="999" r:id="rId67"/>
    <p:sldId id="1116" r:id="rId68"/>
    <p:sldId id="918" r:id="rId69"/>
    <p:sldId id="1117" r:id="rId70"/>
    <p:sldId id="960" r:id="rId71"/>
    <p:sldId id="1000" r:id="rId72"/>
    <p:sldId id="1080" r:id="rId73"/>
    <p:sldId id="1081" r:id="rId74"/>
    <p:sldId id="1082" r:id="rId75"/>
    <p:sldId id="1001" r:id="rId76"/>
    <p:sldId id="1083" r:id="rId77"/>
    <p:sldId id="897" r:id="rId78"/>
    <p:sldId id="898" r:id="rId79"/>
    <p:sldId id="1084" r:id="rId80"/>
    <p:sldId id="1039" r:id="rId81"/>
    <p:sldId id="1106" r:id="rId82"/>
    <p:sldId id="1002" r:id="rId83"/>
    <p:sldId id="1085" r:id="rId84"/>
    <p:sldId id="1086" r:id="rId85"/>
    <p:sldId id="1087" r:id="rId86"/>
    <p:sldId id="1100" r:id="rId87"/>
    <p:sldId id="1115" r:id="rId88"/>
    <p:sldId id="1052" r:id="rId89"/>
    <p:sldId id="1114" r:id="rId90"/>
    <p:sldId id="1113" r:id="rId91"/>
    <p:sldId id="1112" r:id="rId92"/>
    <p:sldId id="1111" r:id="rId93"/>
    <p:sldId id="1110" r:id="rId94"/>
    <p:sldId id="1109" r:id="rId95"/>
    <p:sldId id="1108" r:id="rId96"/>
    <p:sldId id="1088" r:id="rId97"/>
    <p:sldId id="1089" r:id="rId98"/>
    <p:sldId id="1107" r:id="rId99"/>
    <p:sldId id="1040" r:id="rId100"/>
    <p:sldId id="874" r:id="rId101"/>
    <p:sldId id="1104" r:id="rId102"/>
    <p:sldId id="1103" r:id="rId10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5FA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84897" autoAdjust="0"/>
  </p:normalViewPr>
  <p:slideViewPr>
    <p:cSldViewPr>
      <p:cViewPr varScale="1">
        <p:scale>
          <a:sx n="81" d="100"/>
          <a:sy n="81" d="100"/>
        </p:scale>
        <p:origin x="-11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76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87" Type="http://schemas.openxmlformats.org/officeDocument/2006/relationships/slide" Target="slides/slide68.xml"/><Relationship Id="rId102" Type="http://schemas.openxmlformats.org/officeDocument/2006/relationships/slide" Target="slides/slide83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slide" Target="slides/slide58.xml"/><Relationship Id="rId100" Type="http://schemas.openxmlformats.org/officeDocument/2006/relationships/slide" Target="slides/slide81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93" Type="http://schemas.openxmlformats.org/officeDocument/2006/relationships/slide" Target="slides/slide74.xml"/><Relationship Id="rId98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103" Type="http://schemas.openxmlformats.org/officeDocument/2006/relationships/slide" Target="slides/slide84.xml"/><Relationship Id="rId108" Type="http://schemas.openxmlformats.org/officeDocument/2006/relationships/tableStyles" Target="tableStyles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slide" Target="slides/slide80.xml"/><Relationship Id="rId101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766526C-24B6-4CAB-8E8E-85A13ADA1832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63F5536-7C40-4D79-8D59-3C9CBA8A0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trike="noStrike" baseline="0" dirty="0" smtClean="0">
              <a:latin typeface="Arial" pitchFamily="34" charset="0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4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6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cs typeface="ＭＳ Ｐゴシック" pitchFamily="34" charset="-128"/>
            </a:endParaRPr>
          </a:p>
        </p:txBody>
      </p:sp>
      <p:sp>
        <p:nvSpPr>
          <p:cNvPr id="556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AD9D3B-3ED3-4E62-AA60-AFD1500EBB17}" type="slidenum">
              <a:rPr lang="en-US" smtClean="0">
                <a:solidFill>
                  <a:srgbClr val="000000"/>
                </a:solidFill>
                <a:latin typeface="Chalkboard"/>
              </a:rPr>
              <a:pPr/>
              <a:t>4</a:t>
            </a:fld>
            <a:endParaRPr lang="en-US" smtClean="0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22814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1" defTabSz="966612">
              <a:defRPr/>
            </a:pPr>
            <a:endParaRPr lang="en-US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0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310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66612">
              <a:defRPr/>
            </a:pPr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5488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35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5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91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3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82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82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607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65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28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72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12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250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714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65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78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47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25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323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197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77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450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664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62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199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269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4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999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743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560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strike="noStrik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560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743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584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415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415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E1C60-AE08-437D-893D-9052AA39E6C5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019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3439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879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743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C0B58-2045-4EC1-BECD-31DF6B15A985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8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879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915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527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790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879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58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139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049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0987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03988-03FE-4AE2-96F0-F1853824552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568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879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755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708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2237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1122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03988-03FE-4AE2-96F0-F18538245527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0969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146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13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strike="noStrik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7B7F6-CF99-49A9-87A8-D08F3DF01867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84440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66612">
              <a:defRPr/>
            </a:pPr>
            <a:endParaRPr lang="en-US" sz="1300" dirty="0"/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3256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63256" eaLnBrk="0" hangingPunct="0"/>
              <a:t>82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49912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66612">
              <a:defRPr/>
            </a:pPr>
            <a:endParaRPr lang="en-US" sz="1300" dirty="0"/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3256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63256" eaLnBrk="0" hangingPunct="0"/>
              <a:t>83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49912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19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8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8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7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1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8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7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7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4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119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7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82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3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4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893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987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6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93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7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0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890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0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23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23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934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90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0206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18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42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83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24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904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73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321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2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6272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8558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3941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4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35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6511F-D183-4E86-9105-B82E37BBDA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93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A1588D-B5BF-437B-8B85-A51B714CAF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816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7672B-578F-43E7-9695-CD86C8E997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4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B9B69-C801-45E9-9BD2-D5CB1EA225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41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5D49D-6323-42F9-AD87-741834730F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937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AF8F7-2D7C-4B91-8572-0B4BC57E6D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258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2590E-D54A-49B1-8607-E45D426F88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555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A4DBA-A27E-44AA-AA25-F155BC071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074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5F99A-0F74-4296-B19D-32C7FB38AD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21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995A9-EB7C-4796-8663-DE7AB60DA0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846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16BB5-DECF-44BB-AB0B-A400AE04604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548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565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720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3631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073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208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38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490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026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696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3893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997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591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865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956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135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07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2701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542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491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2163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5710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428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25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292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0984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3937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564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653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515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506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137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6688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2050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3963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19908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07031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4380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32102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1110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9871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65643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02067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7741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89575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922746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545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606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655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2597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998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3135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667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159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295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5195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72841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0848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637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955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3091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7984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67037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5364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4798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1103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294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35847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4390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5689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97570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37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2499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731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4104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535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132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1467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66659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8114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71745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2042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2090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896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182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7682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43026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026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1783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7672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096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4256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9464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7178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02327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90807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25605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6810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5343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76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3395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42749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1250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435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3897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928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736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996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82336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16240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1445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5114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15834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70842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114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785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4349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6738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43862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05765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18532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96877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158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8617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1742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1992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183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1665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8788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34411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9401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23400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7282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04126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3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6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75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77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7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288CEB-8128-4ABC-A5D8-40D3E39FB3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6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0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1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6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4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081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cmss1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2400" kern="1200">
          <a:solidFill>
            <a:schemeClr val="tx1"/>
          </a:solidFill>
          <a:latin typeface="cmss1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E374-6813-4499-95AD-8C6DEE5418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3148-4010-4C5A-9100-90A9BFDDD0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53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2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0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96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1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7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6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63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170863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438400" y="2895600"/>
            <a:ext cx="4457700" cy="121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Raj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Chetty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Harvard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Nathaniel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Hendren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Harvard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Patrick Kline, UC-Berkeley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Emmanuel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Saez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UC-Berkeley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1800" dirty="0" smtClean="0">
              <a:solidFill>
                <a:prstClr val="black"/>
              </a:solidFill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104644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ea typeface="ＭＳ Ｐゴシック" pitchFamily="34" charset="-128"/>
              </a:rPr>
              <a:t>Where is the Land of Opportunity?</a:t>
            </a:r>
          </a:p>
          <a:p>
            <a:pPr algn="ctr"/>
            <a:r>
              <a:rPr lang="en-US" sz="3000" b="1" dirty="0" smtClean="0">
                <a:solidFill>
                  <a:srgbClr val="002060"/>
                </a:solidFill>
                <a:ea typeface="ＭＳ Ｐゴシック" pitchFamily="34" charset="-128"/>
              </a:rPr>
              <a:t>The Geography of Intergenerational Mobility in the U.S.</a:t>
            </a:r>
            <a:endParaRPr lang="en-US" sz="3000" b="1" dirty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5675293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i="1" dirty="0"/>
              <a:t>The opinions expressed in this paper are those of the authors alone and do not necessarily reflect the views of the Internal Revenue Service or the U.S. Treasury </a:t>
            </a:r>
            <a:r>
              <a:rPr lang="en-US" sz="1400" i="1" dirty="0" smtClean="0"/>
              <a:t>Department. This </a:t>
            </a:r>
            <a:r>
              <a:rPr lang="en-US" sz="1400" i="1" dirty="0"/>
              <a:t>work is a component of a larger project examining the effects of eliminating tax expenditures on the budget deficit and economic activity</a:t>
            </a:r>
            <a:r>
              <a:rPr lang="en-US" sz="1400" i="1" dirty="0" smtClean="0"/>
              <a:t>.  </a:t>
            </a:r>
            <a:r>
              <a:rPr lang="en-US" sz="1400" i="1" dirty="0" smtClean="0">
                <a:solidFill>
                  <a:prstClr val="black"/>
                </a:solidFill>
              </a:rPr>
              <a:t>Results </a:t>
            </a:r>
            <a:r>
              <a:rPr lang="en-US" sz="1400" i="1" dirty="0">
                <a:solidFill>
                  <a:prstClr val="black"/>
                </a:solidFill>
              </a:rPr>
              <a:t>reported </a:t>
            </a:r>
            <a:r>
              <a:rPr lang="en-US" sz="1400" i="1" dirty="0" smtClean="0">
                <a:solidFill>
                  <a:prstClr val="black"/>
                </a:solidFill>
              </a:rPr>
              <a:t>here are contained </a:t>
            </a:r>
            <a:r>
              <a:rPr lang="en-US" sz="1400" i="1" dirty="0">
                <a:solidFill>
                  <a:prstClr val="black"/>
                </a:solidFill>
              </a:rPr>
              <a:t>in the SOI </a:t>
            </a:r>
            <a:r>
              <a:rPr lang="en-US" sz="1400" i="1" dirty="0" smtClean="0">
                <a:solidFill>
                  <a:prstClr val="black"/>
                </a:solidFill>
              </a:rPr>
              <a:t>Working </a:t>
            </a:r>
            <a:r>
              <a:rPr lang="en-US" sz="1400" i="1" dirty="0">
                <a:solidFill>
                  <a:prstClr val="black"/>
                </a:solidFill>
              </a:rPr>
              <a:t>Paper “The Economic Impacts of Tax Expenditures: Evidence from Spatial Variation </a:t>
            </a:r>
            <a:r>
              <a:rPr lang="en-US" sz="1400" i="1" dirty="0" smtClean="0">
                <a:solidFill>
                  <a:prstClr val="black"/>
                </a:solidFill>
              </a:rPr>
              <a:t>across the </a:t>
            </a:r>
            <a:r>
              <a:rPr lang="en-US" sz="1400" i="1" dirty="0">
                <a:solidFill>
                  <a:prstClr val="black"/>
                </a:solidFill>
              </a:rPr>
              <a:t>U.S.,” approved under </a:t>
            </a:r>
            <a:r>
              <a:rPr lang="en-US" sz="1400" i="1" dirty="0" smtClean="0">
                <a:solidFill>
                  <a:prstClr val="black"/>
                </a:solidFill>
              </a:rPr>
              <a:t>IRS contract TIRNO-12-P-00374.</a:t>
            </a:r>
            <a:endParaRPr lang="en-US" sz="1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4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106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222222"/>
              </a:solidFill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222222"/>
                </a:solidFill>
                <a:ea typeface="Calibri"/>
              </a:rPr>
              <a:t>United </a:t>
            </a:r>
            <a:r>
              <a:rPr lang="en-US" sz="2000" dirty="0">
                <a:solidFill>
                  <a:srgbClr val="222222"/>
                </a:solidFill>
                <a:ea typeface="Calibri"/>
              </a:rPr>
              <a:t>States traditionally </a:t>
            </a:r>
            <a:r>
              <a:rPr lang="en-US" sz="2000" dirty="0" smtClean="0">
                <a:solidFill>
                  <a:srgbClr val="222222"/>
                </a:solidFill>
                <a:ea typeface="Calibri"/>
              </a:rPr>
              <a:t>hailed as </a:t>
            </a:r>
            <a:r>
              <a:rPr lang="en-US" sz="2000" dirty="0">
                <a:solidFill>
                  <a:srgbClr val="222222"/>
                </a:solidFill>
                <a:ea typeface="Calibri"/>
              </a:rPr>
              <a:t>“land of opportunity”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222222"/>
                </a:solidFill>
                <a:ea typeface="Calibri"/>
              </a:rPr>
              <a:t>Chances of succeeding do </a:t>
            </a:r>
            <a:r>
              <a:rPr lang="en-US" sz="2000" dirty="0">
                <a:solidFill>
                  <a:srgbClr val="222222"/>
                </a:solidFill>
                <a:ea typeface="Calibri"/>
              </a:rPr>
              <a:t>not depend heavily on parent’s </a:t>
            </a:r>
            <a:r>
              <a:rPr lang="en-US" sz="2000" dirty="0" smtClean="0">
                <a:solidFill>
                  <a:srgbClr val="222222"/>
                </a:solidFill>
                <a:ea typeface="Calibri"/>
              </a:rPr>
              <a:t>income</a:t>
            </a:r>
            <a:endParaRPr lang="en-US" sz="2000" dirty="0" smtClean="0">
              <a:solidFill>
                <a:srgbClr val="000000"/>
              </a:solidFill>
              <a:ea typeface="Calibri"/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kern="0" dirty="0" smtClean="0">
              <a:solidFill>
                <a:srgbClr val="222222"/>
              </a:solidFill>
              <a:ea typeface="Calibri"/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kern="0" dirty="0">
              <a:solidFill>
                <a:srgbClr val="222222"/>
              </a:solidFill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222222"/>
                </a:solidFill>
                <a:ea typeface="Calibri"/>
              </a:rPr>
              <a:t>Vast literature has investigated whether this is true empirically </a:t>
            </a:r>
            <a:br>
              <a:rPr lang="en-US" sz="2000" kern="0" dirty="0" smtClean="0">
                <a:solidFill>
                  <a:srgbClr val="222222"/>
                </a:solidFill>
                <a:ea typeface="Calibri"/>
              </a:rPr>
            </a:b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[Hauser et al. 1975, Behrman and </a:t>
            </a:r>
            <a:r>
              <a:rPr lang="en-US" sz="1600" kern="0" dirty="0" err="1" smtClean="0">
                <a:solidFill>
                  <a:srgbClr val="000000"/>
                </a:solidFill>
                <a:ea typeface="ＭＳ Ｐゴシック"/>
                <a:cs typeface="ＭＳ Ｐゴシック"/>
              </a:rPr>
              <a:t>Taubman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 1985, Becker and Tomes 1986, Solon 1992, Zimmerman 1992, Mulligan 1997, Solon 1999, </a:t>
            </a:r>
            <a:r>
              <a:rPr lang="en-US" sz="1600" kern="0" dirty="0" err="1" smtClean="0">
                <a:solidFill>
                  <a:srgbClr val="000000"/>
                </a:solidFill>
                <a:ea typeface="ＭＳ Ｐゴシック"/>
                <a:cs typeface="ＭＳ Ｐゴシック"/>
              </a:rPr>
              <a:t>Mazumder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 2005]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>
              <a:solidFill>
                <a:srgbClr val="000000"/>
              </a:solidFill>
              <a:ea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 smtClean="0">
              <a:solidFill>
                <a:srgbClr val="000000"/>
              </a:solidFill>
              <a:ea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000000"/>
                </a:solidFill>
                <a:ea typeface="ＭＳ Ｐゴシック"/>
              </a:rPr>
              <a:t>Results debated partly due to limitations in data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</a:rPr>
              <a:t> [Black and Devereux 2011]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>
              <a:solidFill>
                <a:srgbClr val="000000"/>
              </a:solidFill>
              <a:ea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000000"/>
                </a:solidFill>
                <a:ea typeface="ＭＳ Ｐゴシック"/>
              </a:rPr>
              <a:t>Ex: </a:t>
            </a:r>
            <a:r>
              <a:rPr lang="en-US" sz="2000" kern="0" dirty="0" err="1" smtClean="0">
                <a:solidFill>
                  <a:srgbClr val="000000"/>
                </a:solidFill>
                <a:ea typeface="ＭＳ Ｐゴシック"/>
              </a:rPr>
              <a:t>Mazumder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/>
              </a:rPr>
              <a:t> (2005) uses SIPP-SSA sample with 3,000 obs. and imputed earnings for up to 60% of parents</a:t>
            </a:r>
            <a:endParaRPr lang="en-US" sz="2000" kern="0" dirty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Introduction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677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1000" kern="0" dirty="0">
              <a:solidFill>
                <a:srgbClr val="000000"/>
              </a:solidFill>
              <a:ea typeface="ＭＳ Ｐゴシック"/>
              <a:cs typeface="ＭＳ Ｐゴシック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r>
              <a:rPr lang="en-US" sz="2000" kern="0" dirty="0">
                <a:solidFill>
                  <a:srgbClr val="000000"/>
                </a:solidFill>
                <a:ea typeface="ＭＳ Ｐゴシック"/>
                <a:cs typeface="ＭＳ Ｐゴシック"/>
              </a:rPr>
              <a:t>We study 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intergenerational </a:t>
            </a:r>
            <a:r>
              <a:rPr lang="en-US" sz="2000" kern="0" dirty="0">
                <a:solidFill>
                  <a:srgbClr val="000000"/>
                </a:solidFill>
                <a:ea typeface="ＭＳ Ｐゴシック" charset="0"/>
              </a:rPr>
              <a:t>mobility 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in the U.S. using administrative </a:t>
            </a:r>
            <a:r>
              <a:rPr lang="en-US" sz="2000" kern="0" dirty="0">
                <a:solidFill>
                  <a:srgbClr val="000000"/>
                </a:solidFill>
                <a:ea typeface="ＭＳ Ｐゴシック" charset="0"/>
              </a:rPr>
              <a:t>data on 40 million children </a:t>
            </a:r>
            <a:endParaRPr lang="en-US" sz="2000" kern="0" dirty="0" smtClean="0">
              <a:solidFill>
                <a:srgbClr val="000000"/>
              </a:solidFill>
              <a:ea typeface="ＭＳ Ｐゴシック" charset="0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2000" kern="0" dirty="0">
              <a:solidFill>
                <a:srgbClr val="000000"/>
              </a:solidFill>
              <a:ea typeface="ＭＳ Ｐゴシック" charset="0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2000" dirty="0" smtClean="0">
              <a:solidFill>
                <a:srgbClr val="222222"/>
              </a:solidFill>
              <a:ea typeface="Calibri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r>
              <a:rPr lang="en-US" sz="2000" dirty="0" smtClean="0">
                <a:solidFill>
                  <a:srgbClr val="222222"/>
                </a:solidFill>
                <a:ea typeface="Calibri"/>
              </a:rPr>
              <a:t>We show that the question of whether the U.S. is the “land of opportunity” does not have a clear answer</a:t>
            </a:r>
            <a:endParaRPr lang="en-US" sz="2000" dirty="0" smtClean="0">
              <a:solidFill>
                <a:srgbClr val="000000"/>
              </a:solidFill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 smtClean="0">
              <a:solidFill>
                <a:srgbClr val="222222"/>
              </a:solidFill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222222"/>
                </a:solidFill>
                <a:ea typeface="Calibri"/>
              </a:rPr>
              <a:t>Substantial </a:t>
            </a:r>
            <a:r>
              <a:rPr lang="en-US" sz="2000" kern="0" dirty="0">
                <a:solidFill>
                  <a:srgbClr val="222222"/>
                </a:solidFill>
                <a:ea typeface="Calibri"/>
              </a:rPr>
              <a:t>variation in intergenerational mobility </a:t>
            </a:r>
            <a:r>
              <a:rPr lang="en-US" sz="2000" i="1" kern="0" dirty="0">
                <a:solidFill>
                  <a:srgbClr val="222222"/>
                </a:solidFill>
                <a:ea typeface="Calibri"/>
              </a:rPr>
              <a:t>within</a:t>
            </a:r>
            <a:r>
              <a:rPr lang="en-US" sz="2000" kern="0" dirty="0">
                <a:solidFill>
                  <a:srgbClr val="222222"/>
                </a:solidFill>
                <a:ea typeface="Calibri"/>
              </a:rPr>
              <a:t> the U.S.</a:t>
            </a:r>
            <a:endParaRPr lang="en-US" sz="2000" kern="0" dirty="0">
              <a:solidFill>
                <a:srgbClr val="000000"/>
              </a:solidFill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>
              <a:solidFill>
                <a:srgbClr val="000000"/>
              </a:solidFill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222222"/>
                </a:solidFill>
                <a:ea typeface="Calibri"/>
              </a:rPr>
              <a:t>Some </a:t>
            </a:r>
            <a:r>
              <a:rPr lang="en-US" sz="2000" dirty="0" smtClean="0">
                <a:solidFill>
                  <a:srgbClr val="222222"/>
                </a:solidFill>
                <a:ea typeface="Calibri"/>
              </a:rPr>
              <a:t>lands </a:t>
            </a:r>
            <a:r>
              <a:rPr lang="en-US" sz="2000" dirty="0">
                <a:solidFill>
                  <a:srgbClr val="222222"/>
                </a:solidFill>
                <a:ea typeface="Calibri"/>
              </a:rPr>
              <a:t>of </a:t>
            </a:r>
            <a:r>
              <a:rPr lang="en-US" sz="2000" dirty="0" smtClean="0">
                <a:solidFill>
                  <a:srgbClr val="222222"/>
                </a:solidFill>
                <a:ea typeface="Calibri"/>
              </a:rPr>
              <a:t>opportunity </a:t>
            </a:r>
            <a:r>
              <a:rPr lang="en-US" sz="2000" dirty="0">
                <a:solidFill>
                  <a:srgbClr val="222222"/>
                </a:solidFill>
                <a:ea typeface="Calibri"/>
              </a:rPr>
              <a:t>and some </a:t>
            </a:r>
            <a:r>
              <a:rPr lang="en-US" sz="2000" dirty="0" smtClean="0">
                <a:solidFill>
                  <a:srgbClr val="222222"/>
                </a:solidFill>
                <a:ea typeface="Calibri"/>
              </a:rPr>
              <a:t>lands of persistent inequality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222222"/>
              </a:solidFill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ea typeface="Calibri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This Paper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433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791200"/>
          </a:xfrm>
        </p:spPr>
        <p:txBody>
          <a:bodyPr/>
          <a:lstStyle/>
          <a:p>
            <a:pPr marL="457200" lvl="2" indent="-457200">
              <a:buFont typeface="+mj-lt"/>
              <a:buAutoNum type="arabicPeriod"/>
              <a:defRPr/>
            </a:pPr>
            <a:endParaRPr lang="en-US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National Statistics</a:t>
            </a:r>
          </a:p>
          <a:p>
            <a:pPr marL="457200" lvl="2" indent="-457200">
              <a:buFont typeface="+mj-lt"/>
              <a:buAutoNum type="arabicPeriod"/>
              <a:defRPr/>
            </a:pPr>
            <a:endParaRPr lang="en-US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endParaRPr lang="en-US" dirty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Geographical Variation in Intergenerational Mobility</a:t>
            </a:r>
          </a:p>
          <a:p>
            <a:pPr marL="457200" lvl="2" indent="-457200">
              <a:buFont typeface="+mj-lt"/>
              <a:buAutoNum type="arabicPeriod"/>
              <a:defRPr/>
            </a:pPr>
            <a:endParaRPr lang="en-US" dirty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endParaRPr lang="en-US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Correlates of Spatial Differences in Mobility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Outline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Data source: IRS Databank </a:t>
            </a:r>
            <a:r>
              <a:rPr lang="en-US" sz="1600" dirty="0" smtClean="0">
                <a:solidFill>
                  <a:srgbClr val="000000"/>
                </a:solidFill>
              </a:rPr>
              <a:t>[</a:t>
            </a:r>
            <a:r>
              <a:rPr lang="en-US" sz="1600" dirty="0" err="1" smtClean="0">
                <a:solidFill>
                  <a:srgbClr val="000000"/>
                </a:solidFill>
              </a:rPr>
              <a:t>Chetty</a:t>
            </a:r>
            <a:r>
              <a:rPr lang="en-US" sz="1600" dirty="0" smtClean="0">
                <a:solidFill>
                  <a:srgbClr val="000000"/>
                </a:solidFill>
              </a:rPr>
              <a:t>, Friedman, </a:t>
            </a:r>
            <a:r>
              <a:rPr lang="en-US" sz="1600" dirty="0" err="1" smtClean="0">
                <a:solidFill>
                  <a:srgbClr val="000000"/>
                </a:solidFill>
              </a:rPr>
              <a:t>Hilger</a:t>
            </a:r>
            <a:r>
              <a:rPr lang="en-US" sz="1600" dirty="0" smtClean="0">
                <a:solidFill>
                  <a:srgbClr val="000000"/>
                </a:solidFill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</a:rPr>
              <a:t>Saez</a:t>
            </a:r>
            <a:r>
              <a:rPr lang="en-US" sz="1600" dirty="0" smtClean="0">
                <a:solidFill>
                  <a:srgbClr val="000000"/>
                </a:solidFill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</a:rPr>
              <a:t>Yagan</a:t>
            </a:r>
            <a:r>
              <a:rPr lang="en-US" sz="1600" dirty="0" smtClean="0">
                <a:solidFill>
                  <a:srgbClr val="000000"/>
                </a:solidFill>
              </a:rPr>
              <a:t> 2011]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Selected de-identified </a:t>
            </a:r>
            <a:r>
              <a:rPr lang="en-US" sz="2000" dirty="0">
                <a:solidFill>
                  <a:srgbClr val="000000"/>
                </a:solidFill>
              </a:rPr>
              <a:t>data from </a:t>
            </a:r>
            <a:r>
              <a:rPr lang="en-US" sz="2000" dirty="0" smtClean="0">
                <a:solidFill>
                  <a:srgbClr val="000000"/>
                </a:solidFill>
              </a:rPr>
              <a:t>1996-2012 income </a:t>
            </a:r>
            <a:r>
              <a:rPr lang="en-US" sz="2000" dirty="0">
                <a:solidFill>
                  <a:srgbClr val="000000"/>
                </a:solidFill>
              </a:rPr>
              <a:t>tax </a:t>
            </a:r>
            <a:r>
              <a:rPr lang="en-US" sz="2000" dirty="0" smtClean="0">
                <a:solidFill>
                  <a:srgbClr val="000000"/>
                </a:solidFill>
              </a:rPr>
              <a:t>returns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000000"/>
                </a:solidFill>
              </a:rPr>
              <a:t>Includes non-filers via information forms (e.g. W-2’s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Data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12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Primary sample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en-US" sz="2000" dirty="0" smtClean="0">
                <a:solidFill>
                  <a:srgbClr val="000000"/>
                </a:solidFill>
              </a:rPr>
              <a:t>Current U.S. citizens in 1980-81 </a:t>
            </a:r>
            <a:r>
              <a:rPr lang="en-US" sz="2000" dirty="0">
                <a:solidFill>
                  <a:srgbClr val="000000"/>
                </a:solidFill>
              </a:rPr>
              <a:t>birth </a:t>
            </a:r>
            <a:r>
              <a:rPr lang="en-US" sz="2000" dirty="0" smtClean="0">
                <a:solidFill>
                  <a:srgbClr val="000000"/>
                </a:solidFill>
              </a:rPr>
              <a:t>cohorts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6.3 million children, age 30-32 </a:t>
            </a:r>
            <a:r>
              <a:rPr lang="en-US" sz="2000" dirty="0">
                <a:solidFill>
                  <a:srgbClr val="000000"/>
                </a:solidFill>
              </a:rPr>
              <a:t>in </a:t>
            </a:r>
            <a:r>
              <a:rPr lang="en-US" sz="2000" dirty="0" smtClean="0">
                <a:solidFill>
                  <a:srgbClr val="000000"/>
                </a:solidFill>
              </a:rPr>
              <a:t>2012 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Expanded sample: 1980-1991 birth cohorts for robustness checks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40 million children, age 20-32 in 2012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Sample Definition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73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382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Parent(s) defined as first person(s) who claim child as a dependent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Most children are linked to parents based on tax returns in 1996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link approximately 95% of children to parents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Linking Children to Parents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98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Parent Income: mean pre-tax household income (AGI+SSDI) between 1996-2000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000000"/>
                </a:solidFill>
              </a:rPr>
              <a:t>Child Income: mean pre-tax household income between </a:t>
            </a:r>
            <a:r>
              <a:rPr lang="en-US" sz="2000" dirty="0" smtClean="0">
                <a:solidFill>
                  <a:srgbClr val="000000"/>
                </a:solidFill>
              </a:rPr>
              <a:t>2010-2012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For non-filers, use W-2 wage earnings + SSDI + UI income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If no 1040 and no W-2, code income as 0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These </a:t>
            </a:r>
            <a:r>
              <a:rPr lang="en-US" sz="2000" b="1" dirty="0" smtClean="0">
                <a:solidFill>
                  <a:srgbClr val="000000"/>
                </a:solidFill>
              </a:rPr>
              <a:t>household </a:t>
            </a:r>
            <a:r>
              <a:rPr lang="en-US" sz="2000" dirty="0" smtClean="0">
                <a:solidFill>
                  <a:srgbClr val="000000"/>
                </a:solidFill>
              </a:rPr>
              <a:t>level definitions capture total resources in the household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Spatial patterns very similar using individual income but IGE magnitudes lower, especially for daughters</a:t>
            </a:r>
            <a:r>
              <a:rPr lang="en-US" sz="1600" dirty="0" smtClean="0">
                <a:solidFill>
                  <a:srgbClr val="000000"/>
                </a:solidFill>
              </a:rPr>
              <a:t> [Chadwick and Solon 2002]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Income Definitions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40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ea typeface="ＭＳ Ｐゴシック" pitchFamily="34" charset="-128"/>
              </a:rPr>
              <a:t>Part 1</a:t>
            </a:r>
            <a:br>
              <a:rPr lang="en-US" sz="2200" dirty="0" smtClean="0">
                <a:ea typeface="ＭＳ Ｐゴシック" pitchFamily="34" charset="-128"/>
              </a:rPr>
            </a:br>
            <a:r>
              <a:rPr lang="en-US" sz="2200" dirty="0" smtClean="0">
                <a:ea typeface="ＭＳ Ｐゴシック" pitchFamily="34" charset="-128"/>
              </a:rPr>
              <a:t>National Statistics</a:t>
            </a:r>
          </a:p>
        </p:txBody>
      </p:sp>
    </p:spTree>
    <p:extLst>
      <p:ext uri="{BB962C8B-B14F-4D97-AF65-F5344CB8AC3E}">
        <p14:creationId xmlns:p14="http://schemas.microsoft.com/office/powerpoint/2010/main" val="6536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61"/>
          <p:cNvSpPr>
            <a:spLocks noChangeArrowheads="1"/>
          </p:cNvSpPr>
          <p:nvPr/>
        </p:nvSpPr>
        <p:spPr bwMode="auto">
          <a:xfrm>
            <a:off x="0" y="256401"/>
            <a:ext cx="91440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Mean Child Household Income at Age 30 vs. Parent Household Income</a:t>
            </a:r>
          </a:p>
        </p:txBody>
      </p:sp>
      <p:grpSp>
        <p:nvGrpSpPr>
          <p:cNvPr id="143" name="Group 142"/>
          <p:cNvGrpSpPr/>
          <p:nvPr/>
        </p:nvGrpSpPr>
        <p:grpSpPr>
          <a:xfrm>
            <a:off x="495859" y="573089"/>
            <a:ext cx="8447088" cy="5749925"/>
            <a:chOff x="458788" y="573089"/>
            <a:chExt cx="8447088" cy="5749925"/>
          </a:xfrm>
        </p:grpSpPr>
        <p:sp>
          <p:nvSpPr>
            <p:cNvPr id="146" name="Rectangle 115"/>
            <p:cNvSpPr>
              <a:spLocks noChangeArrowheads="1"/>
            </p:cNvSpPr>
            <p:nvPr/>
          </p:nvSpPr>
          <p:spPr bwMode="auto">
            <a:xfrm>
              <a:off x="5486401" y="4143377"/>
              <a:ext cx="30264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Slope [Par Inc &lt; P90] = 0.335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Rectangle 116"/>
            <p:cNvSpPr>
              <a:spLocks noChangeArrowheads="1"/>
            </p:cNvSpPr>
            <p:nvPr/>
          </p:nvSpPr>
          <p:spPr bwMode="auto">
            <a:xfrm>
              <a:off x="4828032" y="4752977"/>
              <a:ext cx="369973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Slope [P90 &lt; Par </a:t>
              </a: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Inc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&lt; P99] = 0.076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7691808" y="439643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0.0007)</a:t>
              </a:r>
              <a:endParaRPr lang="en-US" dirty="0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7753747" y="4953000"/>
              <a:ext cx="10438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0.0019)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2" name="Group 4"/>
            <p:cNvGrpSpPr>
              <a:grpSpLocks noChangeAspect="1"/>
            </p:cNvGrpSpPr>
            <p:nvPr/>
          </p:nvGrpSpPr>
          <p:grpSpPr bwMode="auto">
            <a:xfrm>
              <a:off x="458788" y="573089"/>
              <a:ext cx="8447088" cy="5749925"/>
              <a:chOff x="289" y="361"/>
              <a:chExt cx="5321" cy="3622"/>
            </a:xfrm>
          </p:grpSpPr>
          <p:sp>
            <p:nvSpPr>
              <p:cNvPr id="153" name="Line 8"/>
              <p:cNvSpPr>
                <a:spLocks noChangeShapeType="1"/>
              </p:cNvSpPr>
              <p:nvPr/>
            </p:nvSpPr>
            <p:spPr bwMode="auto">
              <a:xfrm>
                <a:off x="548" y="3595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Line 9"/>
              <p:cNvSpPr>
                <a:spLocks noChangeShapeType="1"/>
              </p:cNvSpPr>
              <p:nvPr/>
            </p:nvSpPr>
            <p:spPr bwMode="auto">
              <a:xfrm>
                <a:off x="548" y="2988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Line 10"/>
              <p:cNvSpPr>
                <a:spLocks noChangeShapeType="1"/>
              </p:cNvSpPr>
              <p:nvPr/>
            </p:nvSpPr>
            <p:spPr bwMode="auto">
              <a:xfrm>
                <a:off x="548" y="2380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Line 11"/>
              <p:cNvSpPr>
                <a:spLocks noChangeShapeType="1"/>
              </p:cNvSpPr>
              <p:nvPr/>
            </p:nvSpPr>
            <p:spPr bwMode="auto">
              <a:xfrm>
                <a:off x="548" y="1776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Line 12"/>
              <p:cNvSpPr>
                <a:spLocks noChangeShapeType="1"/>
              </p:cNvSpPr>
              <p:nvPr/>
            </p:nvSpPr>
            <p:spPr bwMode="auto">
              <a:xfrm>
                <a:off x="548" y="1168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Line 13"/>
              <p:cNvSpPr>
                <a:spLocks noChangeShapeType="1"/>
              </p:cNvSpPr>
              <p:nvPr/>
            </p:nvSpPr>
            <p:spPr bwMode="auto">
              <a:xfrm>
                <a:off x="548" y="561"/>
                <a:ext cx="5062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Line 14"/>
              <p:cNvSpPr>
                <a:spLocks noChangeShapeType="1"/>
              </p:cNvSpPr>
              <p:nvPr/>
            </p:nvSpPr>
            <p:spPr bwMode="auto">
              <a:xfrm flipV="1">
                <a:off x="820" y="470"/>
                <a:ext cx="0" cy="32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Line 15"/>
              <p:cNvSpPr>
                <a:spLocks noChangeShapeType="1"/>
              </p:cNvSpPr>
              <p:nvPr/>
            </p:nvSpPr>
            <p:spPr bwMode="auto">
              <a:xfrm flipV="1">
                <a:off x="2353" y="470"/>
                <a:ext cx="0" cy="32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6"/>
              <p:cNvSpPr>
                <a:spLocks/>
              </p:cNvSpPr>
              <p:nvPr/>
            </p:nvSpPr>
            <p:spPr bwMode="auto">
              <a:xfrm>
                <a:off x="660" y="809"/>
                <a:ext cx="4859" cy="2116"/>
              </a:xfrm>
              <a:custGeom>
                <a:avLst/>
                <a:gdLst>
                  <a:gd name="T0" fmla="*/ 8 w 1392"/>
                  <a:gd name="T1" fmla="*/ 591 h 606"/>
                  <a:gd name="T2" fmla="*/ 20 w 1392"/>
                  <a:gd name="T3" fmla="*/ 576 h 606"/>
                  <a:gd name="T4" fmla="*/ 29 w 1392"/>
                  <a:gd name="T5" fmla="*/ 566 h 606"/>
                  <a:gd name="T6" fmla="*/ 37 w 1392"/>
                  <a:gd name="T7" fmla="*/ 557 h 606"/>
                  <a:gd name="T8" fmla="*/ 44 w 1392"/>
                  <a:gd name="T9" fmla="*/ 552 h 606"/>
                  <a:gd name="T10" fmla="*/ 51 w 1392"/>
                  <a:gd name="T11" fmla="*/ 542 h 606"/>
                  <a:gd name="T12" fmla="*/ 57 w 1392"/>
                  <a:gd name="T13" fmla="*/ 536 h 606"/>
                  <a:gd name="T14" fmla="*/ 64 w 1392"/>
                  <a:gd name="T15" fmla="*/ 531 h 606"/>
                  <a:gd name="T16" fmla="*/ 70 w 1392"/>
                  <a:gd name="T17" fmla="*/ 522 h 606"/>
                  <a:gd name="T18" fmla="*/ 77 w 1392"/>
                  <a:gd name="T19" fmla="*/ 518 h 606"/>
                  <a:gd name="T20" fmla="*/ 83 w 1392"/>
                  <a:gd name="T21" fmla="*/ 505 h 606"/>
                  <a:gd name="T22" fmla="*/ 90 w 1392"/>
                  <a:gd name="T23" fmla="*/ 502 h 606"/>
                  <a:gd name="T24" fmla="*/ 97 w 1392"/>
                  <a:gd name="T25" fmla="*/ 492 h 606"/>
                  <a:gd name="T26" fmla="*/ 104 w 1392"/>
                  <a:gd name="T27" fmla="*/ 486 h 606"/>
                  <a:gd name="T28" fmla="*/ 111 w 1392"/>
                  <a:gd name="T29" fmla="*/ 477 h 606"/>
                  <a:gd name="T30" fmla="*/ 119 w 1392"/>
                  <a:gd name="T31" fmla="*/ 470 h 606"/>
                  <a:gd name="T32" fmla="*/ 126 w 1392"/>
                  <a:gd name="T33" fmla="*/ 459 h 606"/>
                  <a:gd name="T34" fmla="*/ 134 w 1392"/>
                  <a:gd name="T35" fmla="*/ 454 h 606"/>
                  <a:gd name="T36" fmla="*/ 142 w 1392"/>
                  <a:gd name="T37" fmla="*/ 443 h 606"/>
                  <a:gd name="T38" fmla="*/ 150 w 1392"/>
                  <a:gd name="T39" fmla="*/ 437 h 606"/>
                  <a:gd name="T40" fmla="*/ 158 w 1392"/>
                  <a:gd name="T41" fmla="*/ 431 h 606"/>
                  <a:gd name="T42" fmla="*/ 167 w 1392"/>
                  <a:gd name="T43" fmla="*/ 425 h 606"/>
                  <a:gd name="T44" fmla="*/ 175 w 1392"/>
                  <a:gd name="T45" fmla="*/ 420 h 606"/>
                  <a:gd name="T46" fmla="*/ 184 w 1392"/>
                  <a:gd name="T47" fmla="*/ 407 h 606"/>
                  <a:gd name="T48" fmla="*/ 192 w 1392"/>
                  <a:gd name="T49" fmla="*/ 401 h 606"/>
                  <a:gd name="T50" fmla="*/ 201 w 1392"/>
                  <a:gd name="T51" fmla="*/ 389 h 606"/>
                  <a:gd name="T52" fmla="*/ 209 w 1392"/>
                  <a:gd name="T53" fmla="*/ 386 h 606"/>
                  <a:gd name="T54" fmla="*/ 218 w 1392"/>
                  <a:gd name="T55" fmla="*/ 378 h 606"/>
                  <a:gd name="T56" fmla="*/ 227 w 1392"/>
                  <a:gd name="T57" fmla="*/ 370 h 606"/>
                  <a:gd name="T58" fmla="*/ 236 w 1392"/>
                  <a:gd name="T59" fmla="*/ 365 h 606"/>
                  <a:gd name="T60" fmla="*/ 246 w 1392"/>
                  <a:gd name="T61" fmla="*/ 356 h 606"/>
                  <a:gd name="T62" fmla="*/ 256 w 1392"/>
                  <a:gd name="T63" fmla="*/ 351 h 606"/>
                  <a:gd name="T64" fmla="*/ 266 w 1392"/>
                  <a:gd name="T65" fmla="*/ 341 h 606"/>
                  <a:gd name="T66" fmla="*/ 276 w 1392"/>
                  <a:gd name="T67" fmla="*/ 329 h 606"/>
                  <a:gd name="T68" fmla="*/ 287 w 1392"/>
                  <a:gd name="T69" fmla="*/ 321 h 606"/>
                  <a:gd name="T70" fmla="*/ 298 w 1392"/>
                  <a:gd name="T71" fmla="*/ 311 h 606"/>
                  <a:gd name="T72" fmla="*/ 311 w 1392"/>
                  <a:gd name="T73" fmla="*/ 305 h 606"/>
                  <a:gd name="T74" fmla="*/ 324 w 1392"/>
                  <a:gd name="T75" fmla="*/ 291 h 606"/>
                  <a:gd name="T76" fmla="*/ 338 w 1392"/>
                  <a:gd name="T77" fmla="*/ 284 h 606"/>
                  <a:gd name="T78" fmla="*/ 353 w 1392"/>
                  <a:gd name="T79" fmla="*/ 273 h 606"/>
                  <a:gd name="T80" fmla="*/ 371 w 1392"/>
                  <a:gd name="T81" fmla="*/ 257 h 606"/>
                  <a:gd name="T82" fmla="*/ 390 w 1392"/>
                  <a:gd name="T83" fmla="*/ 248 h 606"/>
                  <a:gd name="T84" fmla="*/ 413 w 1392"/>
                  <a:gd name="T85" fmla="*/ 231 h 606"/>
                  <a:gd name="T86" fmla="*/ 440 w 1392"/>
                  <a:gd name="T87" fmla="*/ 215 h 606"/>
                  <a:gd name="T88" fmla="*/ 475 w 1392"/>
                  <a:gd name="T89" fmla="*/ 200 h 606"/>
                  <a:gd name="T90" fmla="*/ 521 w 1392"/>
                  <a:gd name="T91" fmla="*/ 174 h 606"/>
                  <a:gd name="T92" fmla="*/ 590 w 1392"/>
                  <a:gd name="T93" fmla="*/ 147 h 606"/>
                  <a:gd name="T94" fmla="*/ 712 w 1392"/>
                  <a:gd name="T95" fmla="*/ 113 h 606"/>
                  <a:gd name="T96" fmla="*/ 1003 w 1392"/>
                  <a:gd name="T97" fmla="*/ 56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2" h="606">
                    <a:moveTo>
                      <a:pt x="0" y="606"/>
                    </a:moveTo>
                    <a:lnTo>
                      <a:pt x="8" y="591"/>
                    </a:lnTo>
                    <a:lnTo>
                      <a:pt x="14" y="586"/>
                    </a:lnTo>
                    <a:lnTo>
                      <a:pt x="20" y="576"/>
                    </a:lnTo>
                    <a:lnTo>
                      <a:pt x="25" y="569"/>
                    </a:lnTo>
                    <a:lnTo>
                      <a:pt x="29" y="566"/>
                    </a:lnTo>
                    <a:lnTo>
                      <a:pt x="33" y="562"/>
                    </a:lnTo>
                    <a:lnTo>
                      <a:pt x="37" y="557"/>
                    </a:lnTo>
                    <a:lnTo>
                      <a:pt x="41" y="554"/>
                    </a:lnTo>
                    <a:lnTo>
                      <a:pt x="44" y="552"/>
                    </a:lnTo>
                    <a:lnTo>
                      <a:pt x="48" y="548"/>
                    </a:lnTo>
                    <a:lnTo>
                      <a:pt x="51" y="542"/>
                    </a:lnTo>
                    <a:lnTo>
                      <a:pt x="54" y="541"/>
                    </a:lnTo>
                    <a:lnTo>
                      <a:pt x="57" y="536"/>
                    </a:lnTo>
                    <a:lnTo>
                      <a:pt x="61" y="532"/>
                    </a:lnTo>
                    <a:lnTo>
                      <a:pt x="64" y="531"/>
                    </a:lnTo>
                    <a:lnTo>
                      <a:pt x="67" y="527"/>
                    </a:lnTo>
                    <a:lnTo>
                      <a:pt x="70" y="522"/>
                    </a:lnTo>
                    <a:lnTo>
                      <a:pt x="74" y="521"/>
                    </a:lnTo>
                    <a:lnTo>
                      <a:pt x="77" y="518"/>
                    </a:lnTo>
                    <a:lnTo>
                      <a:pt x="80" y="514"/>
                    </a:lnTo>
                    <a:lnTo>
                      <a:pt x="83" y="505"/>
                    </a:lnTo>
                    <a:lnTo>
                      <a:pt x="87" y="506"/>
                    </a:lnTo>
                    <a:lnTo>
                      <a:pt x="90" y="502"/>
                    </a:lnTo>
                    <a:lnTo>
                      <a:pt x="94" y="496"/>
                    </a:lnTo>
                    <a:lnTo>
                      <a:pt x="97" y="492"/>
                    </a:lnTo>
                    <a:lnTo>
                      <a:pt x="100" y="488"/>
                    </a:lnTo>
                    <a:lnTo>
                      <a:pt x="104" y="486"/>
                    </a:lnTo>
                    <a:lnTo>
                      <a:pt x="108" y="478"/>
                    </a:lnTo>
                    <a:lnTo>
                      <a:pt x="111" y="477"/>
                    </a:lnTo>
                    <a:lnTo>
                      <a:pt x="115" y="471"/>
                    </a:lnTo>
                    <a:lnTo>
                      <a:pt x="119" y="470"/>
                    </a:lnTo>
                    <a:lnTo>
                      <a:pt x="122" y="464"/>
                    </a:lnTo>
                    <a:lnTo>
                      <a:pt x="126" y="459"/>
                    </a:lnTo>
                    <a:lnTo>
                      <a:pt x="130" y="457"/>
                    </a:lnTo>
                    <a:lnTo>
                      <a:pt x="134" y="454"/>
                    </a:lnTo>
                    <a:lnTo>
                      <a:pt x="138" y="447"/>
                    </a:lnTo>
                    <a:lnTo>
                      <a:pt x="142" y="443"/>
                    </a:lnTo>
                    <a:lnTo>
                      <a:pt x="146" y="437"/>
                    </a:lnTo>
                    <a:lnTo>
                      <a:pt x="150" y="437"/>
                    </a:lnTo>
                    <a:lnTo>
                      <a:pt x="154" y="432"/>
                    </a:lnTo>
                    <a:lnTo>
                      <a:pt x="158" y="431"/>
                    </a:lnTo>
                    <a:lnTo>
                      <a:pt x="162" y="425"/>
                    </a:lnTo>
                    <a:lnTo>
                      <a:pt x="167" y="425"/>
                    </a:lnTo>
                    <a:lnTo>
                      <a:pt x="171" y="420"/>
                    </a:lnTo>
                    <a:lnTo>
                      <a:pt x="175" y="420"/>
                    </a:lnTo>
                    <a:lnTo>
                      <a:pt x="179" y="410"/>
                    </a:lnTo>
                    <a:lnTo>
                      <a:pt x="184" y="407"/>
                    </a:lnTo>
                    <a:lnTo>
                      <a:pt x="188" y="401"/>
                    </a:lnTo>
                    <a:lnTo>
                      <a:pt x="192" y="401"/>
                    </a:lnTo>
                    <a:lnTo>
                      <a:pt x="196" y="395"/>
                    </a:lnTo>
                    <a:lnTo>
                      <a:pt x="201" y="389"/>
                    </a:lnTo>
                    <a:lnTo>
                      <a:pt x="205" y="388"/>
                    </a:lnTo>
                    <a:lnTo>
                      <a:pt x="209" y="386"/>
                    </a:lnTo>
                    <a:lnTo>
                      <a:pt x="214" y="381"/>
                    </a:lnTo>
                    <a:lnTo>
                      <a:pt x="218" y="378"/>
                    </a:lnTo>
                    <a:lnTo>
                      <a:pt x="223" y="375"/>
                    </a:lnTo>
                    <a:lnTo>
                      <a:pt x="227" y="370"/>
                    </a:lnTo>
                    <a:lnTo>
                      <a:pt x="232" y="363"/>
                    </a:lnTo>
                    <a:lnTo>
                      <a:pt x="236" y="365"/>
                    </a:lnTo>
                    <a:lnTo>
                      <a:pt x="241" y="360"/>
                    </a:lnTo>
                    <a:lnTo>
                      <a:pt x="246" y="356"/>
                    </a:lnTo>
                    <a:lnTo>
                      <a:pt x="251" y="348"/>
                    </a:lnTo>
                    <a:lnTo>
                      <a:pt x="256" y="351"/>
                    </a:lnTo>
                    <a:lnTo>
                      <a:pt x="261" y="343"/>
                    </a:lnTo>
                    <a:lnTo>
                      <a:pt x="266" y="341"/>
                    </a:lnTo>
                    <a:lnTo>
                      <a:pt x="271" y="336"/>
                    </a:lnTo>
                    <a:lnTo>
                      <a:pt x="276" y="329"/>
                    </a:lnTo>
                    <a:lnTo>
                      <a:pt x="281" y="329"/>
                    </a:lnTo>
                    <a:lnTo>
                      <a:pt x="287" y="321"/>
                    </a:lnTo>
                    <a:lnTo>
                      <a:pt x="293" y="321"/>
                    </a:lnTo>
                    <a:lnTo>
                      <a:pt x="298" y="311"/>
                    </a:lnTo>
                    <a:lnTo>
                      <a:pt x="304" y="306"/>
                    </a:lnTo>
                    <a:lnTo>
                      <a:pt x="311" y="305"/>
                    </a:lnTo>
                    <a:lnTo>
                      <a:pt x="317" y="296"/>
                    </a:lnTo>
                    <a:lnTo>
                      <a:pt x="324" y="291"/>
                    </a:lnTo>
                    <a:lnTo>
                      <a:pt x="330" y="289"/>
                    </a:lnTo>
                    <a:lnTo>
                      <a:pt x="338" y="284"/>
                    </a:lnTo>
                    <a:lnTo>
                      <a:pt x="345" y="275"/>
                    </a:lnTo>
                    <a:lnTo>
                      <a:pt x="353" y="273"/>
                    </a:lnTo>
                    <a:lnTo>
                      <a:pt x="362" y="268"/>
                    </a:lnTo>
                    <a:lnTo>
                      <a:pt x="371" y="257"/>
                    </a:lnTo>
                    <a:lnTo>
                      <a:pt x="380" y="256"/>
                    </a:lnTo>
                    <a:lnTo>
                      <a:pt x="390" y="248"/>
                    </a:lnTo>
                    <a:lnTo>
                      <a:pt x="401" y="243"/>
                    </a:lnTo>
                    <a:lnTo>
                      <a:pt x="413" y="231"/>
                    </a:lnTo>
                    <a:lnTo>
                      <a:pt x="426" y="225"/>
                    </a:lnTo>
                    <a:lnTo>
                      <a:pt x="440" y="215"/>
                    </a:lnTo>
                    <a:lnTo>
                      <a:pt x="456" y="206"/>
                    </a:lnTo>
                    <a:lnTo>
                      <a:pt x="475" y="200"/>
                    </a:lnTo>
                    <a:lnTo>
                      <a:pt x="496" y="184"/>
                    </a:lnTo>
                    <a:lnTo>
                      <a:pt x="521" y="174"/>
                    </a:lnTo>
                    <a:lnTo>
                      <a:pt x="551" y="163"/>
                    </a:lnTo>
                    <a:lnTo>
                      <a:pt x="590" y="147"/>
                    </a:lnTo>
                    <a:lnTo>
                      <a:pt x="640" y="119"/>
                    </a:lnTo>
                    <a:lnTo>
                      <a:pt x="712" y="113"/>
                    </a:lnTo>
                    <a:lnTo>
                      <a:pt x="820" y="82"/>
                    </a:lnTo>
                    <a:lnTo>
                      <a:pt x="1003" y="56"/>
                    </a:lnTo>
                    <a:lnTo>
                      <a:pt x="1392" y="0"/>
                    </a:lnTo>
                  </a:path>
                </a:pathLst>
              </a:custGeom>
              <a:noFill/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Oval 17"/>
              <p:cNvSpPr>
                <a:spLocks noChangeArrowheads="1"/>
              </p:cNvSpPr>
              <p:nvPr/>
            </p:nvSpPr>
            <p:spPr bwMode="auto">
              <a:xfrm>
                <a:off x="639" y="29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Oval 18"/>
              <p:cNvSpPr>
                <a:spLocks noChangeArrowheads="1"/>
              </p:cNvSpPr>
              <p:nvPr/>
            </p:nvSpPr>
            <p:spPr bwMode="auto">
              <a:xfrm>
                <a:off x="667" y="285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Oval 19"/>
              <p:cNvSpPr>
                <a:spLocks noChangeArrowheads="1"/>
              </p:cNvSpPr>
              <p:nvPr/>
            </p:nvSpPr>
            <p:spPr bwMode="auto">
              <a:xfrm>
                <a:off x="688" y="28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Oval 20"/>
              <p:cNvSpPr>
                <a:spLocks noChangeArrowheads="1"/>
              </p:cNvSpPr>
              <p:nvPr/>
            </p:nvSpPr>
            <p:spPr bwMode="auto">
              <a:xfrm>
                <a:off x="709" y="279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Oval 21"/>
              <p:cNvSpPr>
                <a:spLocks noChangeArrowheads="1"/>
              </p:cNvSpPr>
              <p:nvPr/>
            </p:nvSpPr>
            <p:spPr bwMode="auto">
              <a:xfrm>
                <a:off x="726" y="277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Oval 22"/>
              <p:cNvSpPr>
                <a:spLocks noChangeArrowheads="1"/>
              </p:cNvSpPr>
              <p:nvPr/>
            </p:nvSpPr>
            <p:spPr bwMode="auto">
              <a:xfrm>
                <a:off x="740" y="27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Oval 23"/>
              <p:cNvSpPr>
                <a:spLocks noChangeArrowheads="1"/>
              </p:cNvSpPr>
              <p:nvPr/>
            </p:nvSpPr>
            <p:spPr bwMode="auto">
              <a:xfrm>
                <a:off x="754" y="27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Oval 24"/>
              <p:cNvSpPr>
                <a:spLocks noChangeArrowheads="1"/>
              </p:cNvSpPr>
              <p:nvPr/>
            </p:nvSpPr>
            <p:spPr bwMode="auto">
              <a:xfrm>
                <a:off x="768" y="27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Oval 25"/>
              <p:cNvSpPr>
                <a:spLocks noChangeArrowheads="1"/>
              </p:cNvSpPr>
              <p:nvPr/>
            </p:nvSpPr>
            <p:spPr bwMode="auto">
              <a:xfrm>
                <a:off x="782" y="27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Oval 26"/>
              <p:cNvSpPr>
                <a:spLocks noChangeArrowheads="1"/>
              </p:cNvSpPr>
              <p:nvPr/>
            </p:nvSpPr>
            <p:spPr bwMode="auto">
              <a:xfrm>
                <a:off x="792" y="27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Oval 27"/>
              <p:cNvSpPr>
                <a:spLocks noChangeArrowheads="1"/>
              </p:cNvSpPr>
              <p:nvPr/>
            </p:nvSpPr>
            <p:spPr bwMode="auto">
              <a:xfrm>
                <a:off x="806" y="27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Oval 28"/>
              <p:cNvSpPr>
                <a:spLocks noChangeArrowheads="1"/>
              </p:cNvSpPr>
              <p:nvPr/>
            </p:nvSpPr>
            <p:spPr bwMode="auto">
              <a:xfrm>
                <a:off x="817" y="26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Oval 29"/>
              <p:cNvSpPr>
                <a:spLocks noChangeArrowheads="1"/>
              </p:cNvSpPr>
              <p:nvPr/>
            </p:nvSpPr>
            <p:spPr bwMode="auto">
              <a:xfrm>
                <a:off x="827" y="267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30"/>
              <p:cNvSpPr>
                <a:spLocks noChangeArrowheads="1"/>
              </p:cNvSpPr>
              <p:nvPr/>
            </p:nvSpPr>
            <p:spPr bwMode="auto">
              <a:xfrm>
                <a:off x="838" y="265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31"/>
              <p:cNvSpPr>
                <a:spLocks noChangeArrowheads="1"/>
              </p:cNvSpPr>
              <p:nvPr/>
            </p:nvSpPr>
            <p:spPr bwMode="auto">
              <a:xfrm>
                <a:off x="852" y="26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Oval 32"/>
              <p:cNvSpPr>
                <a:spLocks noChangeArrowheads="1"/>
              </p:cNvSpPr>
              <p:nvPr/>
            </p:nvSpPr>
            <p:spPr bwMode="auto">
              <a:xfrm>
                <a:off x="862" y="26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Oval 33"/>
              <p:cNvSpPr>
                <a:spLocks noChangeArrowheads="1"/>
              </p:cNvSpPr>
              <p:nvPr/>
            </p:nvSpPr>
            <p:spPr bwMode="auto">
              <a:xfrm>
                <a:off x="873" y="26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Oval 34"/>
              <p:cNvSpPr>
                <a:spLocks noChangeArrowheads="1"/>
              </p:cNvSpPr>
              <p:nvPr/>
            </p:nvSpPr>
            <p:spPr bwMode="auto">
              <a:xfrm>
                <a:off x="883" y="26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Oval 35"/>
              <p:cNvSpPr>
                <a:spLocks noChangeArrowheads="1"/>
              </p:cNvSpPr>
              <p:nvPr/>
            </p:nvSpPr>
            <p:spPr bwMode="auto">
              <a:xfrm>
                <a:off x="897" y="26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Oval 36"/>
              <p:cNvSpPr>
                <a:spLocks noChangeArrowheads="1"/>
              </p:cNvSpPr>
              <p:nvPr/>
            </p:nvSpPr>
            <p:spPr bwMode="auto">
              <a:xfrm>
                <a:off x="908" y="25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Oval 37"/>
              <p:cNvSpPr>
                <a:spLocks noChangeArrowheads="1"/>
              </p:cNvSpPr>
              <p:nvPr/>
            </p:nvSpPr>
            <p:spPr bwMode="auto">
              <a:xfrm>
                <a:off x="918" y="25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Oval 38"/>
              <p:cNvSpPr>
                <a:spLocks noChangeArrowheads="1"/>
              </p:cNvSpPr>
              <p:nvPr/>
            </p:nvSpPr>
            <p:spPr bwMode="auto">
              <a:xfrm>
                <a:off x="929" y="255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39"/>
              <p:cNvSpPr>
                <a:spLocks noChangeArrowheads="1"/>
              </p:cNvSpPr>
              <p:nvPr/>
            </p:nvSpPr>
            <p:spPr bwMode="auto">
              <a:xfrm>
                <a:off x="943" y="255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Oval 40"/>
              <p:cNvSpPr>
                <a:spLocks noChangeArrowheads="1"/>
              </p:cNvSpPr>
              <p:nvPr/>
            </p:nvSpPr>
            <p:spPr bwMode="auto">
              <a:xfrm>
                <a:off x="953" y="254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Oval 41"/>
              <p:cNvSpPr>
                <a:spLocks noChangeArrowheads="1"/>
              </p:cNvSpPr>
              <p:nvPr/>
            </p:nvSpPr>
            <p:spPr bwMode="auto">
              <a:xfrm>
                <a:off x="967" y="25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Oval 42"/>
              <p:cNvSpPr>
                <a:spLocks noChangeArrowheads="1"/>
              </p:cNvSpPr>
              <p:nvPr/>
            </p:nvSpPr>
            <p:spPr bwMode="auto">
              <a:xfrm>
                <a:off x="977" y="25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Oval 43"/>
              <p:cNvSpPr>
                <a:spLocks noChangeArrowheads="1"/>
              </p:cNvSpPr>
              <p:nvPr/>
            </p:nvSpPr>
            <p:spPr bwMode="auto">
              <a:xfrm>
                <a:off x="988" y="24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Oval 44"/>
              <p:cNvSpPr>
                <a:spLocks noChangeArrowheads="1"/>
              </p:cNvSpPr>
              <p:nvPr/>
            </p:nvSpPr>
            <p:spPr bwMode="auto">
              <a:xfrm>
                <a:off x="1002" y="24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Oval 45"/>
              <p:cNvSpPr>
                <a:spLocks noChangeArrowheads="1"/>
              </p:cNvSpPr>
              <p:nvPr/>
            </p:nvSpPr>
            <p:spPr bwMode="auto">
              <a:xfrm>
                <a:off x="1016" y="24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Oval 46"/>
              <p:cNvSpPr>
                <a:spLocks noChangeArrowheads="1"/>
              </p:cNvSpPr>
              <p:nvPr/>
            </p:nvSpPr>
            <p:spPr bwMode="auto">
              <a:xfrm>
                <a:off x="1026" y="24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Oval 47"/>
              <p:cNvSpPr>
                <a:spLocks noChangeArrowheads="1"/>
              </p:cNvSpPr>
              <p:nvPr/>
            </p:nvSpPr>
            <p:spPr bwMode="auto">
              <a:xfrm>
                <a:off x="1040" y="24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Oval 48"/>
              <p:cNvSpPr>
                <a:spLocks noChangeArrowheads="1"/>
              </p:cNvSpPr>
              <p:nvPr/>
            </p:nvSpPr>
            <p:spPr bwMode="auto">
              <a:xfrm>
                <a:off x="1054" y="24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Oval 49"/>
              <p:cNvSpPr>
                <a:spLocks noChangeArrowheads="1"/>
              </p:cNvSpPr>
              <p:nvPr/>
            </p:nvSpPr>
            <p:spPr bwMode="auto">
              <a:xfrm>
                <a:off x="1065" y="24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Oval 50"/>
              <p:cNvSpPr>
                <a:spLocks noChangeArrowheads="1"/>
              </p:cNvSpPr>
              <p:nvPr/>
            </p:nvSpPr>
            <p:spPr bwMode="auto">
              <a:xfrm>
                <a:off x="1079" y="23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Oval 51"/>
              <p:cNvSpPr>
                <a:spLocks noChangeArrowheads="1"/>
              </p:cNvSpPr>
              <p:nvPr/>
            </p:nvSpPr>
            <p:spPr bwMode="auto">
              <a:xfrm>
                <a:off x="1093" y="23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Oval 52"/>
              <p:cNvSpPr>
                <a:spLocks noChangeArrowheads="1"/>
              </p:cNvSpPr>
              <p:nvPr/>
            </p:nvSpPr>
            <p:spPr bwMode="auto">
              <a:xfrm>
                <a:off x="1107" y="23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Oval 53"/>
              <p:cNvSpPr>
                <a:spLocks noChangeArrowheads="1"/>
              </p:cNvSpPr>
              <p:nvPr/>
            </p:nvSpPr>
            <p:spPr bwMode="auto">
              <a:xfrm>
                <a:off x="1121" y="2349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Oval 54"/>
              <p:cNvSpPr>
                <a:spLocks noChangeArrowheads="1"/>
              </p:cNvSpPr>
              <p:nvPr/>
            </p:nvSpPr>
            <p:spPr bwMode="auto">
              <a:xfrm>
                <a:off x="1135" y="233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Oval 55"/>
              <p:cNvSpPr>
                <a:spLocks noChangeArrowheads="1"/>
              </p:cNvSpPr>
              <p:nvPr/>
            </p:nvSpPr>
            <p:spPr bwMode="auto">
              <a:xfrm>
                <a:off x="1149" y="231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Oval 56"/>
              <p:cNvSpPr>
                <a:spLocks noChangeArrowheads="1"/>
              </p:cNvSpPr>
              <p:nvPr/>
            </p:nvSpPr>
            <p:spPr bwMode="auto">
              <a:xfrm>
                <a:off x="1162" y="23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Oval 57"/>
              <p:cNvSpPr>
                <a:spLocks noChangeArrowheads="1"/>
              </p:cNvSpPr>
              <p:nvPr/>
            </p:nvSpPr>
            <p:spPr bwMode="auto">
              <a:xfrm>
                <a:off x="1176" y="22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Oval 58"/>
              <p:cNvSpPr>
                <a:spLocks noChangeArrowheads="1"/>
              </p:cNvSpPr>
              <p:nvPr/>
            </p:nvSpPr>
            <p:spPr bwMode="auto">
              <a:xfrm>
                <a:off x="1190" y="22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Oval 59"/>
              <p:cNvSpPr>
                <a:spLocks noChangeArrowheads="1"/>
              </p:cNvSpPr>
              <p:nvPr/>
            </p:nvSpPr>
            <p:spPr bwMode="auto">
              <a:xfrm>
                <a:off x="1204" y="227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60"/>
              <p:cNvSpPr>
                <a:spLocks noChangeArrowheads="1"/>
              </p:cNvSpPr>
              <p:nvPr/>
            </p:nvSpPr>
            <p:spPr bwMode="auto">
              <a:xfrm>
                <a:off x="1222" y="227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61"/>
              <p:cNvSpPr>
                <a:spLocks noChangeArrowheads="1"/>
              </p:cNvSpPr>
              <p:nvPr/>
            </p:nvSpPr>
            <p:spPr bwMode="auto">
              <a:xfrm>
                <a:off x="1236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62"/>
              <p:cNvSpPr>
                <a:spLocks noChangeArrowheads="1"/>
              </p:cNvSpPr>
              <p:nvPr/>
            </p:nvSpPr>
            <p:spPr bwMode="auto">
              <a:xfrm>
                <a:off x="1250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63"/>
              <p:cNvSpPr>
                <a:spLocks noChangeArrowheads="1"/>
              </p:cNvSpPr>
              <p:nvPr/>
            </p:nvSpPr>
            <p:spPr bwMode="auto">
              <a:xfrm>
                <a:off x="1264" y="22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64"/>
              <p:cNvSpPr>
                <a:spLocks noChangeArrowheads="1"/>
              </p:cNvSpPr>
              <p:nvPr/>
            </p:nvSpPr>
            <p:spPr bwMode="auto">
              <a:xfrm>
                <a:off x="1281" y="22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65"/>
              <p:cNvSpPr>
                <a:spLocks noChangeArrowheads="1"/>
              </p:cNvSpPr>
              <p:nvPr/>
            </p:nvSpPr>
            <p:spPr bwMode="auto">
              <a:xfrm>
                <a:off x="1295" y="21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66"/>
              <p:cNvSpPr>
                <a:spLocks noChangeArrowheads="1"/>
              </p:cNvSpPr>
              <p:nvPr/>
            </p:nvSpPr>
            <p:spPr bwMode="auto">
              <a:xfrm>
                <a:off x="1309" y="21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67"/>
              <p:cNvSpPr>
                <a:spLocks noChangeArrowheads="1"/>
              </p:cNvSpPr>
              <p:nvPr/>
            </p:nvSpPr>
            <p:spPr bwMode="auto">
              <a:xfrm>
                <a:off x="1323" y="21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68"/>
              <p:cNvSpPr>
                <a:spLocks noChangeArrowheads="1"/>
              </p:cNvSpPr>
              <p:nvPr/>
            </p:nvSpPr>
            <p:spPr bwMode="auto">
              <a:xfrm>
                <a:off x="1341" y="214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69"/>
              <p:cNvSpPr>
                <a:spLocks noChangeArrowheads="1"/>
              </p:cNvSpPr>
              <p:nvPr/>
            </p:nvSpPr>
            <p:spPr bwMode="auto">
              <a:xfrm>
                <a:off x="1354" y="214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Oval 70"/>
              <p:cNvSpPr>
                <a:spLocks noChangeArrowheads="1"/>
              </p:cNvSpPr>
              <p:nvPr/>
            </p:nvSpPr>
            <p:spPr bwMode="auto">
              <a:xfrm>
                <a:off x="1368" y="213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Oval 71"/>
              <p:cNvSpPr>
                <a:spLocks noChangeArrowheads="1"/>
              </p:cNvSpPr>
              <p:nvPr/>
            </p:nvSpPr>
            <p:spPr bwMode="auto">
              <a:xfrm>
                <a:off x="1386" y="211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Oval 72"/>
              <p:cNvSpPr>
                <a:spLocks noChangeArrowheads="1"/>
              </p:cNvSpPr>
              <p:nvPr/>
            </p:nvSpPr>
            <p:spPr bwMode="auto">
              <a:xfrm>
                <a:off x="1400" y="21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Oval 73"/>
              <p:cNvSpPr>
                <a:spLocks noChangeArrowheads="1"/>
              </p:cNvSpPr>
              <p:nvPr/>
            </p:nvSpPr>
            <p:spPr bwMode="auto">
              <a:xfrm>
                <a:off x="1417" y="20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Oval 74"/>
              <p:cNvSpPr>
                <a:spLocks noChangeArrowheads="1"/>
              </p:cNvSpPr>
              <p:nvPr/>
            </p:nvSpPr>
            <p:spPr bwMode="auto">
              <a:xfrm>
                <a:off x="1431" y="20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75"/>
              <p:cNvSpPr>
                <a:spLocks noChangeArrowheads="1"/>
              </p:cNvSpPr>
              <p:nvPr/>
            </p:nvSpPr>
            <p:spPr bwMode="auto">
              <a:xfrm>
                <a:off x="1449" y="20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Oval 76"/>
              <p:cNvSpPr>
                <a:spLocks noChangeArrowheads="1"/>
              </p:cNvSpPr>
              <p:nvPr/>
            </p:nvSpPr>
            <p:spPr bwMode="auto">
              <a:xfrm>
                <a:off x="1463" y="20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Oval 77"/>
              <p:cNvSpPr>
                <a:spLocks noChangeArrowheads="1"/>
              </p:cNvSpPr>
              <p:nvPr/>
            </p:nvSpPr>
            <p:spPr bwMode="auto">
              <a:xfrm>
                <a:off x="1480" y="20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Oval 78"/>
              <p:cNvSpPr>
                <a:spLocks noChangeArrowheads="1"/>
              </p:cNvSpPr>
              <p:nvPr/>
            </p:nvSpPr>
            <p:spPr bwMode="auto">
              <a:xfrm>
                <a:off x="1498" y="203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Oval 79"/>
              <p:cNvSpPr>
                <a:spLocks noChangeArrowheads="1"/>
              </p:cNvSpPr>
              <p:nvPr/>
            </p:nvSpPr>
            <p:spPr bwMode="auto">
              <a:xfrm>
                <a:off x="1515" y="20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Oval 80"/>
              <p:cNvSpPr>
                <a:spLocks noChangeArrowheads="1"/>
              </p:cNvSpPr>
              <p:nvPr/>
            </p:nvSpPr>
            <p:spPr bwMode="auto">
              <a:xfrm>
                <a:off x="1533" y="201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Oval 81"/>
              <p:cNvSpPr>
                <a:spLocks noChangeArrowheads="1"/>
              </p:cNvSpPr>
              <p:nvPr/>
            </p:nvSpPr>
            <p:spPr bwMode="auto">
              <a:xfrm>
                <a:off x="1550" y="19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Oval 82"/>
              <p:cNvSpPr>
                <a:spLocks noChangeArrowheads="1"/>
              </p:cNvSpPr>
              <p:nvPr/>
            </p:nvSpPr>
            <p:spPr bwMode="auto">
              <a:xfrm>
                <a:off x="1567" y="19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Oval 83"/>
              <p:cNvSpPr>
                <a:spLocks noChangeArrowheads="1"/>
              </p:cNvSpPr>
              <p:nvPr/>
            </p:nvSpPr>
            <p:spPr bwMode="auto">
              <a:xfrm>
                <a:off x="1585" y="19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Oval 84"/>
              <p:cNvSpPr>
                <a:spLocks noChangeArrowheads="1"/>
              </p:cNvSpPr>
              <p:nvPr/>
            </p:nvSpPr>
            <p:spPr bwMode="auto">
              <a:xfrm>
                <a:off x="1602" y="193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Oval 85"/>
              <p:cNvSpPr>
                <a:spLocks noChangeArrowheads="1"/>
              </p:cNvSpPr>
              <p:nvPr/>
            </p:nvSpPr>
            <p:spPr bwMode="auto">
              <a:xfrm>
                <a:off x="1620" y="193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Oval 86"/>
              <p:cNvSpPr>
                <a:spLocks noChangeArrowheads="1"/>
              </p:cNvSpPr>
              <p:nvPr/>
            </p:nvSpPr>
            <p:spPr bwMode="auto">
              <a:xfrm>
                <a:off x="1641" y="19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Oval 87"/>
              <p:cNvSpPr>
                <a:spLocks noChangeArrowheads="1"/>
              </p:cNvSpPr>
              <p:nvPr/>
            </p:nvSpPr>
            <p:spPr bwMode="auto">
              <a:xfrm>
                <a:off x="1662" y="19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Oval 88"/>
              <p:cNvSpPr>
                <a:spLocks noChangeArrowheads="1"/>
              </p:cNvSpPr>
              <p:nvPr/>
            </p:nvSpPr>
            <p:spPr bwMode="auto">
              <a:xfrm>
                <a:off x="1679" y="18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Oval 89"/>
              <p:cNvSpPr>
                <a:spLocks noChangeArrowheads="1"/>
              </p:cNvSpPr>
              <p:nvPr/>
            </p:nvSpPr>
            <p:spPr bwMode="auto">
              <a:xfrm>
                <a:off x="1700" y="185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Oval 90"/>
              <p:cNvSpPr>
                <a:spLocks noChangeArrowheads="1"/>
              </p:cNvSpPr>
              <p:nvPr/>
            </p:nvSpPr>
            <p:spPr bwMode="auto">
              <a:xfrm>
                <a:off x="1725" y="185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Oval 91"/>
              <p:cNvSpPr>
                <a:spLocks noChangeArrowheads="1"/>
              </p:cNvSpPr>
              <p:nvPr/>
            </p:nvSpPr>
            <p:spPr bwMode="auto">
              <a:xfrm>
                <a:off x="1745" y="18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Oval 92"/>
              <p:cNvSpPr>
                <a:spLocks noChangeArrowheads="1"/>
              </p:cNvSpPr>
              <p:nvPr/>
            </p:nvSpPr>
            <p:spPr bwMode="auto">
              <a:xfrm>
                <a:off x="1770" y="18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Oval 93"/>
              <p:cNvSpPr>
                <a:spLocks noChangeArrowheads="1"/>
              </p:cNvSpPr>
              <p:nvPr/>
            </p:nvSpPr>
            <p:spPr bwMode="auto">
              <a:xfrm>
                <a:off x="1791" y="17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Oval 94"/>
              <p:cNvSpPr>
                <a:spLocks noChangeArrowheads="1"/>
              </p:cNvSpPr>
              <p:nvPr/>
            </p:nvSpPr>
            <p:spPr bwMode="auto">
              <a:xfrm>
                <a:off x="1819" y="17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Oval 95"/>
              <p:cNvSpPr>
                <a:spLocks noChangeArrowheads="1"/>
              </p:cNvSpPr>
              <p:nvPr/>
            </p:nvSpPr>
            <p:spPr bwMode="auto">
              <a:xfrm>
                <a:off x="1843" y="17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Oval 96"/>
              <p:cNvSpPr>
                <a:spLocks noChangeArrowheads="1"/>
              </p:cNvSpPr>
              <p:nvPr/>
            </p:nvSpPr>
            <p:spPr bwMode="auto">
              <a:xfrm>
                <a:off x="1871" y="174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Oval 97"/>
              <p:cNvSpPr>
                <a:spLocks noChangeArrowheads="1"/>
              </p:cNvSpPr>
              <p:nvPr/>
            </p:nvSpPr>
            <p:spPr bwMode="auto">
              <a:xfrm>
                <a:off x="1903" y="1724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Oval 98"/>
              <p:cNvSpPr>
                <a:spLocks noChangeArrowheads="1"/>
              </p:cNvSpPr>
              <p:nvPr/>
            </p:nvSpPr>
            <p:spPr bwMode="auto">
              <a:xfrm>
                <a:off x="1934" y="16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Oval 99"/>
              <p:cNvSpPr>
                <a:spLocks noChangeArrowheads="1"/>
              </p:cNvSpPr>
              <p:nvPr/>
            </p:nvSpPr>
            <p:spPr bwMode="auto">
              <a:xfrm>
                <a:off x="1965" y="16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Oval 100"/>
              <p:cNvSpPr>
                <a:spLocks noChangeArrowheads="1"/>
              </p:cNvSpPr>
              <p:nvPr/>
            </p:nvSpPr>
            <p:spPr bwMode="auto">
              <a:xfrm>
                <a:off x="2000" y="16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Oval 101"/>
              <p:cNvSpPr>
                <a:spLocks noChangeArrowheads="1"/>
              </p:cNvSpPr>
              <p:nvPr/>
            </p:nvSpPr>
            <p:spPr bwMode="auto">
              <a:xfrm>
                <a:off x="2039" y="16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Oval 102"/>
              <p:cNvSpPr>
                <a:spLocks noChangeArrowheads="1"/>
              </p:cNvSpPr>
              <p:nvPr/>
            </p:nvSpPr>
            <p:spPr bwMode="auto">
              <a:xfrm>
                <a:off x="2081" y="159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Oval 103"/>
              <p:cNvSpPr>
                <a:spLocks noChangeArrowheads="1"/>
              </p:cNvSpPr>
              <p:nvPr/>
            </p:nvSpPr>
            <p:spPr bwMode="auto">
              <a:xfrm>
                <a:off x="2126" y="15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Oval 104"/>
              <p:cNvSpPr>
                <a:spLocks noChangeArrowheads="1"/>
              </p:cNvSpPr>
              <p:nvPr/>
            </p:nvSpPr>
            <p:spPr bwMode="auto">
              <a:xfrm>
                <a:off x="2175" y="15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Oval 105"/>
              <p:cNvSpPr>
                <a:spLocks noChangeArrowheads="1"/>
              </p:cNvSpPr>
              <p:nvPr/>
            </p:nvSpPr>
            <p:spPr bwMode="auto">
              <a:xfrm>
                <a:off x="2231" y="15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Oval 106"/>
              <p:cNvSpPr>
                <a:spLocks noChangeArrowheads="1"/>
              </p:cNvSpPr>
              <p:nvPr/>
            </p:nvSpPr>
            <p:spPr bwMode="auto">
              <a:xfrm>
                <a:off x="2297" y="14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Oval 107"/>
              <p:cNvSpPr>
                <a:spLocks noChangeArrowheads="1"/>
              </p:cNvSpPr>
              <p:nvPr/>
            </p:nvSpPr>
            <p:spPr bwMode="auto">
              <a:xfrm>
                <a:off x="2370" y="14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Oval 108"/>
              <p:cNvSpPr>
                <a:spLocks noChangeArrowheads="1"/>
              </p:cNvSpPr>
              <p:nvPr/>
            </p:nvSpPr>
            <p:spPr bwMode="auto">
              <a:xfrm>
                <a:off x="2458" y="139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Oval 109"/>
              <p:cNvSpPr>
                <a:spLocks noChangeArrowheads="1"/>
              </p:cNvSpPr>
              <p:nvPr/>
            </p:nvSpPr>
            <p:spPr bwMode="auto">
              <a:xfrm>
                <a:off x="2562" y="13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Oval 110"/>
              <p:cNvSpPr>
                <a:spLocks noChangeArrowheads="1"/>
              </p:cNvSpPr>
              <p:nvPr/>
            </p:nvSpPr>
            <p:spPr bwMode="auto">
              <a:xfrm>
                <a:off x="2698" y="13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Oval 111"/>
              <p:cNvSpPr>
                <a:spLocks noChangeArrowheads="1"/>
              </p:cNvSpPr>
              <p:nvPr/>
            </p:nvSpPr>
            <p:spPr bwMode="auto">
              <a:xfrm>
                <a:off x="2873" y="12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Oval 112"/>
              <p:cNvSpPr>
                <a:spLocks noChangeArrowheads="1"/>
              </p:cNvSpPr>
              <p:nvPr/>
            </p:nvSpPr>
            <p:spPr bwMode="auto">
              <a:xfrm>
                <a:off x="3124" y="11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Oval 113"/>
              <p:cNvSpPr>
                <a:spLocks noChangeArrowheads="1"/>
              </p:cNvSpPr>
              <p:nvPr/>
            </p:nvSpPr>
            <p:spPr bwMode="auto">
              <a:xfrm>
                <a:off x="3501" y="10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Oval 114"/>
              <p:cNvSpPr>
                <a:spLocks noChangeArrowheads="1"/>
              </p:cNvSpPr>
              <p:nvPr/>
            </p:nvSpPr>
            <p:spPr bwMode="auto">
              <a:xfrm>
                <a:off x="4140" y="9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Oval 115"/>
              <p:cNvSpPr>
                <a:spLocks noChangeArrowheads="1"/>
              </p:cNvSpPr>
              <p:nvPr/>
            </p:nvSpPr>
            <p:spPr bwMode="auto">
              <a:xfrm>
                <a:off x="5498" y="7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Line 120"/>
              <p:cNvSpPr>
                <a:spLocks noChangeShapeType="1"/>
              </p:cNvSpPr>
              <p:nvPr/>
            </p:nvSpPr>
            <p:spPr bwMode="auto">
              <a:xfrm flipV="1">
                <a:off x="548" y="470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Line 121"/>
              <p:cNvSpPr>
                <a:spLocks noChangeShapeType="1"/>
              </p:cNvSpPr>
              <p:nvPr/>
            </p:nvSpPr>
            <p:spPr bwMode="auto">
              <a:xfrm flipH="1">
                <a:off x="489" y="359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Rectangle 122"/>
              <p:cNvSpPr>
                <a:spLocks noChangeArrowheads="1"/>
              </p:cNvSpPr>
              <p:nvPr/>
            </p:nvSpPr>
            <p:spPr bwMode="auto">
              <a:xfrm rot="16200000">
                <a:off x="319" y="3453"/>
                <a:ext cx="15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Line 123"/>
              <p:cNvSpPr>
                <a:spLocks noChangeShapeType="1"/>
              </p:cNvSpPr>
              <p:nvPr/>
            </p:nvSpPr>
            <p:spPr bwMode="auto">
              <a:xfrm flipH="1">
                <a:off x="489" y="298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Rectangle 124"/>
              <p:cNvSpPr>
                <a:spLocks noChangeArrowheads="1"/>
              </p:cNvSpPr>
              <p:nvPr/>
            </p:nvSpPr>
            <p:spPr bwMode="auto">
              <a:xfrm rot="16200000">
                <a:off x="277" y="2846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Line 125"/>
              <p:cNvSpPr>
                <a:spLocks noChangeShapeType="1"/>
              </p:cNvSpPr>
              <p:nvPr/>
            </p:nvSpPr>
            <p:spPr bwMode="auto">
              <a:xfrm flipH="1">
                <a:off x="489" y="2380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Rectangle 126"/>
              <p:cNvSpPr>
                <a:spLocks noChangeArrowheads="1"/>
              </p:cNvSpPr>
              <p:nvPr/>
            </p:nvSpPr>
            <p:spPr bwMode="auto">
              <a:xfrm rot="16200000">
                <a:off x="277" y="2238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" name="Line 127"/>
              <p:cNvSpPr>
                <a:spLocks noChangeShapeType="1"/>
              </p:cNvSpPr>
              <p:nvPr/>
            </p:nvSpPr>
            <p:spPr bwMode="auto">
              <a:xfrm flipH="1">
                <a:off x="489" y="1776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Rectangle 128"/>
              <p:cNvSpPr>
                <a:spLocks noChangeArrowheads="1"/>
              </p:cNvSpPr>
              <p:nvPr/>
            </p:nvSpPr>
            <p:spPr bwMode="auto">
              <a:xfrm rot="16200000">
                <a:off x="277" y="1634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" name="Line 129"/>
              <p:cNvSpPr>
                <a:spLocks noChangeShapeType="1"/>
              </p:cNvSpPr>
              <p:nvPr/>
            </p:nvSpPr>
            <p:spPr bwMode="auto">
              <a:xfrm flipH="1">
                <a:off x="489" y="116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Rectangle 130"/>
              <p:cNvSpPr>
                <a:spLocks noChangeArrowheads="1"/>
              </p:cNvSpPr>
              <p:nvPr/>
            </p:nvSpPr>
            <p:spPr bwMode="auto">
              <a:xfrm rot="16200000">
                <a:off x="277" y="1027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" name="Line 131"/>
              <p:cNvSpPr>
                <a:spLocks noChangeShapeType="1"/>
              </p:cNvSpPr>
              <p:nvPr/>
            </p:nvSpPr>
            <p:spPr bwMode="auto">
              <a:xfrm flipH="1">
                <a:off x="489" y="561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Rectangle 132"/>
              <p:cNvSpPr>
                <a:spLocks noChangeArrowheads="1"/>
              </p:cNvSpPr>
              <p:nvPr/>
            </p:nvSpPr>
            <p:spPr bwMode="auto">
              <a:xfrm rot="16200000">
                <a:off x="236" y="415"/>
                <a:ext cx="318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" name="Line 134"/>
              <p:cNvSpPr>
                <a:spLocks noChangeShapeType="1"/>
              </p:cNvSpPr>
              <p:nvPr/>
            </p:nvSpPr>
            <p:spPr bwMode="auto">
              <a:xfrm>
                <a:off x="548" y="3686"/>
                <a:ext cx="5062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Line 135"/>
              <p:cNvSpPr>
                <a:spLocks noChangeShapeType="1"/>
              </p:cNvSpPr>
              <p:nvPr/>
            </p:nvSpPr>
            <p:spPr bwMode="auto">
              <a:xfrm>
                <a:off x="639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Rectangle 136"/>
              <p:cNvSpPr>
                <a:spLocks noChangeArrowheads="1"/>
              </p:cNvSpPr>
              <p:nvPr/>
            </p:nvSpPr>
            <p:spPr bwMode="auto">
              <a:xfrm>
                <a:off x="600" y="3773"/>
                <a:ext cx="15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" name="Line 137"/>
              <p:cNvSpPr>
                <a:spLocks noChangeShapeType="1"/>
              </p:cNvSpPr>
              <p:nvPr/>
            </p:nvSpPr>
            <p:spPr bwMode="auto">
              <a:xfrm>
                <a:off x="1801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Rectangle 138"/>
              <p:cNvSpPr>
                <a:spLocks noChangeArrowheads="1"/>
              </p:cNvSpPr>
              <p:nvPr/>
            </p:nvSpPr>
            <p:spPr bwMode="auto">
              <a:xfrm>
                <a:off x="1683" y="3773"/>
                <a:ext cx="318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" name="Line 139"/>
              <p:cNvSpPr>
                <a:spLocks noChangeShapeType="1"/>
              </p:cNvSpPr>
              <p:nvPr/>
            </p:nvSpPr>
            <p:spPr bwMode="auto">
              <a:xfrm>
                <a:off x="2964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Rectangle 140"/>
              <p:cNvSpPr>
                <a:spLocks noChangeArrowheads="1"/>
              </p:cNvSpPr>
              <p:nvPr/>
            </p:nvSpPr>
            <p:spPr bwMode="auto">
              <a:xfrm>
                <a:off x="2845" y="3773"/>
                <a:ext cx="318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Line 141"/>
              <p:cNvSpPr>
                <a:spLocks noChangeShapeType="1"/>
              </p:cNvSpPr>
              <p:nvPr/>
            </p:nvSpPr>
            <p:spPr bwMode="auto">
              <a:xfrm>
                <a:off x="4123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Rectangle 142"/>
              <p:cNvSpPr>
                <a:spLocks noChangeArrowheads="1"/>
              </p:cNvSpPr>
              <p:nvPr/>
            </p:nvSpPr>
            <p:spPr bwMode="auto">
              <a:xfrm>
                <a:off x="4004" y="3773"/>
                <a:ext cx="318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300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" name="Line 143"/>
              <p:cNvSpPr>
                <a:spLocks noChangeShapeType="1"/>
              </p:cNvSpPr>
              <p:nvPr/>
            </p:nvSpPr>
            <p:spPr bwMode="auto">
              <a:xfrm>
                <a:off x="5285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Rectangle 144"/>
              <p:cNvSpPr>
                <a:spLocks noChangeArrowheads="1"/>
              </p:cNvSpPr>
              <p:nvPr/>
            </p:nvSpPr>
            <p:spPr bwMode="auto">
              <a:xfrm>
                <a:off x="5167" y="3773"/>
                <a:ext cx="318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400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22" name="Rectangle 133"/>
          <p:cNvSpPr>
            <a:spLocks noChangeArrowheads="1"/>
          </p:cNvSpPr>
          <p:nvPr/>
        </p:nvSpPr>
        <p:spPr bwMode="auto">
          <a:xfrm rot="16200000">
            <a:off x="-1974056" y="2971801"/>
            <a:ext cx="44338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Child Household Income ($1000s)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Rectangle 145"/>
          <p:cNvSpPr>
            <a:spLocks noChangeArrowheads="1"/>
          </p:cNvSpPr>
          <p:nvPr/>
        </p:nvSpPr>
        <p:spPr bwMode="auto">
          <a:xfrm>
            <a:off x="3100947" y="6296024"/>
            <a:ext cx="39179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Household Income ($1000s)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513763" cy="5576888"/>
            <a:chOff x="310" y="470"/>
            <a:chExt cx="5363" cy="351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61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164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66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60" y="561"/>
              <a:ext cx="4726" cy="2866"/>
            </a:xfrm>
            <a:custGeom>
              <a:avLst/>
              <a:gdLst>
                <a:gd name="T0" fmla="*/ 233 w 1354"/>
                <a:gd name="T1" fmla="*/ 786 h 821"/>
                <a:gd name="T2" fmla="*/ 362 w 1354"/>
                <a:gd name="T3" fmla="*/ 743 h 821"/>
                <a:gd name="T4" fmla="*/ 425 w 1354"/>
                <a:gd name="T5" fmla="*/ 719 h 821"/>
                <a:gd name="T6" fmla="*/ 467 w 1354"/>
                <a:gd name="T7" fmla="*/ 694 h 821"/>
                <a:gd name="T8" fmla="*/ 498 w 1354"/>
                <a:gd name="T9" fmla="*/ 676 h 821"/>
                <a:gd name="T10" fmla="*/ 524 w 1354"/>
                <a:gd name="T11" fmla="*/ 656 h 821"/>
                <a:gd name="T12" fmla="*/ 546 w 1354"/>
                <a:gd name="T13" fmla="*/ 641 h 821"/>
                <a:gd name="T14" fmla="*/ 566 w 1354"/>
                <a:gd name="T15" fmla="*/ 628 h 821"/>
                <a:gd name="T16" fmla="*/ 584 w 1354"/>
                <a:gd name="T17" fmla="*/ 614 h 821"/>
                <a:gd name="T18" fmla="*/ 601 w 1354"/>
                <a:gd name="T19" fmla="*/ 598 h 821"/>
                <a:gd name="T20" fmla="*/ 616 w 1354"/>
                <a:gd name="T21" fmla="*/ 579 h 821"/>
                <a:gd name="T22" fmla="*/ 631 w 1354"/>
                <a:gd name="T23" fmla="*/ 570 h 821"/>
                <a:gd name="T24" fmla="*/ 645 w 1354"/>
                <a:gd name="T25" fmla="*/ 551 h 821"/>
                <a:gd name="T26" fmla="*/ 658 w 1354"/>
                <a:gd name="T27" fmla="*/ 535 h 821"/>
                <a:gd name="T28" fmla="*/ 671 w 1354"/>
                <a:gd name="T29" fmla="*/ 522 h 821"/>
                <a:gd name="T30" fmla="*/ 684 w 1354"/>
                <a:gd name="T31" fmla="*/ 508 h 821"/>
                <a:gd name="T32" fmla="*/ 696 w 1354"/>
                <a:gd name="T33" fmla="*/ 489 h 821"/>
                <a:gd name="T34" fmla="*/ 708 w 1354"/>
                <a:gd name="T35" fmla="*/ 475 h 821"/>
                <a:gd name="T36" fmla="*/ 719 w 1354"/>
                <a:gd name="T37" fmla="*/ 457 h 821"/>
                <a:gd name="T38" fmla="*/ 730 w 1354"/>
                <a:gd name="T39" fmla="*/ 443 h 821"/>
                <a:gd name="T40" fmla="*/ 740 w 1354"/>
                <a:gd name="T41" fmla="*/ 431 h 821"/>
                <a:gd name="T42" fmla="*/ 750 w 1354"/>
                <a:gd name="T43" fmla="*/ 424 h 821"/>
                <a:gd name="T44" fmla="*/ 760 w 1354"/>
                <a:gd name="T45" fmla="*/ 411 h 821"/>
                <a:gd name="T46" fmla="*/ 770 w 1354"/>
                <a:gd name="T47" fmla="*/ 393 h 821"/>
                <a:gd name="T48" fmla="*/ 779 w 1354"/>
                <a:gd name="T49" fmla="*/ 383 h 821"/>
                <a:gd name="T50" fmla="*/ 787 w 1354"/>
                <a:gd name="T51" fmla="*/ 372 h 821"/>
                <a:gd name="T52" fmla="*/ 796 w 1354"/>
                <a:gd name="T53" fmla="*/ 363 h 821"/>
                <a:gd name="T54" fmla="*/ 804 w 1354"/>
                <a:gd name="T55" fmla="*/ 351 h 821"/>
                <a:gd name="T56" fmla="*/ 812 w 1354"/>
                <a:gd name="T57" fmla="*/ 338 h 821"/>
                <a:gd name="T58" fmla="*/ 820 w 1354"/>
                <a:gd name="T59" fmla="*/ 329 h 821"/>
                <a:gd name="T60" fmla="*/ 828 w 1354"/>
                <a:gd name="T61" fmla="*/ 316 h 821"/>
                <a:gd name="T62" fmla="*/ 835 w 1354"/>
                <a:gd name="T63" fmla="*/ 305 h 821"/>
                <a:gd name="T64" fmla="*/ 843 w 1354"/>
                <a:gd name="T65" fmla="*/ 293 h 821"/>
                <a:gd name="T66" fmla="*/ 851 w 1354"/>
                <a:gd name="T67" fmla="*/ 282 h 821"/>
                <a:gd name="T68" fmla="*/ 858 w 1354"/>
                <a:gd name="T69" fmla="*/ 268 h 821"/>
                <a:gd name="T70" fmla="*/ 866 w 1354"/>
                <a:gd name="T71" fmla="*/ 259 h 821"/>
                <a:gd name="T72" fmla="*/ 874 w 1354"/>
                <a:gd name="T73" fmla="*/ 250 h 821"/>
                <a:gd name="T74" fmla="*/ 882 w 1354"/>
                <a:gd name="T75" fmla="*/ 238 h 821"/>
                <a:gd name="T76" fmla="*/ 891 w 1354"/>
                <a:gd name="T77" fmla="*/ 227 h 821"/>
                <a:gd name="T78" fmla="*/ 900 w 1354"/>
                <a:gd name="T79" fmla="*/ 217 h 821"/>
                <a:gd name="T80" fmla="*/ 910 w 1354"/>
                <a:gd name="T81" fmla="*/ 204 h 821"/>
                <a:gd name="T82" fmla="*/ 920 w 1354"/>
                <a:gd name="T83" fmla="*/ 189 h 821"/>
                <a:gd name="T84" fmla="*/ 931 w 1354"/>
                <a:gd name="T85" fmla="*/ 181 h 821"/>
                <a:gd name="T86" fmla="*/ 944 w 1354"/>
                <a:gd name="T87" fmla="*/ 162 h 821"/>
                <a:gd name="T88" fmla="*/ 959 w 1354"/>
                <a:gd name="T89" fmla="*/ 151 h 821"/>
                <a:gd name="T90" fmla="*/ 978 w 1354"/>
                <a:gd name="T91" fmla="*/ 127 h 821"/>
                <a:gd name="T92" fmla="*/ 1003 w 1354"/>
                <a:gd name="T93" fmla="*/ 111 h 821"/>
                <a:gd name="T94" fmla="*/ 1041 w 1354"/>
                <a:gd name="T95" fmla="*/ 94 h 821"/>
                <a:gd name="T96" fmla="*/ 1110 w 1354"/>
                <a:gd name="T97" fmla="*/ 70 h 821"/>
                <a:gd name="T98" fmla="*/ 1354 w 1354"/>
                <a:gd name="T99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54" h="821">
                  <a:moveTo>
                    <a:pt x="0" y="821"/>
                  </a:moveTo>
                  <a:lnTo>
                    <a:pt x="233" y="786"/>
                  </a:lnTo>
                  <a:lnTo>
                    <a:pt x="313" y="766"/>
                  </a:lnTo>
                  <a:lnTo>
                    <a:pt x="362" y="743"/>
                  </a:lnTo>
                  <a:lnTo>
                    <a:pt x="398" y="728"/>
                  </a:lnTo>
                  <a:lnTo>
                    <a:pt x="425" y="719"/>
                  </a:lnTo>
                  <a:lnTo>
                    <a:pt x="448" y="704"/>
                  </a:lnTo>
                  <a:lnTo>
                    <a:pt x="467" y="694"/>
                  </a:lnTo>
                  <a:lnTo>
                    <a:pt x="483" y="679"/>
                  </a:lnTo>
                  <a:lnTo>
                    <a:pt x="498" y="676"/>
                  </a:lnTo>
                  <a:lnTo>
                    <a:pt x="511" y="663"/>
                  </a:lnTo>
                  <a:lnTo>
                    <a:pt x="524" y="656"/>
                  </a:lnTo>
                  <a:lnTo>
                    <a:pt x="535" y="652"/>
                  </a:lnTo>
                  <a:lnTo>
                    <a:pt x="546" y="641"/>
                  </a:lnTo>
                  <a:lnTo>
                    <a:pt x="556" y="633"/>
                  </a:lnTo>
                  <a:lnTo>
                    <a:pt x="566" y="628"/>
                  </a:lnTo>
                  <a:lnTo>
                    <a:pt x="575" y="616"/>
                  </a:lnTo>
                  <a:lnTo>
                    <a:pt x="584" y="614"/>
                  </a:lnTo>
                  <a:lnTo>
                    <a:pt x="592" y="606"/>
                  </a:lnTo>
                  <a:lnTo>
                    <a:pt x="601" y="598"/>
                  </a:lnTo>
                  <a:lnTo>
                    <a:pt x="608" y="593"/>
                  </a:lnTo>
                  <a:lnTo>
                    <a:pt x="616" y="579"/>
                  </a:lnTo>
                  <a:lnTo>
                    <a:pt x="624" y="572"/>
                  </a:lnTo>
                  <a:lnTo>
                    <a:pt x="631" y="570"/>
                  </a:lnTo>
                  <a:lnTo>
                    <a:pt x="638" y="556"/>
                  </a:lnTo>
                  <a:lnTo>
                    <a:pt x="645" y="551"/>
                  </a:lnTo>
                  <a:lnTo>
                    <a:pt x="652" y="543"/>
                  </a:lnTo>
                  <a:lnTo>
                    <a:pt x="658" y="535"/>
                  </a:lnTo>
                  <a:lnTo>
                    <a:pt x="665" y="527"/>
                  </a:lnTo>
                  <a:lnTo>
                    <a:pt x="671" y="522"/>
                  </a:lnTo>
                  <a:lnTo>
                    <a:pt x="678" y="510"/>
                  </a:lnTo>
                  <a:lnTo>
                    <a:pt x="684" y="508"/>
                  </a:lnTo>
                  <a:lnTo>
                    <a:pt x="690" y="496"/>
                  </a:lnTo>
                  <a:lnTo>
                    <a:pt x="696" y="489"/>
                  </a:lnTo>
                  <a:lnTo>
                    <a:pt x="702" y="483"/>
                  </a:lnTo>
                  <a:lnTo>
                    <a:pt x="708" y="475"/>
                  </a:lnTo>
                  <a:lnTo>
                    <a:pt x="713" y="463"/>
                  </a:lnTo>
                  <a:lnTo>
                    <a:pt x="719" y="457"/>
                  </a:lnTo>
                  <a:lnTo>
                    <a:pt x="724" y="452"/>
                  </a:lnTo>
                  <a:lnTo>
                    <a:pt x="730" y="443"/>
                  </a:lnTo>
                  <a:lnTo>
                    <a:pt x="735" y="440"/>
                  </a:lnTo>
                  <a:lnTo>
                    <a:pt x="740" y="431"/>
                  </a:lnTo>
                  <a:lnTo>
                    <a:pt x="746" y="427"/>
                  </a:lnTo>
                  <a:lnTo>
                    <a:pt x="750" y="424"/>
                  </a:lnTo>
                  <a:lnTo>
                    <a:pt x="755" y="414"/>
                  </a:lnTo>
                  <a:lnTo>
                    <a:pt x="760" y="411"/>
                  </a:lnTo>
                  <a:lnTo>
                    <a:pt x="765" y="405"/>
                  </a:lnTo>
                  <a:lnTo>
                    <a:pt x="770" y="393"/>
                  </a:lnTo>
                  <a:lnTo>
                    <a:pt x="774" y="387"/>
                  </a:lnTo>
                  <a:lnTo>
                    <a:pt x="779" y="383"/>
                  </a:lnTo>
                  <a:lnTo>
                    <a:pt x="783" y="375"/>
                  </a:lnTo>
                  <a:lnTo>
                    <a:pt x="787" y="372"/>
                  </a:lnTo>
                  <a:lnTo>
                    <a:pt x="791" y="367"/>
                  </a:lnTo>
                  <a:lnTo>
                    <a:pt x="796" y="363"/>
                  </a:lnTo>
                  <a:lnTo>
                    <a:pt x="800" y="352"/>
                  </a:lnTo>
                  <a:lnTo>
                    <a:pt x="804" y="351"/>
                  </a:lnTo>
                  <a:lnTo>
                    <a:pt x="808" y="344"/>
                  </a:lnTo>
                  <a:lnTo>
                    <a:pt x="812" y="338"/>
                  </a:lnTo>
                  <a:lnTo>
                    <a:pt x="816" y="328"/>
                  </a:lnTo>
                  <a:lnTo>
                    <a:pt x="820" y="329"/>
                  </a:lnTo>
                  <a:lnTo>
                    <a:pt x="824" y="319"/>
                  </a:lnTo>
                  <a:lnTo>
                    <a:pt x="828" y="316"/>
                  </a:lnTo>
                  <a:lnTo>
                    <a:pt x="831" y="309"/>
                  </a:lnTo>
                  <a:lnTo>
                    <a:pt x="835" y="305"/>
                  </a:lnTo>
                  <a:lnTo>
                    <a:pt x="839" y="300"/>
                  </a:lnTo>
                  <a:lnTo>
                    <a:pt x="843" y="293"/>
                  </a:lnTo>
                  <a:lnTo>
                    <a:pt x="847" y="291"/>
                  </a:lnTo>
                  <a:lnTo>
                    <a:pt x="851" y="282"/>
                  </a:lnTo>
                  <a:lnTo>
                    <a:pt x="855" y="280"/>
                  </a:lnTo>
                  <a:lnTo>
                    <a:pt x="858" y="268"/>
                  </a:lnTo>
                  <a:lnTo>
                    <a:pt x="862" y="269"/>
                  </a:lnTo>
                  <a:lnTo>
                    <a:pt x="866" y="259"/>
                  </a:lnTo>
                  <a:lnTo>
                    <a:pt x="870" y="256"/>
                  </a:lnTo>
                  <a:lnTo>
                    <a:pt x="874" y="250"/>
                  </a:lnTo>
                  <a:lnTo>
                    <a:pt x="878" y="245"/>
                  </a:lnTo>
                  <a:lnTo>
                    <a:pt x="882" y="238"/>
                  </a:lnTo>
                  <a:lnTo>
                    <a:pt x="887" y="230"/>
                  </a:lnTo>
                  <a:lnTo>
                    <a:pt x="891" y="227"/>
                  </a:lnTo>
                  <a:lnTo>
                    <a:pt x="895" y="219"/>
                  </a:lnTo>
                  <a:lnTo>
                    <a:pt x="900" y="217"/>
                  </a:lnTo>
                  <a:lnTo>
                    <a:pt x="905" y="211"/>
                  </a:lnTo>
                  <a:lnTo>
                    <a:pt x="910" y="204"/>
                  </a:lnTo>
                  <a:lnTo>
                    <a:pt x="915" y="195"/>
                  </a:lnTo>
                  <a:lnTo>
                    <a:pt x="920" y="189"/>
                  </a:lnTo>
                  <a:lnTo>
                    <a:pt x="926" y="188"/>
                  </a:lnTo>
                  <a:lnTo>
                    <a:pt x="931" y="181"/>
                  </a:lnTo>
                  <a:lnTo>
                    <a:pt x="938" y="171"/>
                  </a:lnTo>
                  <a:lnTo>
                    <a:pt x="944" y="162"/>
                  </a:lnTo>
                  <a:lnTo>
                    <a:pt x="952" y="157"/>
                  </a:lnTo>
                  <a:lnTo>
                    <a:pt x="959" y="151"/>
                  </a:lnTo>
                  <a:lnTo>
                    <a:pt x="968" y="139"/>
                  </a:lnTo>
                  <a:lnTo>
                    <a:pt x="978" y="127"/>
                  </a:lnTo>
                  <a:lnTo>
                    <a:pt x="990" y="122"/>
                  </a:lnTo>
                  <a:lnTo>
                    <a:pt x="1003" y="111"/>
                  </a:lnTo>
                  <a:lnTo>
                    <a:pt x="1020" y="100"/>
                  </a:lnTo>
                  <a:lnTo>
                    <a:pt x="1041" y="94"/>
                  </a:lnTo>
                  <a:lnTo>
                    <a:pt x="1070" y="79"/>
                  </a:lnTo>
                  <a:lnTo>
                    <a:pt x="1110" y="70"/>
                  </a:lnTo>
                  <a:lnTo>
                    <a:pt x="1176" y="51"/>
                  </a:lnTo>
                  <a:lnTo>
                    <a:pt x="135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639" y="3407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452" y="32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731" y="32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903" y="313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028" y="30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122" y="30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203" y="299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2269" y="29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325" y="29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2377" y="290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2423" y="285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68" y="283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506" y="28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2545" y="27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2580" y="27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2615" y="27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2646" y="26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678" y="268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2705" y="26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2737" y="26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2761" y="26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2789" y="2562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817" y="25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842" y="253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2866" y="24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2890" y="24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915" y="24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2936" y="24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960" y="238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981" y="236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3006" y="23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027" y="23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3048" y="227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3069" y="224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089" y="222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3110" y="219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3128" y="2157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3149" y="2136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166" y="211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3187" y="208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3205" y="20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3222" y="20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3243" y="203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3257" y="202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3274" y="19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3292" y="197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3309" y="195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3327" y="191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3341" y="18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358" y="187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372" y="184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386" y="18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400" y="18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418" y="180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432" y="1769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446" y="176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459" y="17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473" y="172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487" y="16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501" y="16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515" y="165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529" y="16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540" y="161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554" y="160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568" y="158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582" y="15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3596" y="15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3610" y="1525"/>
              <a:ext cx="41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3624" y="1518"/>
              <a:ext cx="41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3634" y="14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3648" y="147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3662" y="14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3676" y="143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3690" y="141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3704" y="139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3718" y="13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3735" y="13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3749" y="13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3763" y="1305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3781" y="1298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3798" y="127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3816" y="125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3833" y="12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3850" y="120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3871" y="11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3889" y="11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3913" y="11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3934" y="1106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3962" y="108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3987" y="106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4018" y="102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4053" y="9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4095" y="96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4140" y="9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4200" y="889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4273" y="8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4374" y="8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4514" y="7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4744" y="71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114"/>
            <p:cNvSpPr>
              <a:spLocks noChangeArrowheads="1"/>
            </p:cNvSpPr>
            <p:nvPr/>
          </p:nvSpPr>
          <p:spPr bwMode="auto">
            <a:xfrm>
              <a:off x="5366" y="54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9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20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 rot="16200000">
              <a:off x="277" y="345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9.5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122"/>
            <p:cNvSpPr>
              <a:spLocks noChangeShapeType="1"/>
            </p:cNvSpPr>
            <p:nvPr/>
          </p:nvSpPr>
          <p:spPr bwMode="auto">
            <a:xfrm flipH="1">
              <a:off x="510" y="261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3"/>
            <p:cNvSpPr>
              <a:spLocks noChangeArrowheads="1"/>
            </p:cNvSpPr>
            <p:nvPr/>
          </p:nvSpPr>
          <p:spPr bwMode="auto">
            <a:xfrm rot="16200000">
              <a:off x="298" y="247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124"/>
            <p:cNvSpPr>
              <a:spLocks noChangeShapeType="1"/>
            </p:cNvSpPr>
            <p:nvPr/>
          </p:nvSpPr>
          <p:spPr bwMode="auto">
            <a:xfrm flipH="1">
              <a:off x="510" y="164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5"/>
            <p:cNvSpPr>
              <a:spLocks noChangeArrowheads="1"/>
            </p:cNvSpPr>
            <p:nvPr/>
          </p:nvSpPr>
          <p:spPr bwMode="auto">
            <a:xfrm rot="16200000">
              <a:off x="235" y="1498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10.5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 flipH="1">
              <a:off x="510" y="66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 rot="16200000">
              <a:off x="299" y="52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129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30"/>
            <p:cNvSpPr>
              <a:spLocks noChangeShapeType="1"/>
            </p:cNvSpPr>
            <p:nvPr/>
          </p:nvSpPr>
          <p:spPr bwMode="auto">
            <a:xfrm>
              <a:off x="124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31"/>
            <p:cNvSpPr>
              <a:spLocks noChangeArrowheads="1"/>
            </p:cNvSpPr>
            <p:nvPr/>
          </p:nvSpPr>
          <p:spPr bwMode="auto">
            <a:xfrm>
              <a:off x="1208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Line 132"/>
            <p:cNvSpPr>
              <a:spLocks noChangeShapeType="1"/>
            </p:cNvSpPr>
            <p:nvPr/>
          </p:nvSpPr>
          <p:spPr bwMode="auto">
            <a:xfrm>
              <a:off x="267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3"/>
            <p:cNvSpPr>
              <a:spLocks noChangeArrowheads="1"/>
            </p:cNvSpPr>
            <p:nvPr/>
          </p:nvSpPr>
          <p:spPr bwMode="auto">
            <a:xfrm>
              <a:off x="259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134"/>
            <p:cNvSpPr>
              <a:spLocks noChangeShapeType="1"/>
            </p:cNvSpPr>
            <p:nvPr/>
          </p:nvSpPr>
          <p:spPr bwMode="auto">
            <a:xfrm>
              <a:off x="409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5"/>
            <p:cNvSpPr>
              <a:spLocks noChangeArrowheads="1"/>
            </p:cNvSpPr>
            <p:nvPr/>
          </p:nvSpPr>
          <p:spPr bwMode="auto">
            <a:xfrm>
              <a:off x="401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136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7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0" name="Rectangle 128"/>
          <p:cNvSpPr>
            <a:spLocks noChangeArrowheads="1"/>
          </p:cNvSpPr>
          <p:nvPr/>
        </p:nvSpPr>
        <p:spPr bwMode="auto">
          <a:xfrm rot="16200000">
            <a:off x="-1089818" y="3014663"/>
            <a:ext cx="26654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Log Child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Rectangle 117"/>
          <p:cNvSpPr>
            <a:spLocks noChangeArrowheads="1"/>
          </p:cNvSpPr>
          <p:nvPr/>
        </p:nvSpPr>
        <p:spPr bwMode="auto">
          <a:xfrm>
            <a:off x="7348438" y="4333101"/>
            <a:ext cx="12375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IGE = 0.344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angle 118"/>
          <p:cNvSpPr>
            <a:spLocks noChangeArrowheads="1"/>
          </p:cNvSpPr>
          <p:nvPr/>
        </p:nvSpPr>
        <p:spPr bwMode="auto">
          <a:xfrm>
            <a:off x="7935470" y="4590276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(0.0004)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Rectangle 161"/>
          <p:cNvSpPr>
            <a:spLocks noChangeArrowheads="1"/>
          </p:cNvSpPr>
          <p:nvPr/>
        </p:nvSpPr>
        <p:spPr bwMode="auto">
          <a:xfrm>
            <a:off x="0" y="256401"/>
            <a:ext cx="91440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2D2D8A">
                    <a:lumMod val="75000"/>
                  </a:srgbClr>
                </a:solidFill>
              </a:rPr>
              <a:t>Mean Log Child Income vs. Log Parent Income (Excluding 0’s)</a:t>
            </a:r>
          </a:p>
        </p:txBody>
      </p:sp>
      <p:sp>
        <p:nvSpPr>
          <p:cNvPr id="139" name="Rectangle 475"/>
          <p:cNvSpPr>
            <a:spLocks noChangeArrowheads="1"/>
          </p:cNvSpPr>
          <p:nvPr/>
        </p:nvSpPr>
        <p:spPr bwMode="auto">
          <a:xfrm>
            <a:off x="3924301" y="6296025"/>
            <a:ext cx="2149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Log Parent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168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513763" cy="5576888"/>
            <a:chOff x="310" y="470"/>
            <a:chExt cx="5363" cy="351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61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164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66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2423" y="470"/>
              <a:ext cx="0" cy="32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V="1">
              <a:off x="4025" y="470"/>
              <a:ext cx="0" cy="32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60" y="561"/>
              <a:ext cx="4726" cy="2866"/>
            </a:xfrm>
            <a:custGeom>
              <a:avLst/>
              <a:gdLst>
                <a:gd name="T0" fmla="*/ 233 w 1354"/>
                <a:gd name="T1" fmla="*/ 786 h 821"/>
                <a:gd name="T2" fmla="*/ 362 w 1354"/>
                <a:gd name="T3" fmla="*/ 743 h 821"/>
                <a:gd name="T4" fmla="*/ 425 w 1354"/>
                <a:gd name="T5" fmla="*/ 719 h 821"/>
                <a:gd name="T6" fmla="*/ 467 w 1354"/>
                <a:gd name="T7" fmla="*/ 694 h 821"/>
                <a:gd name="T8" fmla="*/ 498 w 1354"/>
                <a:gd name="T9" fmla="*/ 676 h 821"/>
                <a:gd name="T10" fmla="*/ 524 w 1354"/>
                <a:gd name="T11" fmla="*/ 656 h 821"/>
                <a:gd name="T12" fmla="*/ 546 w 1354"/>
                <a:gd name="T13" fmla="*/ 641 h 821"/>
                <a:gd name="T14" fmla="*/ 566 w 1354"/>
                <a:gd name="T15" fmla="*/ 628 h 821"/>
                <a:gd name="T16" fmla="*/ 584 w 1354"/>
                <a:gd name="T17" fmla="*/ 614 h 821"/>
                <a:gd name="T18" fmla="*/ 601 w 1354"/>
                <a:gd name="T19" fmla="*/ 598 h 821"/>
                <a:gd name="T20" fmla="*/ 616 w 1354"/>
                <a:gd name="T21" fmla="*/ 579 h 821"/>
                <a:gd name="T22" fmla="*/ 631 w 1354"/>
                <a:gd name="T23" fmla="*/ 570 h 821"/>
                <a:gd name="T24" fmla="*/ 645 w 1354"/>
                <a:gd name="T25" fmla="*/ 551 h 821"/>
                <a:gd name="T26" fmla="*/ 658 w 1354"/>
                <a:gd name="T27" fmla="*/ 535 h 821"/>
                <a:gd name="T28" fmla="*/ 671 w 1354"/>
                <a:gd name="T29" fmla="*/ 522 h 821"/>
                <a:gd name="T30" fmla="*/ 684 w 1354"/>
                <a:gd name="T31" fmla="*/ 508 h 821"/>
                <a:gd name="T32" fmla="*/ 696 w 1354"/>
                <a:gd name="T33" fmla="*/ 489 h 821"/>
                <a:gd name="T34" fmla="*/ 708 w 1354"/>
                <a:gd name="T35" fmla="*/ 475 h 821"/>
                <a:gd name="T36" fmla="*/ 719 w 1354"/>
                <a:gd name="T37" fmla="*/ 457 h 821"/>
                <a:gd name="T38" fmla="*/ 730 w 1354"/>
                <a:gd name="T39" fmla="*/ 443 h 821"/>
                <a:gd name="T40" fmla="*/ 740 w 1354"/>
                <a:gd name="T41" fmla="*/ 431 h 821"/>
                <a:gd name="T42" fmla="*/ 750 w 1354"/>
                <a:gd name="T43" fmla="*/ 424 h 821"/>
                <a:gd name="T44" fmla="*/ 760 w 1354"/>
                <a:gd name="T45" fmla="*/ 411 h 821"/>
                <a:gd name="T46" fmla="*/ 770 w 1354"/>
                <a:gd name="T47" fmla="*/ 393 h 821"/>
                <a:gd name="T48" fmla="*/ 779 w 1354"/>
                <a:gd name="T49" fmla="*/ 383 h 821"/>
                <a:gd name="T50" fmla="*/ 787 w 1354"/>
                <a:gd name="T51" fmla="*/ 372 h 821"/>
                <a:gd name="T52" fmla="*/ 796 w 1354"/>
                <a:gd name="T53" fmla="*/ 363 h 821"/>
                <a:gd name="T54" fmla="*/ 804 w 1354"/>
                <a:gd name="T55" fmla="*/ 351 h 821"/>
                <a:gd name="T56" fmla="*/ 812 w 1354"/>
                <a:gd name="T57" fmla="*/ 338 h 821"/>
                <a:gd name="T58" fmla="*/ 820 w 1354"/>
                <a:gd name="T59" fmla="*/ 329 h 821"/>
                <a:gd name="T60" fmla="*/ 828 w 1354"/>
                <a:gd name="T61" fmla="*/ 316 h 821"/>
                <a:gd name="T62" fmla="*/ 835 w 1354"/>
                <a:gd name="T63" fmla="*/ 305 h 821"/>
                <a:gd name="T64" fmla="*/ 843 w 1354"/>
                <a:gd name="T65" fmla="*/ 293 h 821"/>
                <a:gd name="T66" fmla="*/ 851 w 1354"/>
                <a:gd name="T67" fmla="*/ 282 h 821"/>
                <a:gd name="T68" fmla="*/ 858 w 1354"/>
                <a:gd name="T69" fmla="*/ 268 h 821"/>
                <a:gd name="T70" fmla="*/ 866 w 1354"/>
                <a:gd name="T71" fmla="*/ 259 h 821"/>
                <a:gd name="T72" fmla="*/ 874 w 1354"/>
                <a:gd name="T73" fmla="*/ 250 h 821"/>
                <a:gd name="T74" fmla="*/ 882 w 1354"/>
                <a:gd name="T75" fmla="*/ 238 h 821"/>
                <a:gd name="T76" fmla="*/ 891 w 1354"/>
                <a:gd name="T77" fmla="*/ 227 h 821"/>
                <a:gd name="T78" fmla="*/ 900 w 1354"/>
                <a:gd name="T79" fmla="*/ 217 h 821"/>
                <a:gd name="T80" fmla="*/ 910 w 1354"/>
                <a:gd name="T81" fmla="*/ 204 h 821"/>
                <a:gd name="T82" fmla="*/ 920 w 1354"/>
                <a:gd name="T83" fmla="*/ 189 h 821"/>
                <a:gd name="T84" fmla="*/ 931 w 1354"/>
                <a:gd name="T85" fmla="*/ 181 h 821"/>
                <a:gd name="T86" fmla="*/ 944 w 1354"/>
                <a:gd name="T87" fmla="*/ 162 h 821"/>
                <a:gd name="T88" fmla="*/ 959 w 1354"/>
                <a:gd name="T89" fmla="*/ 151 h 821"/>
                <a:gd name="T90" fmla="*/ 978 w 1354"/>
                <a:gd name="T91" fmla="*/ 127 h 821"/>
                <a:gd name="T92" fmla="*/ 1003 w 1354"/>
                <a:gd name="T93" fmla="*/ 111 h 821"/>
                <a:gd name="T94" fmla="*/ 1041 w 1354"/>
                <a:gd name="T95" fmla="*/ 94 h 821"/>
                <a:gd name="T96" fmla="*/ 1110 w 1354"/>
                <a:gd name="T97" fmla="*/ 70 h 821"/>
                <a:gd name="T98" fmla="*/ 1354 w 1354"/>
                <a:gd name="T99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54" h="821">
                  <a:moveTo>
                    <a:pt x="0" y="821"/>
                  </a:moveTo>
                  <a:lnTo>
                    <a:pt x="233" y="786"/>
                  </a:lnTo>
                  <a:lnTo>
                    <a:pt x="313" y="766"/>
                  </a:lnTo>
                  <a:lnTo>
                    <a:pt x="362" y="743"/>
                  </a:lnTo>
                  <a:lnTo>
                    <a:pt x="398" y="728"/>
                  </a:lnTo>
                  <a:lnTo>
                    <a:pt x="425" y="719"/>
                  </a:lnTo>
                  <a:lnTo>
                    <a:pt x="448" y="704"/>
                  </a:lnTo>
                  <a:lnTo>
                    <a:pt x="467" y="694"/>
                  </a:lnTo>
                  <a:lnTo>
                    <a:pt x="483" y="679"/>
                  </a:lnTo>
                  <a:lnTo>
                    <a:pt x="498" y="676"/>
                  </a:lnTo>
                  <a:lnTo>
                    <a:pt x="511" y="663"/>
                  </a:lnTo>
                  <a:lnTo>
                    <a:pt x="524" y="656"/>
                  </a:lnTo>
                  <a:lnTo>
                    <a:pt x="535" y="652"/>
                  </a:lnTo>
                  <a:lnTo>
                    <a:pt x="546" y="641"/>
                  </a:lnTo>
                  <a:lnTo>
                    <a:pt x="556" y="633"/>
                  </a:lnTo>
                  <a:lnTo>
                    <a:pt x="566" y="628"/>
                  </a:lnTo>
                  <a:lnTo>
                    <a:pt x="575" y="616"/>
                  </a:lnTo>
                  <a:lnTo>
                    <a:pt x="584" y="614"/>
                  </a:lnTo>
                  <a:lnTo>
                    <a:pt x="592" y="606"/>
                  </a:lnTo>
                  <a:lnTo>
                    <a:pt x="601" y="598"/>
                  </a:lnTo>
                  <a:lnTo>
                    <a:pt x="608" y="593"/>
                  </a:lnTo>
                  <a:lnTo>
                    <a:pt x="616" y="579"/>
                  </a:lnTo>
                  <a:lnTo>
                    <a:pt x="624" y="572"/>
                  </a:lnTo>
                  <a:lnTo>
                    <a:pt x="631" y="570"/>
                  </a:lnTo>
                  <a:lnTo>
                    <a:pt x="638" y="556"/>
                  </a:lnTo>
                  <a:lnTo>
                    <a:pt x="645" y="551"/>
                  </a:lnTo>
                  <a:lnTo>
                    <a:pt x="652" y="543"/>
                  </a:lnTo>
                  <a:lnTo>
                    <a:pt x="658" y="535"/>
                  </a:lnTo>
                  <a:lnTo>
                    <a:pt x="665" y="527"/>
                  </a:lnTo>
                  <a:lnTo>
                    <a:pt x="671" y="522"/>
                  </a:lnTo>
                  <a:lnTo>
                    <a:pt x="678" y="510"/>
                  </a:lnTo>
                  <a:lnTo>
                    <a:pt x="684" y="508"/>
                  </a:lnTo>
                  <a:lnTo>
                    <a:pt x="690" y="496"/>
                  </a:lnTo>
                  <a:lnTo>
                    <a:pt x="696" y="489"/>
                  </a:lnTo>
                  <a:lnTo>
                    <a:pt x="702" y="483"/>
                  </a:lnTo>
                  <a:lnTo>
                    <a:pt x="708" y="475"/>
                  </a:lnTo>
                  <a:lnTo>
                    <a:pt x="713" y="463"/>
                  </a:lnTo>
                  <a:lnTo>
                    <a:pt x="719" y="457"/>
                  </a:lnTo>
                  <a:lnTo>
                    <a:pt x="724" y="452"/>
                  </a:lnTo>
                  <a:lnTo>
                    <a:pt x="730" y="443"/>
                  </a:lnTo>
                  <a:lnTo>
                    <a:pt x="735" y="440"/>
                  </a:lnTo>
                  <a:lnTo>
                    <a:pt x="740" y="431"/>
                  </a:lnTo>
                  <a:lnTo>
                    <a:pt x="746" y="427"/>
                  </a:lnTo>
                  <a:lnTo>
                    <a:pt x="750" y="424"/>
                  </a:lnTo>
                  <a:lnTo>
                    <a:pt x="755" y="414"/>
                  </a:lnTo>
                  <a:lnTo>
                    <a:pt x="760" y="411"/>
                  </a:lnTo>
                  <a:lnTo>
                    <a:pt x="765" y="405"/>
                  </a:lnTo>
                  <a:lnTo>
                    <a:pt x="770" y="393"/>
                  </a:lnTo>
                  <a:lnTo>
                    <a:pt x="774" y="387"/>
                  </a:lnTo>
                  <a:lnTo>
                    <a:pt x="779" y="383"/>
                  </a:lnTo>
                  <a:lnTo>
                    <a:pt x="783" y="375"/>
                  </a:lnTo>
                  <a:lnTo>
                    <a:pt x="787" y="372"/>
                  </a:lnTo>
                  <a:lnTo>
                    <a:pt x="791" y="367"/>
                  </a:lnTo>
                  <a:lnTo>
                    <a:pt x="796" y="363"/>
                  </a:lnTo>
                  <a:lnTo>
                    <a:pt x="800" y="352"/>
                  </a:lnTo>
                  <a:lnTo>
                    <a:pt x="804" y="351"/>
                  </a:lnTo>
                  <a:lnTo>
                    <a:pt x="808" y="344"/>
                  </a:lnTo>
                  <a:lnTo>
                    <a:pt x="812" y="338"/>
                  </a:lnTo>
                  <a:lnTo>
                    <a:pt x="816" y="328"/>
                  </a:lnTo>
                  <a:lnTo>
                    <a:pt x="820" y="329"/>
                  </a:lnTo>
                  <a:lnTo>
                    <a:pt x="824" y="319"/>
                  </a:lnTo>
                  <a:lnTo>
                    <a:pt x="828" y="316"/>
                  </a:lnTo>
                  <a:lnTo>
                    <a:pt x="831" y="309"/>
                  </a:lnTo>
                  <a:lnTo>
                    <a:pt x="835" y="305"/>
                  </a:lnTo>
                  <a:lnTo>
                    <a:pt x="839" y="300"/>
                  </a:lnTo>
                  <a:lnTo>
                    <a:pt x="843" y="293"/>
                  </a:lnTo>
                  <a:lnTo>
                    <a:pt x="847" y="291"/>
                  </a:lnTo>
                  <a:lnTo>
                    <a:pt x="851" y="282"/>
                  </a:lnTo>
                  <a:lnTo>
                    <a:pt x="855" y="280"/>
                  </a:lnTo>
                  <a:lnTo>
                    <a:pt x="858" y="268"/>
                  </a:lnTo>
                  <a:lnTo>
                    <a:pt x="862" y="269"/>
                  </a:lnTo>
                  <a:lnTo>
                    <a:pt x="866" y="259"/>
                  </a:lnTo>
                  <a:lnTo>
                    <a:pt x="870" y="256"/>
                  </a:lnTo>
                  <a:lnTo>
                    <a:pt x="874" y="250"/>
                  </a:lnTo>
                  <a:lnTo>
                    <a:pt x="878" y="245"/>
                  </a:lnTo>
                  <a:lnTo>
                    <a:pt x="882" y="238"/>
                  </a:lnTo>
                  <a:lnTo>
                    <a:pt x="887" y="230"/>
                  </a:lnTo>
                  <a:lnTo>
                    <a:pt x="891" y="227"/>
                  </a:lnTo>
                  <a:lnTo>
                    <a:pt x="895" y="219"/>
                  </a:lnTo>
                  <a:lnTo>
                    <a:pt x="900" y="217"/>
                  </a:lnTo>
                  <a:lnTo>
                    <a:pt x="905" y="211"/>
                  </a:lnTo>
                  <a:lnTo>
                    <a:pt x="910" y="204"/>
                  </a:lnTo>
                  <a:lnTo>
                    <a:pt x="915" y="195"/>
                  </a:lnTo>
                  <a:lnTo>
                    <a:pt x="920" y="189"/>
                  </a:lnTo>
                  <a:lnTo>
                    <a:pt x="926" y="188"/>
                  </a:lnTo>
                  <a:lnTo>
                    <a:pt x="931" y="181"/>
                  </a:lnTo>
                  <a:lnTo>
                    <a:pt x="938" y="171"/>
                  </a:lnTo>
                  <a:lnTo>
                    <a:pt x="944" y="162"/>
                  </a:lnTo>
                  <a:lnTo>
                    <a:pt x="952" y="157"/>
                  </a:lnTo>
                  <a:lnTo>
                    <a:pt x="959" y="151"/>
                  </a:lnTo>
                  <a:lnTo>
                    <a:pt x="968" y="139"/>
                  </a:lnTo>
                  <a:lnTo>
                    <a:pt x="978" y="127"/>
                  </a:lnTo>
                  <a:lnTo>
                    <a:pt x="990" y="122"/>
                  </a:lnTo>
                  <a:lnTo>
                    <a:pt x="1003" y="111"/>
                  </a:lnTo>
                  <a:lnTo>
                    <a:pt x="1020" y="100"/>
                  </a:lnTo>
                  <a:lnTo>
                    <a:pt x="1041" y="94"/>
                  </a:lnTo>
                  <a:lnTo>
                    <a:pt x="1070" y="79"/>
                  </a:lnTo>
                  <a:lnTo>
                    <a:pt x="1110" y="70"/>
                  </a:lnTo>
                  <a:lnTo>
                    <a:pt x="1176" y="51"/>
                  </a:lnTo>
                  <a:lnTo>
                    <a:pt x="135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639" y="3407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452" y="32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731" y="32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903" y="313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028" y="30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122" y="30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203" y="299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2269" y="29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325" y="29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2377" y="290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2423" y="285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68" y="283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506" y="28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2545" y="27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2580" y="27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2615" y="27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2646" y="26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678" y="268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2705" y="26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2737" y="26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2761" y="26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2789" y="2562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817" y="25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842" y="253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2866" y="24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2890" y="24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915" y="24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2936" y="24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960" y="238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981" y="236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3006" y="23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027" y="23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3048" y="227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3069" y="224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089" y="222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3110" y="219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3128" y="2157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3149" y="2136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166" y="211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3187" y="208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3205" y="20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3222" y="20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3243" y="203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3257" y="202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3274" y="19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3292" y="197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3309" y="195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3327" y="191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3341" y="18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358" y="187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372" y="184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386" y="18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400" y="18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418" y="180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432" y="1769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446" y="176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459" y="17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473" y="172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487" y="16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501" y="16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515" y="165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529" y="16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540" y="161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554" y="160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568" y="158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582" y="15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3596" y="15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3610" y="1525"/>
              <a:ext cx="41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3624" y="1518"/>
              <a:ext cx="41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3634" y="14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3648" y="147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3662" y="14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3676" y="143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3690" y="141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3704" y="139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3718" y="13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3735" y="13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3749" y="13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3763" y="1305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3781" y="1298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3798" y="127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3816" y="125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3833" y="12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3850" y="120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3871" y="11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3889" y="11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3913" y="11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3934" y="1106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3962" y="108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3987" y="106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4018" y="102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4053" y="9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4095" y="96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4140" y="9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4200" y="889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4273" y="8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4374" y="8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4514" y="7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4744" y="71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114"/>
            <p:cNvSpPr>
              <a:spLocks noChangeArrowheads="1"/>
            </p:cNvSpPr>
            <p:nvPr/>
          </p:nvSpPr>
          <p:spPr bwMode="auto">
            <a:xfrm>
              <a:off x="5366" y="54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9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20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 rot="16200000">
              <a:off x="277" y="345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9.5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122"/>
            <p:cNvSpPr>
              <a:spLocks noChangeShapeType="1"/>
            </p:cNvSpPr>
            <p:nvPr/>
          </p:nvSpPr>
          <p:spPr bwMode="auto">
            <a:xfrm flipH="1">
              <a:off x="510" y="261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3"/>
            <p:cNvSpPr>
              <a:spLocks noChangeArrowheads="1"/>
            </p:cNvSpPr>
            <p:nvPr/>
          </p:nvSpPr>
          <p:spPr bwMode="auto">
            <a:xfrm rot="16200000">
              <a:off x="298" y="247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124"/>
            <p:cNvSpPr>
              <a:spLocks noChangeShapeType="1"/>
            </p:cNvSpPr>
            <p:nvPr/>
          </p:nvSpPr>
          <p:spPr bwMode="auto">
            <a:xfrm flipH="1">
              <a:off x="510" y="164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5"/>
            <p:cNvSpPr>
              <a:spLocks noChangeArrowheads="1"/>
            </p:cNvSpPr>
            <p:nvPr/>
          </p:nvSpPr>
          <p:spPr bwMode="auto">
            <a:xfrm rot="16200000">
              <a:off x="235" y="1498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10.5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 flipH="1">
              <a:off x="510" y="66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 rot="16200000">
              <a:off x="299" y="52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129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30"/>
            <p:cNvSpPr>
              <a:spLocks noChangeShapeType="1"/>
            </p:cNvSpPr>
            <p:nvPr/>
          </p:nvSpPr>
          <p:spPr bwMode="auto">
            <a:xfrm>
              <a:off x="124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31"/>
            <p:cNvSpPr>
              <a:spLocks noChangeArrowheads="1"/>
            </p:cNvSpPr>
            <p:nvPr/>
          </p:nvSpPr>
          <p:spPr bwMode="auto">
            <a:xfrm>
              <a:off x="1208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Line 132"/>
            <p:cNvSpPr>
              <a:spLocks noChangeShapeType="1"/>
            </p:cNvSpPr>
            <p:nvPr/>
          </p:nvSpPr>
          <p:spPr bwMode="auto">
            <a:xfrm>
              <a:off x="267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3"/>
            <p:cNvSpPr>
              <a:spLocks noChangeArrowheads="1"/>
            </p:cNvSpPr>
            <p:nvPr/>
          </p:nvSpPr>
          <p:spPr bwMode="auto">
            <a:xfrm>
              <a:off x="259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134"/>
            <p:cNvSpPr>
              <a:spLocks noChangeShapeType="1"/>
            </p:cNvSpPr>
            <p:nvPr/>
          </p:nvSpPr>
          <p:spPr bwMode="auto">
            <a:xfrm>
              <a:off x="409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5"/>
            <p:cNvSpPr>
              <a:spLocks noChangeArrowheads="1"/>
            </p:cNvSpPr>
            <p:nvPr/>
          </p:nvSpPr>
          <p:spPr bwMode="auto">
            <a:xfrm>
              <a:off x="401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136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7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0" name="Rectangle 128"/>
          <p:cNvSpPr>
            <a:spLocks noChangeArrowheads="1"/>
          </p:cNvSpPr>
          <p:nvPr/>
        </p:nvSpPr>
        <p:spPr bwMode="auto">
          <a:xfrm rot="16200000">
            <a:off x="-1089818" y="3014663"/>
            <a:ext cx="26654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Log Child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Rectangle 117"/>
          <p:cNvSpPr>
            <a:spLocks noChangeArrowheads="1"/>
          </p:cNvSpPr>
          <p:nvPr/>
        </p:nvSpPr>
        <p:spPr bwMode="auto">
          <a:xfrm>
            <a:off x="7348438" y="4333101"/>
            <a:ext cx="12375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IGE = 0.344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Rectangle 118"/>
          <p:cNvSpPr>
            <a:spLocks noChangeArrowheads="1"/>
          </p:cNvSpPr>
          <p:nvPr/>
        </p:nvSpPr>
        <p:spPr bwMode="auto">
          <a:xfrm>
            <a:off x="7935470" y="4590276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(0.0004)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Rectangle 120"/>
          <p:cNvSpPr>
            <a:spLocks noChangeArrowheads="1"/>
          </p:cNvSpPr>
          <p:nvPr/>
        </p:nvSpPr>
        <p:spPr bwMode="auto">
          <a:xfrm>
            <a:off x="7925945" y="5133201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(0.0007)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Rectangle 119"/>
          <p:cNvSpPr>
            <a:spLocks noChangeArrowheads="1"/>
          </p:cNvSpPr>
          <p:nvPr/>
        </p:nvSpPr>
        <p:spPr bwMode="auto">
          <a:xfrm>
            <a:off x="5486400" y="4876026"/>
            <a:ext cx="3122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IGE [Par Inc P10-P90] = 0.452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Rectangle 161"/>
          <p:cNvSpPr>
            <a:spLocks noChangeArrowheads="1"/>
          </p:cNvSpPr>
          <p:nvPr/>
        </p:nvSpPr>
        <p:spPr bwMode="auto">
          <a:xfrm>
            <a:off x="0" y="256401"/>
            <a:ext cx="91440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2D2D8A">
                    <a:lumMod val="75000"/>
                  </a:srgbClr>
                </a:solidFill>
              </a:rPr>
              <a:t>Mean Log Child Income vs. Log Parent Income (Excluding 0’s)</a:t>
            </a:r>
          </a:p>
        </p:txBody>
      </p:sp>
      <p:sp>
        <p:nvSpPr>
          <p:cNvPr id="139" name="Rectangle 475"/>
          <p:cNvSpPr>
            <a:spLocks noChangeArrowheads="1"/>
          </p:cNvSpPr>
          <p:nvPr/>
        </p:nvSpPr>
        <p:spPr bwMode="auto">
          <a:xfrm>
            <a:off x="3924301" y="6296025"/>
            <a:ext cx="2149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Log Parent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32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644526"/>
            <a:ext cx="8513763" cy="5678488"/>
            <a:chOff x="310" y="406"/>
            <a:chExt cx="5363" cy="3577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60" y="941"/>
              <a:ext cx="4726" cy="2235"/>
            </a:xfrm>
            <a:custGeom>
              <a:avLst/>
              <a:gdLst>
                <a:gd name="T0" fmla="*/ 233 w 1354"/>
                <a:gd name="T1" fmla="*/ 92 h 640"/>
                <a:gd name="T2" fmla="*/ 362 w 1354"/>
                <a:gd name="T3" fmla="*/ 192 h 640"/>
                <a:gd name="T4" fmla="*/ 425 w 1354"/>
                <a:gd name="T5" fmla="*/ 240 h 640"/>
                <a:gd name="T6" fmla="*/ 467 w 1354"/>
                <a:gd name="T7" fmla="*/ 271 h 640"/>
                <a:gd name="T8" fmla="*/ 498 w 1354"/>
                <a:gd name="T9" fmla="*/ 291 h 640"/>
                <a:gd name="T10" fmla="*/ 524 w 1354"/>
                <a:gd name="T11" fmla="*/ 316 h 640"/>
                <a:gd name="T12" fmla="*/ 546 w 1354"/>
                <a:gd name="T13" fmla="*/ 334 h 640"/>
                <a:gd name="T14" fmla="*/ 566 w 1354"/>
                <a:gd name="T15" fmla="*/ 339 h 640"/>
                <a:gd name="T16" fmla="*/ 584 w 1354"/>
                <a:gd name="T17" fmla="*/ 362 h 640"/>
                <a:gd name="T18" fmla="*/ 601 w 1354"/>
                <a:gd name="T19" fmla="*/ 370 h 640"/>
                <a:gd name="T20" fmla="*/ 616 w 1354"/>
                <a:gd name="T21" fmla="*/ 383 h 640"/>
                <a:gd name="T22" fmla="*/ 631 w 1354"/>
                <a:gd name="T23" fmla="*/ 398 h 640"/>
                <a:gd name="T24" fmla="*/ 645 w 1354"/>
                <a:gd name="T25" fmla="*/ 413 h 640"/>
                <a:gd name="T26" fmla="*/ 658 w 1354"/>
                <a:gd name="T27" fmla="*/ 417 h 640"/>
                <a:gd name="T28" fmla="*/ 671 w 1354"/>
                <a:gd name="T29" fmla="*/ 432 h 640"/>
                <a:gd name="T30" fmla="*/ 684 w 1354"/>
                <a:gd name="T31" fmla="*/ 446 h 640"/>
                <a:gd name="T32" fmla="*/ 696 w 1354"/>
                <a:gd name="T33" fmla="*/ 457 h 640"/>
                <a:gd name="T34" fmla="*/ 708 w 1354"/>
                <a:gd name="T35" fmla="*/ 466 h 640"/>
                <a:gd name="T36" fmla="*/ 719 w 1354"/>
                <a:gd name="T37" fmla="*/ 476 h 640"/>
                <a:gd name="T38" fmla="*/ 730 w 1354"/>
                <a:gd name="T39" fmla="*/ 487 h 640"/>
                <a:gd name="T40" fmla="*/ 740 w 1354"/>
                <a:gd name="T41" fmla="*/ 496 h 640"/>
                <a:gd name="T42" fmla="*/ 750 w 1354"/>
                <a:gd name="T43" fmla="*/ 507 h 640"/>
                <a:gd name="T44" fmla="*/ 760 w 1354"/>
                <a:gd name="T45" fmla="*/ 522 h 640"/>
                <a:gd name="T46" fmla="*/ 770 w 1354"/>
                <a:gd name="T47" fmla="*/ 530 h 640"/>
                <a:gd name="T48" fmla="*/ 779 w 1354"/>
                <a:gd name="T49" fmla="*/ 529 h 640"/>
                <a:gd name="T50" fmla="*/ 787 w 1354"/>
                <a:gd name="T51" fmla="*/ 546 h 640"/>
                <a:gd name="T52" fmla="*/ 796 w 1354"/>
                <a:gd name="T53" fmla="*/ 553 h 640"/>
                <a:gd name="T54" fmla="*/ 804 w 1354"/>
                <a:gd name="T55" fmla="*/ 558 h 640"/>
                <a:gd name="T56" fmla="*/ 812 w 1354"/>
                <a:gd name="T57" fmla="*/ 564 h 640"/>
                <a:gd name="T58" fmla="*/ 820 w 1354"/>
                <a:gd name="T59" fmla="*/ 571 h 640"/>
                <a:gd name="T60" fmla="*/ 828 w 1354"/>
                <a:gd name="T61" fmla="*/ 580 h 640"/>
                <a:gd name="T62" fmla="*/ 835 w 1354"/>
                <a:gd name="T63" fmla="*/ 584 h 640"/>
                <a:gd name="T64" fmla="*/ 843 w 1354"/>
                <a:gd name="T65" fmla="*/ 592 h 640"/>
                <a:gd name="T66" fmla="*/ 851 w 1354"/>
                <a:gd name="T67" fmla="*/ 601 h 640"/>
                <a:gd name="T68" fmla="*/ 858 w 1354"/>
                <a:gd name="T69" fmla="*/ 600 h 640"/>
                <a:gd name="T70" fmla="*/ 866 w 1354"/>
                <a:gd name="T71" fmla="*/ 606 h 640"/>
                <a:gd name="T72" fmla="*/ 874 w 1354"/>
                <a:gd name="T73" fmla="*/ 607 h 640"/>
                <a:gd name="T74" fmla="*/ 882 w 1354"/>
                <a:gd name="T75" fmla="*/ 614 h 640"/>
                <a:gd name="T76" fmla="*/ 891 w 1354"/>
                <a:gd name="T77" fmla="*/ 612 h 640"/>
                <a:gd name="T78" fmla="*/ 900 w 1354"/>
                <a:gd name="T79" fmla="*/ 618 h 640"/>
                <a:gd name="T80" fmla="*/ 910 w 1354"/>
                <a:gd name="T81" fmla="*/ 625 h 640"/>
                <a:gd name="T82" fmla="*/ 920 w 1354"/>
                <a:gd name="T83" fmla="*/ 630 h 640"/>
                <a:gd name="T84" fmla="*/ 931 w 1354"/>
                <a:gd name="T85" fmla="*/ 626 h 640"/>
                <a:gd name="T86" fmla="*/ 944 w 1354"/>
                <a:gd name="T87" fmla="*/ 631 h 640"/>
                <a:gd name="T88" fmla="*/ 959 w 1354"/>
                <a:gd name="T89" fmla="*/ 634 h 640"/>
                <a:gd name="T90" fmla="*/ 978 w 1354"/>
                <a:gd name="T91" fmla="*/ 636 h 640"/>
                <a:gd name="T92" fmla="*/ 1003 w 1354"/>
                <a:gd name="T93" fmla="*/ 639 h 640"/>
                <a:gd name="T94" fmla="*/ 1041 w 1354"/>
                <a:gd name="T95" fmla="*/ 636 h 640"/>
                <a:gd name="T96" fmla="*/ 1110 w 1354"/>
                <a:gd name="T97" fmla="*/ 635 h 640"/>
                <a:gd name="T98" fmla="*/ 1354 w 1354"/>
                <a:gd name="T99" fmla="*/ 63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54" h="640">
                  <a:moveTo>
                    <a:pt x="0" y="0"/>
                  </a:moveTo>
                  <a:lnTo>
                    <a:pt x="233" y="92"/>
                  </a:lnTo>
                  <a:lnTo>
                    <a:pt x="313" y="149"/>
                  </a:lnTo>
                  <a:lnTo>
                    <a:pt x="362" y="192"/>
                  </a:lnTo>
                  <a:lnTo>
                    <a:pt x="398" y="217"/>
                  </a:lnTo>
                  <a:lnTo>
                    <a:pt x="425" y="240"/>
                  </a:lnTo>
                  <a:lnTo>
                    <a:pt x="448" y="251"/>
                  </a:lnTo>
                  <a:lnTo>
                    <a:pt x="467" y="271"/>
                  </a:lnTo>
                  <a:lnTo>
                    <a:pt x="483" y="276"/>
                  </a:lnTo>
                  <a:lnTo>
                    <a:pt x="498" y="291"/>
                  </a:lnTo>
                  <a:lnTo>
                    <a:pt x="511" y="300"/>
                  </a:lnTo>
                  <a:lnTo>
                    <a:pt x="524" y="316"/>
                  </a:lnTo>
                  <a:lnTo>
                    <a:pt x="535" y="337"/>
                  </a:lnTo>
                  <a:lnTo>
                    <a:pt x="546" y="334"/>
                  </a:lnTo>
                  <a:lnTo>
                    <a:pt x="556" y="347"/>
                  </a:lnTo>
                  <a:lnTo>
                    <a:pt x="566" y="339"/>
                  </a:lnTo>
                  <a:lnTo>
                    <a:pt x="575" y="357"/>
                  </a:lnTo>
                  <a:lnTo>
                    <a:pt x="584" y="362"/>
                  </a:lnTo>
                  <a:lnTo>
                    <a:pt x="592" y="361"/>
                  </a:lnTo>
                  <a:lnTo>
                    <a:pt x="601" y="370"/>
                  </a:lnTo>
                  <a:lnTo>
                    <a:pt x="608" y="380"/>
                  </a:lnTo>
                  <a:lnTo>
                    <a:pt x="616" y="383"/>
                  </a:lnTo>
                  <a:lnTo>
                    <a:pt x="624" y="395"/>
                  </a:lnTo>
                  <a:lnTo>
                    <a:pt x="631" y="398"/>
                  </a:lnTo>
                  <a:lnTo>
                    <a:pt x="638" y="401"/>
                  </a:lnTo>
                  <a:lnTo>
                    <a:pt x="645" y="413"/>
                  </a:lnTo>
                  <a:lnTo>
                    <a:pt x="652" y="416"/>
                  </a:lnTo>
                  <a:lnTo>
                    <a:pt x="658" y="417"/>
                  </a:lnTo>
                  <a:lnTo>
                    <a:pt x="665" y="424"/>
                  </a:lnTo>
                  <a:lnTo>
                    <a:pt x="671" y="432"/>
                  </a:lnTo>
                  <a:lnTo>
                    <a:pt x="678" y="440"/>
                  </a:lnTo>
                  <a:lnTo>
                    <a:pt x="684" y="446"/>
                  </a:lnTo>
                  <a:lnTo>
                    <a:pt x="690" y="453"/>
                  </a:lnTo>
                  <a:lnTo>
                    <a:pt x="696" y="457"/>
                  </a:lnTo>
                  <a:lnTo>
                    <a:pt x="702" y="464"/>
                  </a:lnTo>
                  <a:lnTo>
                    <a:pt x="708" y="466"/>
                  </a:lnTo>
                  <a:lnTo>
                    <a:pt x="713" y="470"/>
                  </a:lnTo>
                  <a:lnTo>
                    <a:pt x="719" y="476"/>
                  </a:lnTo>
                  <a:lnTo>
                    <a:pt x="724" y="490"/>
                  </a:lnTo>
                  <a:lnTo>
                    <a:pt x="730" y="487"/>
                  </a:lnTo>
                  <a:lnTo>
                    <a:pt x="735" y="495"/>
                  </a:lnTo>
                  <a:lnTo>
                    <a:pt x="740" y="496"/>
                  </a:lnTo>
                  <a:lnTo>
                    <a:pt x="746" y="508"/>
                  </a:lnTo>
                  <a:lnTo>
                    <a:pt x="750" y="507"/>
                  </a:lnTo>
                  <a:lnTo>
                    <a:pt x="755" y="516"/>
                  </a:lnTo>
                  <a:lnTo>
                    <a:pt x="760" y="522"/>
                  </a:lnTo>
                  <a:lnTo>
                    <a:pt x="765" y="520"/>
                  </a:lnTo>
                  <a:lnTo>
                    <a:pt x="770" y="530"/>
                  </a:lnTo>
                  <a:lnTo>
                    <a:pt x="774" y="527"/>
                  </a:lnTo>
                  <a:lnTo>
                    <a:pt x="779" y="529"/>
                  </a:lnTo>
                  <a:lnTo>
                    <a:pt x="783" y="543"/>
                  </a:lnTo>
                  <a:lnTo>
                    <a:pt x="787" y="546"/>
                  </a:lnTo>
                  <a:lnTo>
                    <a:pt x="791" y="551"/>
                  </a:lnTo>
                  <a:lnTo>
                    <a:pt x="796" y="553"/>
                  </a:lnTo>
                  <a:lnTo>
                    <a:pt x="800" y="554"/>
                  </a:lnTo>
                  <a:lnTo>
                    <a:pt x="804" y="558"/>
                  </a:lnTo>
                  <a:lnTo>
                    <a:pt x="808" y="556"/>
                  </a:lnTo>
                  <a:lnTo>
                    <a:pt x="812" y="564"/>
                  </a:lnTo>
                  <a:lnTo>
                    <a:pt x="816" y="570"/>
                  </a:lnTo>
                  <a:lnTo>
                    <a:pt x="820" y="571"/>
                  </a:lnTo>
                  <a:lnTo>
                    <a:pt x="824" y="572"/>
                  </a:lnTo>
                  <a:lnTo>
                    <a:pt x="828" y="580"/>
                  </a:lnTo>
                  <a:lnTo>
                    <a:pt x="831" y="586"/>
                  </a:lnTo>
                  <a:lnTo>
                    <a:pt x="835" y="584"/>
                  </a:lnTo>
                  <a:lnTo>
                    <a:pt x="839" y="589"/>
                  </a:lnTo>
                  <a:lnTo>
                    <a:pt x="843" y="592"/>
                  </a:lnTo>
                  <a:lnTo>
                    <a:pt x="847" y="590"/>
                  </a:lnTo>
                  <a:lnTo>
                    <a:pt x="851" y="601"/>
                  </a:lnTo>
                  <a:lnTo>
                    <a:pt x="855" y="599"/>
                  </a:lnTo>
                  <a:lnTo>
                    <a:pt x="858" y="600"/>
                  </a:lnTo>
                  <a:lnTo>
                    <a:pt x="862" y="596"/>
                  </a:lnTo>
                  <a:lnTo>
                    <a:pt x="866" y="606"/>
                  </a:lnTo>
                  <a:lnTo>
                    <a:pt x="870" y="608"/>
                  </a:lnTo>
                  <a:lnTo>
                    <a:pt x="874" y="607"/>
                  </a:lnTo>
                  <a:lnTo>
                    <a:pt x="878" y="610"/>
                  </a:lnTo>
                  <a:lnTo>
                    <a:pt x="882" y="614"/>
                  </a:lnTo>
                  <a:lnTo>
                    <a:pt x="887" y="610"/>
                  </a:lnTo>
                  <a:lnTo>
                    <a:pt x="891" y="612"/>
                  </a:lnTo>
                  <a:lnTo>
                    <a:pt x="895" y="622"/>
                  </a:lnTo>
                  <a:lnTo>
                    <a:pt x="900" y="618"/>
                  </a:lnTo>
                  <a:lnTo>
                    <a:pt x="905" y="619"/>
                  </a:lnTo>
                  <a:lnTo>
                    <a:pt x="910" y="625"/>
                  </a:lnTo>
                  <a:lnTo>
                    <a:pt x="915" y="622"/>
                  </a:lnTo>
                  <a:lnTo>
                    <a:pt x="920" y="630"/>
                  </a:lnTo>
                  <a:lnTo>
                    <a:pt x="926" y="624"/>
                  </a:lnTo>
                  <a:lnTo>
                    <a:pt x="931" y="626"/>
                  </a:lnTo>
                  <a:lnTo>
                    <a:pt x="938" y="629"/>
                  </a:lnTo>
                  <a:lnTo>
                    <a:pt x="944" y="631"/>
                  </a:lnTo>
                  <a:lnTo>
                    <a:pt x="952" y="636"/>
                  </a:lnTo>
                  <a:lnTo>
                    <a:pt x="959" y="634"/>
                  </a:lnTo>
                  <a:lnTo>
                    <a:pt x="968" y="638"/>
                  </a:lnTo>
                  <a:lnTo>
                    <a:pt x="978" y="636"/>
                  </a:lnTo>
                  <a:lnTo>
                    <a:pt x="990" y="640"/>
                  </a:lnTo>
                  <a:lnTo>
                    <a:pt x="1003" y="639"/>
                  </a:lnTo>
                  <a:lnTo>
                    <a:pt x="1020" y="639"/>
                  </a:lnTo>
                  <a:lnTo>
                    <a:pt x="1041" y="636"/>
                  </a:lnTo>
                  <a:lnTo>
                    <a:pt x="1070" y="634"/>
                  </a:lnTo>
                  <a:lnTo>
                    <a:pt x="1110" y="635"/>
                  </a:lnTo>
                  <a:lnTo>
                    <a:pt x="1176" y="634"/>
                  </a:lnTo>
                  <a:lnTo>
                    <a:pt x="1354" y="636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2" y="920"/>
              <a:ext cx="35" cy="32"/>
            </a:xfrm>
            <a:custGeom>
              <a:avLst/>
              <a:gdLst>
                <a:gd name="T0" fmla="*/ 18 w 35"/>
                <a:gd name="T1" fmla="*/ 0 h 32"/>
                <a:gd name="T2" fmla="*/ 0 w 35"/>
                <a:gd name="T3" fmla="*/ 32 h 32"/>
                <a:gd name="T4" fmla="*/ 35 w 35"/>
                <a:gd name="T5" fmla="*/ 32 h 32"/>
                <a:gd name="T6" fmla="*/ 18 w 35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2">
                  <a:moveTo>
                    <a:pt x="18" y="0"/>
                  </a:moveTo>
                  <a:lnTo>
                    <a:pt x="0" y="32"/>
                  </a:lnTo>
                  <a:lnTo>
                    <a:pt x="35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456" y="1242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731" y="1437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1906" y="1587"/>
              <a:ext cx="38" cy="35"/>
            </a:xfrm>
            <a:custGeom>
              <a:avLst/>
              <a:gdLst>
                <a:gd name="T0" fmla="*/ 17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17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17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2032" y="1675"/>
              <a:ext cx="35" cy="35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2126" y="1755"/>
              <a:ext cx="38" cy="35"/>
            </a:xfrm>
            <a:custGeom>
              <a:avLst/>
              <a:gdLst>
                <a:gd name="T0" fmla="*/ 17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17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17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206" y="1797"/>
              <a:ext cx="35" cy="3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2269" y="1867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2328" y="1884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2381" y="1937"/>
              <a:ext cx="35" cy="31"/>
            </a:xfrm>
            <a:custGeom>
              <a:avLst/>
              <a:gdLst>
                <a:gd name="T0" fmla="*/ 17 w 35"/>
                <a:gd name="T1" fmla="*/ 0 h 31"/>
                <a:gd name="T2" fmla="*/ 0 w 35"/>
                <a:gd name="T3" fmla="*/ 31 h 31"/>
                <a:gd name="T4" fmla="*/ 35 w 35"/>
                <a:gd name="T5" fmla="*/ 31 h 31"/>
                <a:gd name="T6" fmla="*/ 17 w 3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1">
                  <a:moveTo>
                    <a:pt x="17" y="0"/>
                  </a:moveTo>
                  <a:lnTo>
                    <a:pt x="0" y="31"/>
                  </a:lnTo>
                  <a:lnTo>
                    <a:pt x="35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2426" y="1968"/>
              <a:ext cx="39" cy="35"/>
            </a:xfrm>
            <a:custGeom>
              <a:avLst/>
              <a:gdLst>
                <a:gd name="T0" fmla="*/ 18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18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8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2468" y="2024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2510" y="2097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2548" y="2087"/>
              <a:ext cx="35" cy="31"/>
            </a:xfrm>
            <a:custGeom>
              <a:avLst/>
              <a:gdLst>
                <a:gd name="T0" fmla="*/ 18 w 35"/>
                <a:gd name="T1" fmla="*/ 0 h 31"/>
                <a:gd name="T2" fmla="*/ 0 w 35"/>
                <a:gd name="T3" fmla="*/ 31 h 31"/>
                <a:gd name="T4" fmla="*/ 35 w 35"/>
                <a:gd name="T5" fmla="*/ 31 h 31"/>
                <a:gd name="T6" fmla="*/ 18 w 3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1">
                  <a:moveTo>
                    <a:pt x="18" y="0"/>
                  </a:moveTo>
                  <a:lnTo>
                    <a:pt x="0" y="31"/>
                  </a:lnTo>
                  <a:lnTo>
                    <a:pt x="35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583" y="2129"/>
              <a:ext cx="39" cy="34"/>
            </a:xfrm>
            <a:custGeom>
              <a:avLst/>
              <a:gdLst>
                <a:gd name="T0" fmla="*/ 18 w 39"/>
                <a:gd name="T1" fmla="*/ 0 h 34"/>
                <a:gd name="T2" fmla="*/ 0 w 39"/>
                <a:gd name="T3" fmla="*/ 34 h 34"/>
                <a:gd name="T4" fmla="*/ 39 w 39"/>
                <a:gd name="T5" fmla="*/ 34 h 34"/>
                <a:gd name="T6" fmla="*/ 18 w 39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4">
                  <a:moveTo>
                    <a:pt x="18" y="0"/>
                  </a:moveTo>
                  <a:lnTo>
                    <a:pt x="0" y="34"/>
                  </a:lnTo>
                  <a:lnTo>
                    <a:pt x="39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2615" y="2104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2650" y="2167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681" y="2184"/>
              <a:ext cx="35" cy="35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709" y="2181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737" y="2212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2765" y="2247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2793" y="2258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2817" y="2296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2845" y="2310"/>
              <a:ext cx="35" cy="32"/>
            </a:xfrm>
            <a:custGeom>
              <a:avLst/>
              <a:gdLst>
                <a:gd name="T0" fmla="*/ 18 w 35"/>
                <a:gd name="T1" fmla="*/ 0 h 32"/>
                <a:gd name="T2" fmla="*/ 0 w 35"/>
                <a:gd name="T3" fmla="*/ 32 h 32"/>
                <a:gd name="T4" fmla="*/ 35 w 35"/>
                <a:gd name="T5" fmla="*/ 32 h 32"/>
                <a:gd name="T6" fmla="*/ 18 w 35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2">
                  <a:moveTo>
                    <a:pt x="18" y="0"/>
                  </a:moveTo>
                  <a:lnTo>
                    <a:pt x="0" y="32"/>
                  </a:lnTo>
                  <a:lnTo>
                    <a:pt x="35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870" y="2321"/>
              <a:ext cx="34" cy="31"/>
            </a:xfrm>
            <a:custGeom>
              <a:avLst/>
              <a:gdLst>
                <a:gd name="T0" fmla="*/ 17 w 34"/>
                <a:gd name="T1" fmla="*/ 0 h 31"/>
                <a:gd name="T2" fmla="*/ 0 w 34"/>
                <a:gd name="T3" fmla="*/ 31 h 31"/>
                <a:gd name="T4" fmla="*/ 34 w 34"/>
                <a:gd name="T5" fmla="*/ 31 h 31"/>
                <a:gd name="T6" fmla="*/ 17 w 34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lnTo>
                    <a:pt x="0" y="31"/>
                  </a:lnTo>
                  <a:lnTo>
                    <a:pt x="34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894" y="2359"/>
              <a:ext cx="35" cy="35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915" y="2373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939" y="2376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2960" y="2397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2985" y="2429"/>
              <a:ext cx="38" cy="35"/>
            </a:xfrm>
            <a:custGeom>
              <a:avLst/>
              <a:gdLst>
                <a:gd name="T0" fmla="*/ 17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17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17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3006" y="2457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3027" y="2474"/>
              <a:ext cx="38" cy="35"/>
            </a:xfrm>
            <a:custGeom>
              <a:avLst/>
              <a:gdLst>
                <a:gd name="T0" fmla="*/ 21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21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21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3048" y="2502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3069" y="2516"/>
              <a:ext cx="38" cy="35"/>
            </a:xfrm>
            <a:custGeom>
              <a:avLst/>
              <a:gdLst>
                <a:gd name="T0" fmla="*/ 20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20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20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3089" y="2541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3110" y="2548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3131" y="2562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152" y="2582"/>
              <a:ext cx="35" cy="32"/>
            </a:xfrm>
            <a:custGeom>
              <a:avLst/>
              <a:gdLst>
                <a:gd name="T0" fmla="*/ 18 w 35"/>
                <a:gd name="T1" fmla="*/ 0 h 32"/>
                <a:gd name="T2" fmla="*/ 0 w 35"/>
                <a:gd name="T3" fmla="*/ 32 h 32"/>
                <a:gd name="T4" fmla="*/ 35 w 35"/>
                <a:gd name="T5" fmla="*/ 32 h 32"/>
                <a:gd name="T6" fmla="*/ 18 w 35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2">
                  <a:moveTo>
                    <a:pt x="18" y="0"/>
                  </a:moveTo>
                  <a:lnTo>
                    <a:pt x="0" y="32"/>
                  </a:lnTo>
                  <a:lnTo>
                    <a:pt x="35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170" y="2631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3187" y="2621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3208" y="2649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3226" y="2652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3243" y="2694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3261" y="2691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3278" y="2719"/>
              <a:ext cx="38" cy="35"/>
            </a:xfrm>
            <a:custGeom>
              <a:avLst/>
              <a:gdLst>
                <a:gd name="T0" fmla="*/ 17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17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17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3295" y="2743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3309" y="2733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3327" y="2768"/>
              <a:ext cx="38" cy="34"/>
            </a:xfrm>
            <a:custGeom>
              <a:avLst/>
              <a:gdLst>
                <a:gd name="T0" fmla="*/ 21 w 38"/>
                <a:gd name="T1" fmla="*/ 0 h 34"/>
                <a:gd name="T2" fmla="*/ 0 w 38"/>
                <a:gd name="T3" fmla="*/ 34 h 34"/>
                <a:gd name="T4" fmla="*/ 38 w 38"/>
                <a:gd name="T5" fmla="*/ 34 h 34"/>
                <a:gd name="T6" fmla="*/ 21 w 38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4">
                  <a:moveTo>
                    <a:pt x="21" y="0"/>
                  </a:moveTo>
                  <a:lnTo>
                    <a:pt x="0" y="34"/>
                  </a:lnTo>
                  <a:lnTo>
                    <a:pt x="38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3344" y="2761"/>
              <a:ext cx="35" cy="31"/>
            </a:xfrm>
            <a:custGeom>
              <a:avLst/>
              <a:gdLst>
                <a:gd name="T0" fmla="*/ 18 w 35"/>
                <a:gd name="T1" fmla="*/ 0 h 31"/>
                <a:gd name="T2" fmla="*/ 0 w 35"/>
                <a:gd name="T3" fmla="*/ 31 h 31"/>
                <a:gd name="T4" fmla="*/ 35 w 35"/>
                <a:gd name="T5" fmla="*/ 31 h 31"/>
                <a:gd name="T6" fmla="*/ 18 w 3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1">
                  <a:moveTo>
                    <a:pt x="18" y="0"/>
                  </a:moveTo>
                  <a:lnTo>
                    <a:pt x="0" y="31"/>
                  </a:lnTo>
                  <a:lnTo>
                    <a:pt x="35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3358" y="2768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3376" y="2816"/>
              <a:ext cx="35" cy="32"/>
            </a:xfrm>
            <a:custGeom>
              <a:avLst/>
              <a:gdLst>
                <a:gd name="T0" fmla="*/ 17 w 35"/>
                <a:gd name="T1" fmla="*/ 0 h 32"/>
                <a:gd name="T2" fmla="*/ 0 w 35"/>
                <a:gd name="T3" fmla="*/ 32 h 32"/>
                <a:gd name="T4" fmla="*/ 35 w 35"/>
                <a:gd name="T5" fmla="*/ 32 h 32"/>
                <a:gd name="T6" fmla="*/ 17 w 35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2">
                  <a:moveTo>
                    <a:pt x="17" y="0"/>
                  </a:moveTo>
                  <a:lnTo>
                    <a:pt x="0" y="32"/>
                  </a:lnTo>
                  <a:lnTo>
                    <a:pt x="35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3390" y="2827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3404" y="2844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3418" y="2851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3432" y="2855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3446" y="2865"/>
              <a:ext cx="38" cy="35"/>
            </a:xfrm>
            <a:custGeom>
              <a:avLst/>
              <a:gdLst>
                <a:gd name="T0" fmla="*/ 20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20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20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3463" y="2862"/>
              <a:ext cx="35" cy="31"/>
            </a:xfrm>
            <a:custGeom>
              <a:avLst/>
              <a:gdLst>
                <a:gd name="T0" fmla="*/ 17 w 35"/>
                <a:gd name="T1" fmla="*/ 0 h 31"/>
                <a:gd name="T2" fmla="*/ 0 w 35"/>
                <a:gd name="T3" fmla="*/ 31 h 31"/>
                <a:gd name="T4" fmla="*/ 35 w 35"/>
                <a:gd name="T5" fmla="*/ 31 h 31"/>
                <a:gd name="T6" fmla="*/ 17 w 3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1">
                  <a:moveTo>
                    <a:pt x="17" y="0"/>
                  </a:moveTo>
                  <a:lnTo>
                    <a:pt x="0" y="31"/>
                  </a:lnTo>
                  <a:lnTo>
                    <a:pt x="35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3473" y="2890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3487" y="2911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3501" y="2911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3515" y="2918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3529" y="2942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3543" y="2963"/>
              <a:ext cx="39" cy="35"/>
            </a:xfrm>
            <a:custGeom>
              <a:avLst/>
              <a:gdLst>
                <a:gd name="T0" fmla="*/ 18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18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8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3557" y="2960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3571" y="2977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3585" y="2988"/>
              <a:ext cx="35" cy="31"/>
            </a:xfrm>
            <a:custGeom>
              <a:avLst/>
              <a:gdLst>
                <a:gd name="T0" fmla="*/ 18 w 35"/>
                <a:gd name="T1" fmla="*/ 0 h 31"/>
                <a:gd name="T2" fmla="*/ 0 w 35"/>
                <a:gd name="T3" fmla="*/ 31 h 31"/>
                <a:gd name="T4" fmla="*/ 35 w 35"/>
                <a:gd name="T5" fmla="*/ 31 h 31"/>
                <a:gd name="T6" fmla="*/ 18 w 3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1">
                  <a:moveTo>
                    <a:pt x="18" y="0"/>
                  </a:moveTo>
                  <a:lnTo>
                    <a:pt x="0" y="31"/>
                  </a:lnTo>
                  <a:lnTo>
                    <a:pt x="35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3596" y="2981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3610" y="3019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3624" y="3012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3638" y="3015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3651" y="3001"/>
              <a:ext cx="39" cy="35"/>
            </a:xfrm>
            <a:custGeom>
              <a:avLst/>
              <a:gdLst>
                <a:gd name="T0" fmla="*/ 18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18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8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3665" y="3036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3679" y="3043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3693" y="3040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3707" y="3047"/>
              <a:ext cx="39" cy="35"/>
            </a:xfrm>
            <a:custGeom>
              <a:avLst/>
              <a:gdLst>
                <a:gd name="T0" fmla="*/ 18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18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8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3721" y="3064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3735" y="3050"/>
              <a:ext cx="39" cy="32"/>
            </a:xfrm>
            <a:custGeom>
              <a:avLst/>
              <a:gdLst>
                <a:gd name="T0" fmla="*/ 21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21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3753" y="3057"/>
              <a:ext cx="35" cy="32"/>
            </a:xfrm>
            <a:custGeom>
              <a:avLst/>
              <a:gdLst>
                <a:gd name="T0" fmla="*/ 17 w 35"/>
                <a:gd name="T1" fmla="*/ 0 h 32"/>
                <a:gd name="T2" fmla="*/ 0 w 35"/>
                <a:gd name="T3" fmla="*/ 32 h 32"/>
                <a:gd name="T4" fmla="*/ 35 w 35"/>
                <a:gd name="T5" fmla="*/ 32 h 32"/>
                <a:gd name="T6" fmla="*/ 17 w 35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2">
                  <a:moveTo>
                    <a:pt x="17" y="0"/>
                  </a:moveTo>
                  <a:lnTo>
                    <a:pt x="0" y="32"/>
                  </a:lnTo>
                  <a:lnTo>
                    <a:pt x="35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3767" y="3089"/>
              <a:ext cx="38" cy="35"/>
            </a:xfrm>
            <a:custGeom>
              <a:avLst/>
              <a:gdLst>
                <a:gd name="T0" fmla="*/ 17 w 38"/>
                <a:gd name="T1" fmla="*/ 0 h 35"/>
                <a:gd name="T2" fmla="*/ 0 w 38"/>
                <a:gd name="T3" fmla="*/ 35 h 35"/>
                <a:gd name="T4" fmla="*/ 38 w 38"/>
                <a:gd name="T5" fmla="*/ 35 h 35"/>
                <a:gd name="T6" fmla="*/ 17 w 3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17" y="0"/>
                  </a:moveTo>
                  <a:lnTo>
                    <a:pt x="0" y="35"/>
                  </a:lnTo>
                  <a:lnTo>
                    <a:pt x="38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3784" y="3075"/>
              <a:ext cx="35" cy="3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3798" y="3082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3816" y="3103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3833" y="3092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7"/>
            <p:cNvSpPr>
              <a:spLocks/>
            </p:cNvSpPr>
            <p:nvPr/>
          </p:nvSpPr>
          <p:spPr bwMode="auto">
            <a:xfrm>
              <a:off x="3854" y="3117"/>
              <a:ext cx="35" cy="35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8"/>
            <p:cNvSpPr>
              <a:spLocks/>
            </p:cNvSpPr>
            <p:nvPr/>
          </p:nvSpPr>
          <p:spPr bwMode="auto">
            <a:xfrm>
              <a:off x="3871" y="3099"/>
              <a:ext cx="39" cy="32"/>
            </a:xfrm>
            <a:custGeom>
              <a:avLst/>
              <a:gdLst>
                <a:gd name="T0" fmla="*/ 21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21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auto">
            <a:xfrm>
              <a:off x="3892" y="3106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00"/>
            <p:cNvSpPr>
              <a:spLocks/>
            </p:cNvSpPr>
            <p:nvPr/>
          </p:nvSpPr>
          <p:spPr bwMode="auto">
            <a:xfrm>
              <a:off x="3913" y="3117"/>
              <a:ext cx="39" cy="31"/>
            </a:xfrm>
            <a:custGeom>
              <a:avLst/>
              <a:gdLst>
                <a:gd name="T0" fmla="*/ 21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21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21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01"/>
            <p:cNvSpPr>
              <a:spLocks/>
            </p:cNvSpPr>
            <p:nvPr/>
          </p:nvSpPr>
          <p:spPr bwMode="auto">
            <a:xfrm>
              <a:off x="3938" y="3124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2"/>
            <p:cNvSpPr>
              <a:spLocks/>
            </p:cNvSpPr>
            <p:nvPr/>
          </p:nvSpPr>
          <p:spPr bwMode="auto">
            <a:xfrm>
              <a:off x="3962" y="3141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3"/>
            <p:cNvSpPr>
              <a:spLocks/>
            </p:cNvSpPr>
            <p:nvPr/>
          </p:nvSpPr>
          <p:spPr bwMode="auto">
            <a:xfrm>
              <a:off x="3990" y="3131"/>
              <a:ext cx="39" cy="35"/>
            </a:xfrm>
            <a:custGeom>
              <a:avLst/>
              <a:gdLst>
                <a:gd name="T0" fmla="*/ 18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18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8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4"/>
            <p:cNvSpPr>
              <a:spLocks/>
            </p:cNvSpPr>
            <p:nvPr/>
          </p:nvSpPr>
          <p:spPr bwMode="auto">
            <a:xfrm>
              <a:off x="4022" y="3148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5"/>
            <p:cNvSpPr>
              <a:spLocks/>
            </p:cNvSpPr>
            <p:nvPr/>
          </p:nvSpPr>
          <p:spPr bwMode="auto">
            <a:xfrm>
              <a:off x="4056" y="3141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6"/>
            <p:cNvSpPr>
              <a:spLocks/>
            </p:cNvSpPr>
            <p:nvPr/>
          </p:nvSpPr>
          <p:spPr bwMode="auto">
            <a:xfrm>
              <a:off x="4095" y="3155"/>
              <a:ext cx="38" cy="32"/>
            </a:xfrm>
            <a:custGeom>
              <a:avLst/>
              <a:gdLst>
                <a:gd name="T0" fmla="*/ 21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21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21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7"/>
            <p:cNvSpPr>
              <a:spLocks/>
            </p:cNvSpPr>
            <p:nvPr/>
          </p:nvSpPr>
          <p:spPr bwMode="auto">
            <a:xfrm>
              <a:off x="4144" y="3152"/>
              <a:ext cx="38" cy="31"/>
            </a:xfrm>
            <a:custGeom>
              <a:avLst/>
              <a:gdLst>
                <a:gd name="T0" fmla="*/ 17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17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17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8"/>
            <p:cNvSpPr>
              <a:spLocks/>
            </p:cNvSpPr>
            <p:nvPr/>
          </p:nvSpPr>
          <p:spPr bwMode="auto">
            <a:xfrm>
              <a:off x="4200" y="3152"/>
              <a:ext cx="38" cy="31"/>
            </a:xfrm>
            <a:custGeom>
              <a:avLst/>
              <a:gdLst>
                <a:gd name="T0" fmla="*/ 21 w 38"/>
                <a:gd name="T1" fmla="*/ 0 h 31"/>
                <a:gd name="T2" fmla="*/ 0 w 38"/>
                <a:gd name="T3" fmla="*/ 31 h 31"/>
                <a:gd name="T4" fmla="*/ 38 w 38"/>
                <a:gd name="T5" fmla="*/ 31 h 31"/>
                <a:gd name="T6" fmla="*/ 21 w 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1" y="0"/>
                  </a:moveTo>
                  <a:lnTo>
                    <a:pt x="0" y="31"/>
                  </a:lnTo>
                  <a:lnTo>
                    <a:pt x="38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9"/>
            <p:cNvSpPr>
              <a:spLocks/>
            </p:cNvSpPr>
            <p:nvPr/>
          </p:nvSpPr>
          <p:spPr bwMode="auto">
            <a:xfrm>
              <a:off x="4276" y="3141"/>
              <a:ext cx="39" cy="32"/>
            </a:xfrm>
            <a:custGeom>
              <a:avLst/>
              <a:gdLst>
                <a:gd name="T0" fmla="*/ 18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18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18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10"/>
            <p:cNvSpPr>
              <a:spLocks/>
            </p:cNvSpPr>
            <p:nvPr/>
          </p:nvSpPr>
          <p:spPr bwMode="auto">
            <a:xfrm>
              <a:off x="4374" y="3134"/>
              <a:ext cx="39" cy="32"/>
            </a:xfrm>
            <a:custGeom>
              <a:avLst/>
              <a:gdLst>
                <a:gd name="T0" fmla="*/ 21 w 39"/>
                <a:gd name="T1" fmla="*/ 0 h 32"/>
                <a:gd name="T2" fmla="*/ 0 w 39"/>
                <a:gd name="T3" fmla="*/ 32 h 32"/>
                <a:gd name="T4" fmla="*/ 39 w 39"/>
                <a:gd name="T5" fmla="*/ 32 h 32"/>
                <a:gd name="T6" fmla="*/ 21 w 3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lnTo>
                    <a:pt x="0" y="32"/>
                  </a:lnTo>
                  <a:lnTo>
                    <a:pt x="39" y="3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1"/>
            <p:cNvSpPr>
              <a:spLocks/>
            </p:cNvSpPr>
            <p:nvPr/>
          </p:nvSpPr>
          <p:spPr bwMode="auto">
            <a:xfrm>
              <a:off x="4517" y="3138"/>
              <a:ext cx="39" cy="31"/>
            </a:xfrm>
            <a:custGeom>
              <a:avLst/>
              <a:gdLst>
                <a:gd name="T0" fmla="*/ 18 w 39"/>
                <a:gd name="T1" fmla="*/ 0 h 31"/>
                <a:gd name="T2" fmla="*/ 0 w 39"/>
                <a:gd name="T3" fmla="*/ 31 h 31"/>
                <a:gd name="T4" fmla="*/ 39 w 39"/>
                <a:gd name="T5" fmla="*/ 31 h 31"/>
                <a:gd name="T6" fmla="*/ 18 w 3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1">
                  <a:moveTo>
                    <a:pt x="18" y="0"/>
                  </a:moveTo>
                  <a:lnTo>
                    <a:pt x="0" y="31"/>
                  </a:lnTo>
                  <a:lnTo>
                    <a:pt x="39" y="3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auto">
            <a:xfrm>
              <a:off x="4744" y="3134"/>
              <a:ext cx="39" cy="35"/>
            </a:xfrm>
            <a:custGeom>
              <a:avLst/>
              <a:gdLst>
                <a:gd name="T0" fmla="*/ 21 w 39"/>
                <a:gd name="T1" fmla="*/ 0 h 35"/>
                <a:gd name="T2" fmla="*/ 0 w 39"/>
                <a:gd name="T3" fmla="*/ 35 h 35"/>
                <a:gd name="T4" fmla="*/ 39 w 39"/>
                <a:gd name="T5" fmla="*/ 35 h 35"/>
                <a:gd name="T6" fmla="*/ 21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1" y="0"/>
                  </a:moveTo>
                  <a:lnTo>
                    <a:pt x="0" y="35"/>
                  </a:lnTo>
                  <a:lnTo>
                    <a:pt x="39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auto">
            <a:xfrm>
              <a:off x="5369" y="3141"/>
              <a:ext cx="38" cy="32"/>
            </a:xfrm>
            <a:custGeom>
              <a:avLst/>
              <a:gdLst>
                <a:gd name="T0" fmla="*/ 17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  <a:gd name="T6" fmla="*/ 17 w 3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lnTo>
                    <a:pt x="0" y="32"/>
                  </a:lnTo>
                  <a:lnTo>
                    <a:pt x="38" y="3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4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115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6"/>
            <p:cNvSpPr>
              <a:spLocks noChangeArrowheads="1"/>
            </p:cNvSpPr>
            <p:nvPr/>
          </p:nvSpPr>
          <p:spPr bwMode="auto">
            <a:xfrm rot="16200000">
              <a:off x="340" y="3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Line 117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18"/>
            <p:cNvSpPr>
              <a:spLocks noChangeArrowheads="1"/>
            </p:cNvSpPr>
            <p:nvPr/>
          </p:nvSpPr>
          <p:spPr bwMode="auto">
            <a:xfrm rot="16200000">
              <a:off x="340" y="2696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Line 119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 rot="16200000">
              <a:off x="298" y="1935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Line 121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22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123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4"/>
            <p:cNvSpPr>
              <a:spLocks noChangeArrowheads="1"/>
            </p:cNvSpPr>
            <p:nvPr/>
          </p:nvSpPr>
          <p:spPr bwMode="auto">
            <a:xfrm rot="16200000">
              <a:off x="299" y="41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7"/>
            <p:cNvSpPr>
              <a:spLocks noChangeShapeType="1"/>
            </p:cNvSpPr>
            <p:nvPr/>
          </p:nvSpPr>
          <p:spPr bwMode="auto">
            <a:xfrm>
              <a:off x="124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8"/>
            <p:cNvSpPr>
              <a:spLocks noChangeArrowheads="1"/>
            </p:cNvSpPr>
            <p:nvPr/>
          </p:nvSpPr>
          <p:spPr bwMode="auto">
            <a:xfrm>
              <a:off x="1208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129"/>
            <p:cNvSpPr>
              <a:spLocks noChangeShapeType="1"/>
            </p:cNvSpPr>
            <p:nvPr/>
          </p:nvSpPr>
          <p:spPr bwMode="auto">
            <a:xfrm>
              <a:off x="267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30"/>
            <p:cNvSpPr>
              <a:spLocks noChangeArrowheads="1"/>
            </p:cNvSpPr>
            <p:nvPr/>
          </p:nvSpPr>
          <p:spPr bwMode="auto">
            <a:xfrm>
              <a:off x="259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131"/>
            <p:cNvSpPr>
              <a:spLocks noChangeShapeType="1"/>
            </p:cNvSpPr>
            <p:nvPr/>
          </p:nvSpPr>
          <p:spPr bwMode="auto">
            <a:xfrm>
              <a:off x="409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32"/>
            <p:cNvSpPr>
              <a:spLocks noChangeArrowheads="1"/>
            </p:cNvSpPr>
            <p:nvPr/>
          </p:nvSpPr>
          <p:spPr bwMode="auto">
            <a:xfrm>
              <a:off x="401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Line 133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34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7" name="Rectangle 125"/>
          <p:cNvSpPr>
            <a:spLocks noChangeArrowheads="1"/>
          </p:cNvSpPr>
          <p:nvPr/>
        </p:nvSpPr>
        <p:spPr bwMode="auto">
          <a:xfrm rot="16200000">
            <a:off x="-2015331" y="2970213"/>
            <a:ext cx="45164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Percentage of Children with Zero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20183" y="2564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Fraction of Children with Zero Income vs. Log Parent Income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136" name="Rectangle 475"/>
          <p:cNvSpPr>
            <a:spLocks noChangeArrowheads="1"/>
          </p:cNvSpPr>
          <p:nvPr/>
        </p:nvSpPr>
        <p:spPr bwMode="auto">
          <a:xfrm>
            <a:off x="3924301" y="6296025"/>
            <a:ext cx="2149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Log Parent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77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roup 245"/>
          <p:cNvGrpSpPr>
            <a:grpSpLocks noChangeAspect="1"/>
          </p:cNvGrpSpPr>
          <p:nvPr/>
        </p:nvGrpSpPr>
        <p:grpSpPr bwMode="auto">
          <a:xfrm>
            <a:off x="492126" y="728664"/>
            <a:ext cx="8513763" cy="5594350"/>
            <a:chOff x="310" y="459"/>
            <a:chExt cx="5363" cy="3524"/>
          </a:xfrm>
        </p:grpSpPr>
        <p:grpSp>
          <p:nvGrpSpPr>
            <p:cNvPr id="247" name="Group 446"/>
            <p:cNvGrpSpPr>
              <a:grpSpLocks/>
            </p:cNvGrpSpPr>
            <p:nvPr/>
          </p:nvGrpSpPr>
          <p:grpSpPr bwMode="auto">
            <a:xfrm>
              <a:off x="569" y="561"/>
              <a:ext cx="5041" cy="3055"/>
              <a:chOff x="569" y="561"/>
              <a:chExt cx="5041" cy="3055"/>
            </a:xfrm>
          </p:grpSpPr>
          <p:sp>
            <p:nvSpPr>
              <p:cNvPr id="281" name="Line 249"/>
              <p:cNvSpPr>
                <a:spLocks noChangeShapeType="1"/>
              </p:cNvSpPr>
              <p:nvPr/>
            </p:nvSpPr>
            <p:spPr bwMode="auto">
              <a:xfrm>
                <a:off x="569" y="3487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50"/>
              <p:cNvSpPr>
                <a:spLocks noChangeShapeType="1"/>
              </p:cNvSpPr>
              <p:nvPr/>
            </p:nvSpPr>
            <p:spPr bwMode="auto">
              <a:xfrm>
                <a:off x="569" y="2530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251"/>
              <p:cNvSpPr>
                <a:spLocks noChangeShapeType="1"/>
              </p:cNvSpPr>
              <p:nvPr/>
            </p:nvSpPr>
            <p:spPr bwMode="auto">
              <a:xfrm>
                <a:off x="569" y="1570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252"/>
              <p:cNvSpPr>
                <a:spLocks noChangeShapeType="1"/>
              </p:cNvSpPr>
              <p:nvPr/>
            </p:nvSpPr>
            <p:spPr bwMode="auto">
              <a:xfrm>
                <a:off x="569" y="613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253"/>
              <p:cNvSpPr>
                <a:spLocks/>
              </p:cNvSpPr>
              <p:nvPr/>
            </p:nvSpPr>
            <p:spPr bwMode="auto">
              <a:xfrm>
                <a:off x="660" y="1043"/>
                <a:ext cx="4726" cy="2552"/>
              </a:xfrm>
              <a:custGeom>
                <a:avLst/>
                <a:gdLst>
                  <a:gd name="T0" fmla="*/ 233 w 1354"/>
                  <a:gd name="T1" fmla="*/ 661 h 731"/>
                  <a:gd name="T2" fmla="*/ 362 w 1354"/>
                  <a:gd name="T3" fmla="*/ 582 h 731"/>
                  <a:gd name="T4" fmla="*/ 425 w 1354"/>
                  <a:gd name="T5" fmla="*/ 542 h 731"/>
                  <a:gd name="T6" fmla="*/ 467 w 1354"/>
                  <a:gd name="T7" fmla="*/ 511 h 731"/>
                  <a:gd name="T8" fmla="*/ 498 w 1354"/>
                  <a:gd name="T9" fmla="*/ 492 h 731"/>
                  <a:gd name="T10" fmla="*/ 524 w 1354"/>
                  <a:gd name="T11" fmla="*/ 467 h 731"/>
                  <a:gd name="T12" fmla="*/ 546 w 1354"/>
                  <a:gd name="T13" fmla="*/ 449 h 731"/>
                  <a:gd name="T14" fmla="*/ 566 w 1354"/>
                  <a:gd name="T15" fmla="*/ 441 h 731"/>
                  <a:gd name="T16" fmla="*/ 584 w 1354"/>
                  <a:gd name="T17" fmla="*/ 420 h 731"/>
                  <a:gd name="T18" fmla="*/ 601 w 1354"/>
                  <a:gd name="T19" fmla="*/ 408 h 731"/>
                  <a:gd name="T20" fmla="*/ 616 w 1354"/>
                  <a:gd name="T21" fmla="*/ 392 h 731"/>
                  <a:gd name="T22" fmla="*/ 631 w 1354"/>
                  <a:gd name="T23" fmla="*/ 377 h 731"/>
                  <a:gd name="T24" fmla="*/ 645 w 1354"/>
                  <a:gd name="T25" fmla="*/ 360 h 731"/>
                  <a:gd name="T26" fmla="*/ 658 w 1354"/>
                  <a:gd name="T27" fmla="*/ 351 h 731"/>
                  <a:gd name="T28" fmla="*/ 671 w 1354"/>
                  <a:gd name="T29" fmla="*/ 335 h 731"/>
                  <a:gd name="T30" fmla="*/ 684 w 1354"/>
                  <a:gd name="T31" fmla="*/ 320 h 731"/>
                  <a:gd name="T32" fmla="*/ 696 w 1354"/>
                  <a:gd name="T33" fmla="*/ 304 h 731"/>
                  <a:gd name="T34" fmla="*/ 708 w 1354"/>
                  <a:gd name="T35" fmla="*/ 292 h 731"/>
                  <a:gd name="T36" fmla="*/ 719 w 1354"/>
                  <a:gd name="T37" fmla="*/ 279 h 731"/>
                  <a:gd name="T38" fmla="*/ 730 w 1354"/>
                  <a:gd name="T39" fmla="*/ 265 h 731"/>
                  <a:gd name="T40" fmla="*/ 740 w 1354"/>
                  <a:gd name="T41" fmla="*/ 254 h 731"/>
                  <a:gd name="T42" fmla="*/ 750 w 1354"/>
                  <a:gd name="T43" fmla="*/ 242 h 731"/>
                  <a:gd name="T44" fmla="*/ 760 w 1354"/>
                  <a:gd name="T45" fmla="*/ 227 h 731"/>
                  <a:gd name="T46" fmla="*/ 770 w 1354"/>
                  <a:gd name="T47" fmla="*/ 214 h 731"/>
                  <a:gd name="T48" fmla="*/ 779 w 1354"/>
                  <a:gd name="T49" fmla="*/ 210 h 731"/>
                  <a:gd name="T50" fmla="*/ 787 w 1354"/>
                  <a:gd name="T51" fmla="*/ 194 h 731"/>
                  <a:gd name="T52" fmla="*/ 796 w 1354"/>
                  <a:gd name="T53" fmla="*/ 185 h 731"/>
                  <a:gd name="T54" fmla="*/ 804 w 1354"/>
                  <a:gd name="T55" fmla="*/ 176 h 731"/>
                  <a:gd name="T56" fmla="*/ 812 w 1354"/>
                  <a:gd name="T57" fmla="*/ 165 h 731"/>
                  <a:gd name="T58" fmla="*/ 820 w 1354"/>
                  <a:gd name="T59" fmla="*/ 157 h 731"/>
                  <a:gd name="T60" fmla="*/ 828 w 1354"/>
                  <a:gd name="T61" fmla="*/ 146 h 731"/>
                  <a:gd name="T62" fmla="*/ 835 w 1354"/>
                  <a:gd name="T63" fmla="*/ 138 h 731"/>
                  <a:gd name="T64" fmla="*/ 843 w 1354"/>
                  <a:gd name="T65" fmla="*/ 127 h 731"/>
                  <a:gd name="T66" fmla="*/ 851 w 1354"/>
                  <a:gd name="T67" fmla="*/ 115 h 731"/>
                  <a:gd name="T68" fmla="*/ 858 w 1354"/>
                  <a:gd name="T69" fmla="*/ 111 h 731"/>
                  <a:gd name="T70" fmla="*/ 866 w 1354"/>
                  <a:gd name="T71" fmla="*/ 101 h 731"/>
                  <a:gd name="T72" fmla="*/ 874 w 1354"/>
                  <a:gd name="T73" fmla="*/ 96 h 731"/>
                  <a:gd name="T74" fmla="*/ 882 w 1354"/>
                  <a:gd name="T75" fmla="*/ 87 h 731"/>
                  <a:gd name="T76" fmla="*/ 891 w 1354"/>
                  <a:gd name="T77" fmla="*/ 83 h 731"/>
                  <a:gd name="T78" fmla="*/ 900 w 1354"/>
                  <a:gd name="T79" fmla="*/ 75 h 731"/>
                  <a:gd name="T80" fmla="*/ 910 w 1354"/>
                  <a:gd name="T81" fmla="*/ 63 h 731"/>
                  <a:gd name="T82" fmla="*/ 920 w 1354"/>
                  <a:gd name="T83" fmla="*/ 55 h 731"/>
                  <a:gd name="T84" fmla="*/ 931 w 1354"/>
                  <a:gd name="T85" fmla="*/ 52 h 731"/>
                  <a:gd name="T86" fmla="*/ 944 w 1354"/>
                  <a:gd name="T87" fmla="*/ 42 h 731"/>
                  <a:gd name="T88" fmla="*/ 959 w 1354"/>
                  <a:gd name="T89" fmla="*/ 36 h 731"/>
                  <a:gd name="T90" fmla="*/ 978 w 1354"/>
                  <a:gd name="T91" fmla="*/ 24 h 731"/>
                  <a:gd name="T92" fmla="*/ 1003 w 1354"/>
                  <a:gd name="T93" fmla="*/ 16 h 731"/>
                  <a:gd name="T94" fmla="*/ 1041 w 1354"/>
                  <a:gd name="T95" fmla="*/ 13 h 731"/>
                  <a:gd name="T96" fmla="*/ 1110 w 1354"/>
                  <a:gd name="T97" fmla="*/ 9 h 731"/>
                  <a:gd name="T98" fmla="*/ 1354 w 1354"/>
                  <a:gd name="T9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54" h="731">
                    <a:moveTo>
                      <a:pt x="0" y="731"/>
                    </a:moveTo>
                    <a:lnTo>
                      <a:pt x="233" y="661"/>
                    </a:lnTo>
                    <a:lnTo>
                      <a:pt x="313" y="618"/>
                    </a:lnTo>
                    <a:lnTo>
                      <a:pt x="362" y="582"/>
                    </a:lnTo>
                    <a:lnTo>
                      <a:pt x="398" y="560"/>
                    </a:lnTo>
                    <a:lnTo>
                      <a:pt x="425" y="542"/>
                    </a:lnTo>
                    <a:lnTo>
                      <a:pt x="448" y="528"/>
                    </a:lnTo>
                    <a:lnTo>
                      <a:pt x="467" y="511"/>
                    </a:lnTo>
                    <a:lnTo>
                      <a:pt x="483" y="502"/>
                    </a:lnTo>
                    <a:lnTo>
                      <a:pt x="498" y="492"/>
                    </a:lnTo>
                    <a:lnTo>
                      <a:pt x="511" y="480"/>
                    </a:lnTo>
                    <a:lnTo>
                      <a:pt x="524" y="467"/>
                    </a:lnTo>
                    <a:lnTo>
                      <a:pt x="535" y="453"/>
                    </a:lnTo>
                    <a:lnTo>
                      <a:pt x="546" y="449"/>
                    </a:lnTo>
                    <a:lnTo>
                      <a:pt x="556" y="438"/>
                    </a:lnTo>
                    <a:lnTo>
                      <a:pt x="566" y="441"/>
                    </a:lnTo>
                    <a:lnTo>
                      <a:pt x="575" y="424"/>
                    </a:lnTo>
                    <a:lnTo>
                      <a:pt x="584" y="420"/>
                    </a:lnTo>
                    <a:lnTo>
                      <a:pt x="592" y="417"/>
                    </a:lnTo>
                    <a:lnTo>
                      <a:pt x="601" y="408"/>
                    </a:lnTo>
                    <a:lnTo>
                      <a:pt x="608" y="399"/>
                    </a:lnTo>
                    <a:lnTo>
                      <a:pt x="616" y="392"/>
                    </a:lnTo>
                    <a:lnTo>
                      <a:pt x="624" y="381"/>
                    </a:lnTo>
                    <a:lnTo>
                      <a:pt x="631" y="377"/>
                    </a:lnTo>
                    <a:lnTo>
                      <a:pt x="638" y="370"/>
                    </a:lnTo>
                    <a:lnTo>
                      <a:pt x="645" y="360"/>
                    </a:lnTo>
                    <a:lnTo>
                      <a:pt x="652" y="355"/>
                    </a:lnTo>
                    <a:lnTo>
                      <a:pt x="658" y="351"/>
                    </a:lnTo>
                    <a:lnTo>
                      <a:pt x="665" y="343"/>
                    </a:lnTo>
                    <a:lnTo>
                      <a:pt x="671" y="335"/>
                    </a:lnTo>
                    <a:lnTo>
                      <a:pt x="678" y="325"/>
                    </a:lnTo>
                    <a:lnTo>
                      <a:pt x="684" y="320"/>
                    </a:lnTo>
                    <a:lnTo>
                      <a:pt x="690" y="310"/>
                    </a:lnTo>
                    <a:lnTo>
                      <a:pt x="696" y="304"/>
                    </a:lnTo>
                    <a:lnTo>
                      <a:pt x="702" y="298"/>
                    </a:lnTo>
                    <a:lnTo>
                      <a:pt x="708" y="292"/>
                    </a:lnTo>
                    <a:lnTo>
                      <a:pt x="713" y="284"/>
                    </a:lnTo>
                    <a:lnTo>
                      <a:pt x="719" y="279"/>
                    </a:lnTo>
                    <a:lnTo>
                      <a:pt x="724" y="267"/>
                    </a:lnTo>
                    <a:lnTo>
                      <a:pt x="730" y="265"/>
                    </a:lnTo>
                    <a:lnTo>
                      <a:pt x="735" y="257"/>
                    </a:lnTo>
                    <a:lnTo>
                      <a:pt x="740" y="254"/>
                    </a:lnTo>
                    <a:lnTo>
                      <a:pt x="746" y="244"/>
                    </a:lnTo>
                    <a:lnTo>
                      <a:pt x="750" y="242"/>
                    </a:lnTo>
                    <a:lnTo>
                      <a:pt x="755" y="234"/>
                    </a:lnTo>
                    <a:lnTo>
                      <a:pt x="760" y="227"/>
                    </a:lnTo>
                    <a:lnTo>
                      <a:pt x="765" y="226"/>
                    </a:lnTo>
                    <a:lnTo>
                      <a:pt x="770" y="214"/>
                    </a:lnTo>
                    <a:lnTo>
                      <a:pt x="774" y="213"/>
                    </a:lnTo>
                    <a:lnTo>
                      <a:pt x="779" y="210"/>
                    </a:lnTo>
                    <a:lnTo>
                      <a:pt x="783" y="197"/>
                    </a:lnTo>
                    <a:lnTo>
                      <a:pt x="787" y="194"/>
                    </a:lnTo>
                    <a:lnTo>
                      <a:pt x="791" y="187"/>
                    </a:lnTo>
                    <a:lnTo>
                      <a:pt x="796" y="185"/>
                    </a:lnTo>
                    <a:lnTo>
                      <a:pt x="800" y="179"/>
                    </a:lnTo>
                    <a:lnTo>
                      <a:pt x="804" y="176"/>
                    </a:lnTo>
                    <a:lnTo>
                      <a:pt x="808" y="174"/>
                    </a:lnTo>
                    <a:lnTo>
                      <a:pt x="812" y="165"/>
                    </a:lnTo>
                    <a:lnTo>
                      <a:pt x="816" y="158"/>
                    </a:lnTo>
                    <a:lnTo>
                      <a:pt x="820" y="157"/>
                    </a:lnTo>
                    <a:lnTo>
                      <a:pt x="824" y="150"/>
                    </a:lnTo>
                    <a:lnTo>
                      <a:pt x="828" y="146"/>
                    </a:lnTo>
                    <a:lnTo>
                      <a:pt x="831" y="138"/>
                    </a:lnTo>
                    <a:lnTo>
                      <a:pt x="835" y="138"/>
                    </a:lnTo>
                    <a:lnTo>
                      <a:pt x="839" y="131"/>
                    </a:lnTo>
                    <a:lnTo>
                      <a:pt x="843" y="127"/>
                    </a:lnTo>
                    <a:lnTo>
                      <a:pt x="847" y="127"/>
                    </a:lnTo>
                    <a:lnTo>
                      <a:pt x="851" y="115"/>
                    </a:lnTo>
                    <a:lnTo>
                      <a:pt x="855" y="116"/>
                    </a:lnTo>
                    <a:lnTo>
                      <a:pt x="858" y="111"/>
                    </a:lnTo>
                    <a:lnTo>
                      <a:pt x="862" y="112"/>
                    </a:lnTo>
                    <a:lnTo>
                      <a:pt x="866" y="101"/>
                    </a:lnTo>
                    <a:lnTo>
                      <a:pt x="870" y="98"/>
                    </a:lnTo>
                    <a:lnTo>
                      <a:pt x="874" y="96"/>
                    </a:lnTo>
                    <a:lnTo>
                      <a:pt x="878" y="92"/>
                    </a:lnTo>
                    <a:lnTo>
                      <a:pt x="882" y="87"/>
                    </a:lnTo>
                    <a:lnTo>
                      <a:pt x="887" y="86"/>
                    </a:lnTo>
                    <a:lnTo>
                      <a:pt x="891" y="83"/>
                    </a:lnTo>
                    <a:lnTo>
                      <a:pt x="895" y="73"/>
                    </a:lnTo>
                    <a:lnTo>
                      <a:pt x="900" y="75"/>
                    </a:lnTo>
                    <a:lnTo>
                      <a:pt x="905" y="72"/>
                    </a:lnTo>
                    <a:lnTo>
                      <a:pt x="910" y="63"/>
                    </a:lnTo>
                    <a:lnTo>
                      <a:pt x="915" y="62"/>
                    </a:lnTo>
                    <a:lnTo>
                      <a:pt x="920" y="55"/>
                    </a:lnTo>
                    <a:lnTo>
                      <a:pt x="926" y="57"/>
                    </a:lnTo>
                    <a:lnTo>
                      <a:pt x="931" y="52"/>
                    </a:lnTo>
                    <a:lnTo>
                      <a:pt x="938" y="47"/>
                    </a:lnTo>
                    <a:lnTo>
                      <a:pt x="944" y="42"/>
                    </a:lnTo>
                    <a:lnTo>
                      <a:pt x="952" y="36"/>
                    </a:lnTo>
                    <a:lnTo>
                      <a:pt x="959" y="36"/>
                    </a:lnTo>
                    <a:lnTo>
                      <a:pt x="968" y="27"/>
                    </a:lnTo>
                    <a:lnTo>
                      <a:pt x="978" y="24"/>
                    </a:lnTo>
                    <a:lnTo>
                      <a:pt x="990" y="20"/>
                    </a:lnTo>
                    <a:lnTo>
                      <a:pt x="1003" y="16"/>
                    </a:lnTo>
                    <a:lnTo>
                      <a:pt x="1020" y="12"/>
                    </a:lnTo>
                    <a:lnTo>
                      <a:pt x="1041" y="13"/>
                    </a:lnTo>
                    <a:lnTo>
                      <a:pt x="1070" y="11"/>
                    </a:lnTo>
                    <a:lnTo>
                      <a:pt x="1110" y="9"/>
                    </a:lnTo>
                    <a:lnTo>
                      <a:pt x="1176" y="5"/>
                    </a:lnTo>
                    <a:lnTo>
                      <a:pt x="1354" y="0"/>
                    </a:lnTo>
                  </a:path>
                </a:pathLst>
              </a:custGeom>
              <a:noFill/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Oval 254"/>
              <p:cNvSpPr>
                <a:spLocks noChangeArrowheads="1"/>
              </p:cNvSpPr>
              <p:nvPr/>
            </p:nvSpPr>
            <p:spPr bwMode="auto">
              <a:xfrm>
                <a:off x="639" y="35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Oval 255"/>
              <p:cNvSpPr>
                <a:spLocks noChangeArrowheads="1"/>
              </p:cNvSpPr>
              <p:nvPr/>
            </p:nvSpPr>
            <p:spPr bwMode="auto">
              <a:xfrm>
                <a:off x="1452" y="33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Oval 256"/>
              <p:cNvSpPr>
                <a:spLocks noChangeArrowheads="1"/>
              </p:cNvSpPr>
              <p:nvPr/>
            </p:nvSpPr>
            <p:spPr bwMode="auto">
              <a:xfrm>
                <a:off x="1731" y="318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Oval 257"/>
              <p:cNvSpPr>
                <a:spLocks noChangeArrowheads="1"/>
              </p:cNvSpPr>
              <p:nvPr/>
            </p:nvSpPr>
            <p:spPr bwMode="auto">
              <a:xfrm>
                <a:off x="1903" y="305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Oval 258"/>
              <p:cNvSpPr>
                <a:spLocks noChangeArrowheads="1"/>
              </p:cNvSpPr>
              <p:nvPr/>
            </p:nvSpPr>
            <p:spPr bwMode="auto">
              <a:xfrm>
                <a:off x="2028" y="297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Oval 259"/>
              <p:cNvSpPr>
                <a:spLocks noChangeArrowheads="1"/>
              </p:cNvSpPr>
              <p:nvPr/>
            </p:nvSpPr>
            <p:spPr bwMode="auto">
              <a:xfrm>
                <a:off x="2122" y="29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Oval 260"/>
              <p:cNvSpPr>
                <a:spLocks noChangeArrowheads="1"/>
              </p:cNvSpPr>
              <p:nvPr/>
            </p:nvSpPr>
            <p:spPr bwMode="auto">
              <a:xfrm>
                <a:off x="2203" y="28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Oval 261"/>
              <p:cNvSpPr>
                <a:spLocks noChangeArrowheads="1"/>
              </p:cNvSpPr>
              <p:nvPr/>
            </p:nvSpPr>
            <p:spPr bwMode="auto">
              <a:xfrm>
                <a:off x="2269" y="28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Oval 262"/>
              <p:cNvSpPr>
                <a:spLocks noChangeArrowheads="1"/>
              </p:cNvSpPr>
              <p:nvPr/>
            </p:nvSpPr>
            <p:spPr bwMode="auto">
              <a:xfrm>
                <a:off x="2325" y="277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Oval 263"/>
              <p:cNvSpPr>
                <a:spLocks noChangeArrowheads="1"/>
              </p:cNvSpPr>
              <p:nvPr/>
            </p:nvSpPr>
            <p:spPr bwMode="auto">
              <a:xfrm>
                <a:off x="2377" y="27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Oval 264"/>
              <p:cNvSpPr>
                <a:spLocks noChangeArrowheads="1"/>
              </p:cNvSpPr>
              <p:nvPr/>
            </p:nvSpPr>
            <p:spPr bwMode="auto">
              <a:xfrm>
                <a:off x="2423" y="26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Oval 265"/>
              <p:cNvSpPr>
                <a:spLocks noChangeArrowheads="1"/>
              </p:cNvSpPr>
              <p:nvPr/>
            </p:nvSpPr>
            <p:spPr bwMode="auto">
              <a:xfrm>
                <a:off x="2468" y="26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Oval 266"/>
              <p:cNvSpPr>
                <a:spLocks noChangeArrowheads="1"/>
              </p:cNvSpPr>
              <p:nvPr/>
            </p:nvSpPr>
            <p:spPr bwMode="auto">
              <a:xfrm>
                <a:off x="2506" y="26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Oval 267"/>
              <p:cNvSpPr>
                <a:spLocks noChangeArrowheads="1"/>
              </p:cNvSpPr>
              <p:nvPr/>
            </p:nvSpPr>
            <p:spPr bwMode="auto">
              <a:xfrm>
                <a:off x="2545" y="25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Oval 268"/>
              <p:cNvSpPr>
                <a:spLocks noChangeArrowheads="1"/>
              </p:cNvSpPr>
              <p:nvPr/>
            </p:nvSpPr>
            <p:spPr bwMode="auto">
              <a:xfrm>
                <a:off x="2580" y="255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Oval 269"/>
              <p:cNvSpPr>
                <a:spLocks noChangeArrowheads="1"/>
              </p:cNvSpPr>
              <p:nvPr/>
            </p:nvSpPr>
            <p:spPr bwMode="auto">
              <a:xfrm>
                <a:off x="2615" y="256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Oval 270"/>
              <p:cNvSpPr>
                <a:spLocks noChangeArrowheads="1"/>
              </p:cNvSpPr>
              <p:nvPr/>
            </p:nvSpPr>
            <p:spPr bwMode="auto">
              <a:xfrm>
                <a:off x="2646" y="25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Oval 271"/>
              <p:cNvSpPr>
                <a:spLocks noChangeArrowheads="1"/>
              </p:cNvSpPr>
              <p:nvPr/>
            </p:nvSpPr>
            <p:spPr bwMode="auto">
              <a:xfrm>
                <a:off x="2678" y="248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Oval 272"/>
              <p:cNvSpPr>
                <a:spLocks noChangeArrowheads="1"/>
              </p:cNvSpPr>
              <p:nvPr/>
            </p:nvSpPr>
            <p:spPr bwMode="auto">
              <a:xfrm>
                <a:off x="2705" y="24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Oval 273"/>
              <p:cNvSpPr>
                <a:spLocks noChangeArrowheads="1"/>
              </p:cNvSpPr>
              <p:nvPr/>
            </p:nvSpPr>
            <p:spPr bwMode="auto">
              <a:xfrm>
                <a:off x="2737" y="24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Oval 274"/>
              <p:cNvSpPr>
                <a:spLocks noChangeArrowheads="1"/>
              </p:cNvSpPr>
              <p:nvPr/>
            </p:nvSpPr>
            <p:spPr bwMode="auto">
              <a:xfrm>
                <a:off x="2761" y="24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Oval 275"/>
              <p:cNvSpPr>
                <a:spLocks noChangeArrowheads="1"/>
              </p:cNvSpPr>
              <p:nvPr/>
            </p:nvSpPr>
            <p:spPr bwMode="auto">
              <a:xfrm>
                <a:off x="2789" y="23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Oval 276"/>
              <p:cNvSpPr>
                <a:spLocks noChangeArrowheads="1"/>
              </p:cNvSpPr>
              <p:nvPr/>
            </p:nvSpPr>
            <p:spPr bwMode="auto">
              <a:xfrm>
                <a:off x="2817" y="23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Oval 277"/>
              <p:cNvSpPr>
                <a:spLocks noChangeArrowheads="1"/>
              </p:cNvSpPr>
              <p:nvPr/>
            </p:nvSpPr>
            <p:spPr bwMode="auto">
              <a:xfrm>
                <a:off x="2842" y="233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Oval 278"/>
              <p:cNvSpPr>
                <a:spLocks noChangeArrowheads="1"/>
              </p:cNvSpPr>
              <p:nvPr/>
            </p:nvSpPr>
            <p:spPr bwMode="auto">
              <a:xfrm>
                <a:off x="2866" y="23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Oval 279"/>
              <p:cNvSpPr>
                <a:spLocks noChangeArrowheads="1"/>
              </p:cNvSpPr>
              <p:nvPr/>
            </p:nvSpPr>
            <p:spPr bwMode="auto">
              <a:xfrm>
                <a:off x="2890" y="22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280"/>
              <p:cNvSpPr>
                <a:spLocks noChangeArrowheads="1"/>
              </p:cNvSpPr>
              <p:nvPr/>
            </p:nvSpPr>
            <p:spPr bwMode="auto">
              <a:xfrm>
                <a:off x="2915" y="22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281"/>
              <p:cNvSpPr>
                <a:spLocks noChangeArrowheads="1"/>
              </p:cNvSpPr>
              <p:nvPr/>
            </p:nvSpPr>
            <p:spPr bwMode="auto">
              <a:xfrm>
                <a:off x="2936" y="22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Oval 282"/>
              <p:cNvSpPr>
                <a:spLocks noChangeArrowheads="1"/>
              </p:cNvSpPr>
              <p:nvPr/>
            </p:nvSpPr>
            <p:spPr bwMode="auto">
              <a:xfrm>
                <a:off x="2960" y="22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Oval 283"/>
              <p:cNvSpPr>
                <a:spLocks noChangeArrowheads="1"/>
              </p:cNvSpPr>
              <p:nvPr/>
            </p:nvSpPr>
            <p:spPr bwMode="auto">
              <a:xfrm>
                <a:off x="2981" y="21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Oval 284"/>
              <p:cNvSpPr>
                <a:spLocks noChangeArrowheads="1"/>
              </p:cNvSpPr>
              <p:nvPr/>
            </p:nvSpPr>
            <p:spPr bwMode="auto">
              <a:xfrm>
                <a:off x="3006" y="215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Oval 285"/>
              <p:cNvSpPr>
                <a:spLocks noChangeArrowheads="1"/>
              </p:cNvSpPr>
              <p:nvPr/>
            </p:nvSpPr>
            <p:spPr bwMode="auto">
              <a:xfrm>
                <a:off x="3027" y="21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Oval 286"/>
              <p:cNvSpPr>
                <a:spLocks noChangeArrowheads="1"/>
              </p:cNvSpPr>
              <p:nvPr/>
            </p:nvSpPr>
            <p:spPr bwMode="auto">
              <a:xfrm>
                <a:off x="3048" y="210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Oval 287"/>
              <p:cNvSpPr>
                <a:spLocks noChangeArrowheads="1"/>
              </p:cNvSpPr>
              <p:nvPr/>
            </p:nvSpPr>
            <p:spPr bwMode="auto">
              <a:xfrm>
                <a:off x="3069" y="208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Oval 288"/>
              <p:cNvSpPr>
                <a:spLocks noChangeArrowheads="1"/>
              </p:cNvSpPr>
              <p:nvPr/>
            </p:nvSpPr>
            <p:spPr bwMode="auto">
              <a:xfrm>
                <a:off x="3089" y="20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289"/>
              <p:cNvSpPr>
                <a:spLocks noChangeArrowheads="1"/>
              </p:cNvSpPr>
              <p:nvPr/>
            </p:nvSpPr>
            <p:spPr bwMode="auto">
              <a:xfrm>
                <a:off x="3110" y="204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Oval 290"/>
              <p:cNvSpPr>
                <a:spLocks noChangeArrowheads="1"/>
              </p:cNvSpPr>
              <p:nvPr/>
            </p:nvSpPr>
            <p:spPr bwMode="auto">
              <a:xfrm>
                <a:off x="3128" y="20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Oval 291"/>
              <p:cNvSpPr>
                <a:spLocks noChangeArrowheads="1"/>
              </p:cNvSpPr>
              <p:nvPr/>
            </p:nvSpPr>
            <p:spPr bwMode="auto">
              <a:xfrm>
                <a:off x="3149" y="19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Oval 292"/>
              <p:cNvSpPr>
                <a:spLocks noChangeArrowheads="1"/>
              </p:cNvSpPr>
              <p:nvPr/>
            </p:nvSpPr>
            <p:spPr bwMode="auto">
              <a:xfrm>
                <a:off x="3166" y="19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Oval 293"/>
              <p:cNvSpPr>
                <a:spLocks noChangeArrowheads="1"/>
              </p:cNvSpPr>
              <p:nvPr/>
            </p:nvSpPr>
            <p:spPr bwMode="auto">
              <a:xfrm>
                <a:off x="3187" y="19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Oval 294"/>
              <p:cNvSpPr>
                <a:spLocks noChangeArrowheads="1"/>
              </p:cNvSpPr>
              <p:nvPr/>
            </p:nvSpPr>
            <p:spPr bwMode="auto">
              <a:xfrm>
                <a:off x="3205" y="19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Oval 295"/>
              <p:cNvSpPr>
                <a:spLocks noChangeArrowheads="1"/>
              </p:cNvSpPr>
              <p:nvPr/>
            </p:nvSpPr>
            <p:spPr bwMode="auto">
              <a:xfrm>
                <a:off x="3222" y="19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Oval 296"/>
              <p:cNvSpPr>
                <a:spLocks noChangeArrowheads="1"/>
              </p:cNvSpPr>
              <p:nvPr/>
            </p:nvSpPr>
            <p:spPr bwMode="auto">
              <a:xfrm>
                <a:off x="3243" y="18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Oval 297"/>
              <p:cNvSpPr>
                <a:spLocks noChangeArrowheads="1"/>
              </p:cNvSpPr>
              <p:nvPr/>
            </p:nvSpPr>
            <p:spPr bwMode="auto">
              <a:xfrm>
                <a:off x="3257" y="18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Oval 298"/>
              <p:cNvSpPr>
                <a:spLocks noChangeArrowheads="1"/>
              </p:cNvSpPr>
              <p:nvPr/>
            </p:nvSpPr>
            <p:spPr bwMode="auto">
              <a:xfrm>
                <a:off x="3274" y="18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Oval 299"/>
              <p:cNvSpPr>
                <a:spLocks noChangeArrowheads="1"/>
              </p:cNvSpPr>
              <p:nvPr/>
            </p:nvSpPr>
            <p:spPr bwMode="auto">
              <a:xfrm>
                <a:off x="3292" y="18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Oval 300"/>
              <p:cNvSpPr>
                <a:spLocks noChangeArrowheads="1"/>
              </p:cNvSpPr>
              <p:nvPr/>
            </p:nvSpPr>
            <p:spPr bwMode="auto">
              <a:xfrm>
                <a:off x="3309" y="181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Oval 301"/>
              <p:cNvSpPr>
                <a:spLocks noChangeArrowheads="1"/>
              </p:cNvSpPr>
              <p:nvPr/>
            </p:nvSpPr>
            <p:spPr bwMode="auto">
              <a:xfrm>
                <a:off x="3327" y="176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Oval 302"/>
              <p:cNvSpPr>
                <a:spLocks noChangeArrowheads="1"/>
              </p:cNvSpPr>
              <p:nvPr/>
            </p:nvSpPr>
            <p:spPr bwMode="auto">
              <a:xfrm>
                <a:off x="3341" y="17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Oval 303"/>
              <p:cNvSpPr>
                <a:spLocks noChangeArrowheads="1"/>
              </p:cNvSpPr>
              <p:nvPr/>
            </p:nvSpPr>
            <p:spPr bwMode="auto">
              <a:xfrm>
                <a:off x="3358" y="17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Oval 304"/>
              <p:cNvSpPr>
                <a:spLocks noChangeArrowheads="1"/>
              </p:cNvSpPr>
              <p:nvPr/>
            </p:nvSpPr>
            <p:spPr bwMode="auto">
              <a:xfrm>
                <a:off x="3372" y="171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Oval 305"/>
              <p:cNvSpPr>
                <a:spLocks noChangeArrowheads="1"/>
              </p:cNvSpPr>
              <p:nvPr/>
            </p:nvSpPr>
            <p:spPr bwMode="auto">
              <a:xfrm>
                <a:off x="3386" y="169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Oval 306"/>
              <p:cNvSpPr>
                <a:spLocks noChangeArrowheads="1"/>
              </p:cNvSpPr>
              <p:nvPr/>
            </p:nvSpPr>
            <p:spPr bwMode="auto">
              <a:xfrm>
                <a:off x="3400" y="167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Oval 307"/>
              <p:cNvSpPr>
                <a:spLocks noChangeArrowheads="1"/>
              </p:cNvSpPr>
              <p:nvPr/>
            </p:nvSpPr>
            <p:spPr bwMode="auto">
              <a:xfrm>
                <a:off x="3418" y="166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Oval 308"/>
              <p:cNvSpPr>
                <a:spLocks noChangeArrowheads="1"/>
              </p:cNvSpPr>
              <p:nvPr/>
            </p:nvSpPr>
            <p:spPr bwMode="auto">
              <a:xfrm>
                <a:off x="3432" y="164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Oval 309"/>
              <p:cNvSpPr>
                <a:spLocks noChangeArrowheads="1"/>
              </p:cNvSpPr>
              <p:nvPr/>
            </p:nvSpPr>
            <p:spPr bwMode="auto">
              <a:xfrm>
                <a:off x="3446" y="163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310"/>
              <p:cNvSpPr>
                <a:spLocks noChangeArrowheads="1"/>
              </p:cNvSpPr>
              <p:nvPr/>
            </p:nvSpPr>
            <p:spPr bwMode="auto">
              <a:xfrm>
                <a:off x="3459" y="16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311"/>
              <p:cNvSpPr>
                <a:spLocks noChangeArrowheads="1"/>
              </p:cNvSpPr>
              <p:nvPr/>
            </p:nvSpPr>
            <p:spPr bwMode="auto">
              <a:xfrm>
                <a:off x="3473" y="15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312"/>
              <p:cNvSpPr>
                <a:spLocks noChangeArrowheads="1"/>
              </p:cNvSpPr>
              <p:nvPr/>
            </p:nvSpPr>
            <p:spPr bwMode="auto">
              <a:xfrm>
                <a:off x="3487" y="15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313"/>
              <p:cNvSpPr>
                <a:spLocks noChangeArrowheads="1"/>
              </p:cNvSpPr>
              <p:nvPr/>
            </p:nvSpPr>
            <p:spPr bwMode="auto">
              <a:xfrm>
                <a:off x="3501" y="15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314"/>
              <p:cNvSpPr>
                <a:spLocks noChangeArrowheads="1"/>
              </p:cNvSpPr>
              <p:nvPr/>
            </p:nvSpPr>
            <p:spPr bwMode="auto">
              <a:xfrm>
                <a:off x="3515" y="15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315"/>
              <p:cNvSpPr>
                <a:spLocks noChangeArrowheads="1"/>
              </p:cNvSpPr>
              <p:nvPr/>
            </p:nvSpPr>
            <p:spPr bwMode="auto">
              <a:xfrm>
                <a:off x="3529" y="153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316"/>
              <p:cNvSpPr>
                <a:spLocks noChangeArrowheads="1"/>
              </p:cNvSpPr>
              <p:nvPr/>
            </p:nvSpPr>
            <p:spPr bwMode="auto">
              <a:xfrm>
                <a:off x="3540" y="150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317"/>
              <p:cNvSpPr>
                <a:spLocks noChangeArrowheads="1"/>
              </p:cNvSpPr>
              <p:nvPr/>
            </p:nvSpPr>
            <p:spPr bwMode="auto">
              <a:xfrm>
                <a:off x="3554" y="150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318"/>
              <p:cNvSpPr>
                <a:spLocks noChangeArrowheads="1"/>
              </p:cNvSpPr>
              <p:nvPr/>
            </p:nvSpPr>
            <p:spPr bwMode="auto">
              <a:xfrm>
                <a:off x="3568" y="14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319"/>
              <p:cNvSpPr>
                <a:spLocks noChangeArrowheads="1"/>
              </p:cNvSpPr>
              <p:nvPr/>
            </p:nvSpPr>
            <p:spPr bwMode="auto">
              <a:xfrm>
                <a:off x="3582" y="14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Oval 320"/>
              <p:cNvSpPr>
                <a:spLocks noChangeArrowheads="1"/>
              </p:cNvSpPr>
              <p:nvPr/>
            </p:nvSpPr>
            <p:spPr bwMode="auto">
              <a:xfrm>
                <a:off x="3596" y="14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Oval 321"/>
              <p:cNvSpPr>
                <a:spLocks noChangeArrowheads="1"/>
              </p:cNvSpPr>
              <p:nvPr/>
            </p:nvSpPr>
            <p:spPr bwMode="auto">
              <a:xfrm>
                <a:off x="3610" y="142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Oval 322"/>
              <p:cNvSpPr>
                <a:spLocks noChangeArrowheads="1"/>
              </p:cNvSpPr>
              <p:nvPr/>
            </p:nvSpPr>
            <p:spPr bwMode="auto">
              <a:xfrm>
                <a:off x="3624" y="142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Oval 323"/>
              <p:cNvSpPr>
                <a:spLocks noChangeArrowheads="1"/>
              </p:cNvSpPr>
              <p:nvPr/>
            </p:nvSpPr>
            <p:spPr bwMode="auto">
              <a:xfrm>
                <a:off x="3634" y="14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Oval 324"/>
              <p:cNvSpPr>
                <a:spLocks noChangeArrowheads="1"/>
              </p:cNvSpPr>
              <p:nvPr/>
            </p:nvSpPr>
            <p:spPr bwMode="auto">
              <a:xfrm>
                <a:off x="3648" y="14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325"/>
              <p:cNvSpPr>
                <a:spLocks noChangeArrowheads="1"/>
              </p:cNvSpPr>
              <p:nvPr/>
            </p:nvSpPr>
            <p:spPr bwMode="auto">
              <a:xfrm>
                <a:off x="3662" y="13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Oval 326"/>
              <p:cNvSpPr>
                <a:spLocks noChangeArrowheads="1"/>
              </p:cNvSpPr>
              <p:nvPr/>
            </p:nvSpPr>
            <p:spPr bwMode="auto">
              <a:xfrm>
                <a:off x="3676" y="13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Oval 327"/>
              <p:cNvSpPr>
                <a:spLocks noChangeArrowheads="1"/>
              </p:cNvSpPr>
              <p:nvPr/>
            </p:nvSpPr>
            <p:spPr bwMode="auto">
              <a:xfrm>
                <a:off x="3690" y="13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Oval 328"/>
              <p:cNvSpPr>
                <a:spLocks noChangeArrowheads="1"/>
              </p:cNvSpPr>
              <p:nvPr/>
            </p:nvSpPr>
            <p:spPr bwMode="auto">
              <a:xfrm>
                <a:off x="3704" y="13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Oval 329"/>
              <p:cNvSpPr>
                <a:spLocks noChangeArrowheads="1"/>
              </p:cNvSpPr>
              <p:nvPr/>
            </p:nvSpPr>
            <p:spPr bwMode="auto">
              <a:xfrm>
                <a:off x="3718" y="13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Oval 330"/>
              <p:cNvSpPr>
                <a:spLocks noChangeArrowheads="1"/>
              </p:cNvSpPr>
              <p:nvPr/>
            </p:nvSpPr>
            <p:spPr bwMode="auto">
              <a:xfrm>
                <a:off x="3735" y="13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Oval 331"/>
              <p:cNvSpPr>
                <a:spLocks noChangeArrowheads="1"/>
              </p:cNvSpPr>
              <p:nvPr/>
            </p:nvSpPr>
            <p:spPr bwMode="auto">
              <a:xfrm>
                <a:off x="3749" y="131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Oval 332"/>
              <p:cNvSpPr>
                <a:spLocks noChangeArrowheads="1"/>
              </p:cNvSpPr>
              <p:nvPr/>
            </p:nvSpPr>
            <p:spPr bwMode="auto">
              <a:xfrm>
                <a:off x="3763" y="127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Oval 333"/>
              <p:cNvSpPr>
                <a:spLocks noChangeArrowheads="1"/>
              </p:cNvSpPr>
              <p:nvPr/>
            </p:nvSpPr>
            <p:spPr bwMode="auto">
              <a:xfrm>
                <a:off x="3781" y="128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Oval 334"/>
              <p:cNvSpPr>
                <a:spLocks noChangeArrowheads="1"/>
              </p:cNvSpPr>
              <p:nvPr/>
            </p:nvSpPr>
            <p:spPr bwMode="auto">
              <a:xfrm>
                <a:off x="3798" y="12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Oval 335"/>
              <p:cNvSpPr>
                <a:spLocks noChangeArrowheads="1"/>
              </p:cNvSpPr>
              <p:nvPr/>
            </p:nvSpPr>
            <p:spPr bwMode="auto">
              <a:xfrm>
                <a:off x="3816" y="124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Oval 336"/>
              <p:cNvSpPr>
                <a:spLocks noChangeArrowheads="1"/>
              </p:cNvSpPr>
              <p:nvPr/>
            </p:nvSpPr>
            <p:spPr bwMode="auto">
              <a:xfrm>
                <a:off x="3833" y="12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Oval 337"/>
              <p:cNvSpPr>
                <a:spLocks noChangeArrowheads="1"/>
              </p:cNvSpPr>
              <p:nvPr/>
            </p:nvSpPr>
            <p:spPr bwMode="auto">
              <a:xfrm>
                <a:off x="3850" y="12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Oval 338"/>
              <p:cNvSpPr>
                <a:spLocks noChangeArrowheads="1"/>
              </p:cNvSpPr>
              <p:nvPr/>
            </p:nvSpPr>
            <p:spPr bwMode="auto">
              <a:xfrm>
                <a:off x="3871" y="12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Oval 339"/>
              <p:cNvSpPr>
                <a:spLocks noChangeArrowheads="1"/>
              </p:cNvSpPr>
              <p:nvPr/>
            </p:nvSpPr>
            <p:spPr bwMode="auto">
              <a:xfrm>
                <a:off x="3889" y="12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Oval 340"/>
              <p:cNvSpPr>
                <a:spLocks noChangeArrowheads="1"/>
              </p:cNvSpPr>
              <p:nvPr/>
            </p:nvSpPr>
            <p:spPr bwMode="auto">
              <a:xfrm>
                <a:off x="3913" y="11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Oval 341"/>
              <p:cNvSpPr>
                <a:spLocks noChangeArrowheads="1"/>
              </p:cNvSpPr>
              <p:nvPr/>
            </p:nvSpPr>
            <p:spPr bwMode="auto">
              <a:xfrm>
                <a:off x="3934" y="11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Oval 342"/>
              <p:cNvSpPr>
                <a:spLocks noChangeArrowheads="1"/>
              </p:cNvSpPr>
              <p:nvPr/>
            </p:nvSpPr>
            <p:spPr bwMode="auto">
              <a:xfrm>
                <a:off x="3962" y="11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Oval 343"/>
              <p:cNvSpPr>
                <a:spLocks noChangeArrowheads="1"/>
              </p:cNvSpPr>
              <p:nvPr/>
            </p:nvSpPr>
            <p:spPr bwMode="auto">
              <a:xfrm>
                <a:off x="3987" y="11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Oval 344"/>
              <p:cNvSpPr>
                <a:spLocks noChangeArrowheads="1"/>
              </p:cNvSpPr>
              <p:nvPr/>
            </p:nvSpPr>
            <p:spPr bwMode="auto">
              <a:xfrm>
                <a:off x="4018" y="11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Oval 345"/>
              <p:cNvSpPr>
                <a:spLocks noChangeArrowheads="1"/>
              </p:cNvSpPr>
              <p:nvPr/>
            </p:nvSpPr>
            <p:spPr bwMode="auto">
              <a:xfrm>
                <a:off x="4053" y="110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Oval 346"/>
              <p:cNvSpPr>
                <a:spLocks noChangeArrowheads="1"/>
              </p:cNvSpPr>
              <p:nvPr/>
            </p:nvSpPr>
            <p:spPr bwMode="auto">
              <a:xfrm>
                <a:off x="4095" y="109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Oval 347"/>
              <p:cNvSpPr>
                <a:spLocks noChangeArrowheads="1"/>
              </p:cNvSpPr>
              <p:nvPr/>
            </p:nvSpPr>
            <p:spPr bwMode="auto">
              <a:xfrm>
                <a:off x="4140" y="107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Oval 348"/>
              <p:cNvSpPr>
                <a:spLocks noChangeArrowheads="1"/>
              </p:cNvSpPr>
              <p:nvPr/>
            </p:nvSpPr>
            <p:spPr bwMode="auto">
              <a:xfrm>
                <a:off x="4200" y="106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Oval 349"/>
              <p:cNvSpPr>
                <a:spLocks noChangeArrowheads="1"/>
              </p:cNvSpPr>
              <p:nvPr/>
            </p:nvSpPr>
            <p:spPr bwMode="auto">
              <a:xfrm>
                <a:off x="4273" y="10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Oval 350"/>
              <p:cNvSpPr>
                <a:spLocks noChangeArrowheads="1"/>
              </p:cNvSpPr>
              <p:nvPr/>
            </p:nvSpPr>
            <p:spPr bwMode="auto">
              <a:xfrm>
                <a:off x="4374" y="10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Oval 351"/>
              <p:cNvSpPr>
                <a:spLocks noChangeArrowheads="1"/>
              </p:cNvSpPr>
              <p:nvPr/>
            </p:nvSpPr>
            <p:spPr bwMode="auto">
              <a:xfrm>
                <a:off x="4514" y="10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Oval 352"/>
              <p:cNvSpPr>
                <a:spLocks noChangeArrowheads="1"/>
              </p:cNvSpPr>
              <p:nvPr/>
            </p:nvSpPr>
            <p:spPr bwMode="auto">
              <a:xfrm>
                <a:off x="4744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Oval 353"/>
              <p:cNvSpPr>
                <a:spLocks noChangeArrowheads="1"/>
              </p:cNvSpPr>
              <p:nvPr/>
            </p:nvSpPr>
            <p:spPr bwMode="auto">
              <a:xfrm>
                <a:off x="5366" y="102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Freeform 354"/>
              <p:cNvSpPr>
                <a:spLocks/>
              </p:cNvSpPr>
              <p:nvPr/>
            </p:nvSpPr>
            <p:spPr bwMode="auto">
              <a:xfrm>
                <a:off x="660" y="561"/>
                <a:ext cx="4726" cy="1407"/>
              </a:xfrm>
              <a:custGeom>
                <a:avLst/>
                <a:gdLst>
                  <a:gd name="T0" fmla="*/ 233 w 1354"/>
                  <a:gd name="T1" fmla="*/ 386 h 403"/>
                  <a:gd name="T2" fmla="*/ 362 w 1354"/>
                  <a:gd name="T3" fmla="*/ 365 h 403"/>
                  <a:gd name="T4" fmla="*/ 425 w 1354"/>
                  <a:gd name="T5" fmla="*/ 353 h 403"/>
                  <a:gd name="T6" fmla="*/ 467 w 1354"/>
                  <a:gd name="T7" fmla="*/ 341 h 403"/>
                  <a:gd name="T8" fmla="*/ 498 w 1354"/>
                  <a:gd name="T9" fmla="*/ 332 h 403"/>
                  <a:gd name="T10" fmla="*/ 524 w 1354"/>
                  <a:gd name="T11" fmla="*/ 322 h 403"/>
                  <a:gd name="T12" fmla="*/ 546 w 1354"/>
                  <a:gd name="T13" fmla="*/ 314 h 403"/>
                  <a:gd name="T14" fmla="*/ 566 w 1354"/>
                  <a:gd name="T15" fmla="*/ 308 h 403"/>
                  <a:gd name="T16" fmla="*/ 584 w 1354"/>
                  <a:gd name="T17" fmla="*/ 302 h 403"/>
                  <a:gd name="T18" fmla="*/ 601 w 1354"/>
                  <a:gd name="T19" fmla="*/ 293 h 403"/>
                  <a:gd name="T20" fmla="*/ 616 w 1354"/>
                  <a:gd name="T21" fmla="*/ 284 h 403"/>
                  <a:gd name="T22" fmla="*/ 631 w 1354"/>
                  <a:gd name="T23" fmla="*/ 280 h 403"/>
                  <a:gd name="T24" fmla="*/ 645 w 1354"/>
                  <a:gd name="T25" fmla="*/ 271 h 403"/>
                  <a:gd name="T26" fmla="*/ 658 w 1354"/>
                  <a:gd name="T27" fmla="*/ 263 h 403"/>
                  <a:gd name="T28" fmla="*/ 671 w 1354"/>
                  <a:gd name="T29" fmla="*/ 256 h 403"/>
                  <a:gd name="T30" fmla="*/ 684 w 1354"/>
                  <a:gd name="T31" fmla="*/ 249 h 403"/>
                  <a:gd name="T32" fmla="*/ 696 w 1354"/>
                  <a:gd name="T33" fmla="*/ 240 h 403"/>
                  <a:gd name="T34" fmla="*/ 708 w 1354"/>
                  <a:gd name="T35" fmla="*/ 233 h 403"/>
                  <a:gd name="T36" fmla="*/ 719 w 1354"/>
                  <a:gd name="T37" fmla="*/ 225 h 403"/>
                  <a:gd name="T38" fmla="*/ 730 w 1354"/>
                  <a:gd name="T39" fmla="*/ 218 h 403"/>
                  <a:gd name="T40" fmla="*/ 740 w 1354"/>
                  <a:gd name="T41" fmla="*/ 212 h 403"/>
                  <a:gd name="T42" fmla="*/ 750 w 1354"/>
                  <a:gd name="T43" fmla="*/ 208 h 403"/>
                  <a:gd name="T44" fmla="*/ 760 w 1354"/>
                  <a:gd name="T45" fmla="*/ 202 h 403"/>
                  <a:gd name="T46" fmla="*/ 770 w 1354"/>
                  <a:gd name="T47" fmla="*/ 193 h 403"/>
                  <a:gd name="T48" fmla="*/ 779 w 1354"/>
                  <a:gd name="T49" fmla="*/ 188 h 403"/>
                  <a:gd name="T50" fmla="*/ 787 w 1354"/>
                  <a:gd name="T51" fmla="*/ 182 h 403"/>
                  <a:gd name="T52" fmla="*/ 796 w 1354"/>
                  <a:gd name="T53" fmla="*/ 178 h 403"/>
                  <a:gd name="T54" fmla="*/ 804 w 1354"/>
                  <a:gd name="T55" fmla="*/ 172 h 403"/>
                  <a:gd name="T56" fmla="*/ 812 w 1354"/>
                  <a:gd name="T57" fmla="*/ 166 h 403"/>
                  <a:gd name="T58" fmla="*/ 820 w 1354"/>
                  <a:gd name="T59" fmla="*/ 162 h 403"/>
                  <a:gd name="T60" fmla="*/ 828 w 1354"/>
                  <a:gd name="T61" fmla="*/ 155 h 403"/>
                  <a:gd name="T62" fmla="*/ 835 w 1354"/>
                  <a:gd name="T63" fmla="*/ 150 h 403"/>
                  <a:gd name="T64" fmla="*/ 843 w 1354"/>
                  <a:gd name="T65" fmla="*/ 144 h 403"/>
                  <a:gd name="T66" fmla="*/ 851 w 1354"/>
                  <a:gd name="T67" fmla="*/ 138 h 403"/>
                  <a:gd name="T68" fmla="*/ 858 w 1354"/>
                  <a:gd name="T69" fmla="*/ 132 h 403"/>
                  <a:gd name="T70" fmla="*/ 866 w 1354"/>
                  <a:gd name="T71" fmla="*/ 127 h 403"/>
                  <a:gd name="T72" fmla="*/ 874 w 1354"/>
                  <a:gd name="T73" fmla="*/ 123 h 403"/>
                  <a:gd name="T74" fmla="*/ 882 w 1354"/>
                  <a:gd name="T75" fmla="*/ 117 h 403"/>
                  <a:gd name="T76" fmla="*/ 891 w 1354"/>
                  <a:gd name="T77" fmla="*/ 111 h 403"/>
                  <a:gd name="T78" fmla="*/ 900 w 1354"/>
                  <a:gd name="T79" fmla="*/ 107 h 403"/>
                  <a:gd name="T80" fmla="*/ 910 w 1354"/>
                  <a:gd name="T81" fmla="*/ 100 h 403"/>
                  <a:gd name="T82" fmla="*/ 920 w 1354"/>
                  <a:gd name="T83" fmla="*/ 93 h 403"/>
                  <a:gd name="T84" fmla="*/ 931 w 1354"/>
                  <a:gd name="T85" fmla="*/ 89 h 403"/>
                  <a:gd name="T86" fmla="*/ 944 w 1354"/>
                  <a:gd name="T87" fmla="*/ 79 h 403"/>
                  <a:gd name="T88" fmla="*/ 959 w 1354"/>
                  <a:gd name="T89" fmla="*/ 74 h 403"/>
                  <a:gd name="T90" fmla="*/ 978 w 1354"/>
                  <a:gd name="T91" fmla="*/ 63 h 403"/>
                  <a:gd name="T92" fmla="*/ 1003 w 1354"/>
                  <a:gd name="T93" fmla="*/ 54 h 403"/>
                  <a:gd name="T94" fmla="*/ 1041 w 1354"/>
                  <a:gd name="T95" fmla="*/ 46 h 403"/>
                  <a:gd name="T96" fmla="*/ 1110 w 1354"/>
                  <a:gd name="T97" fmla="*/ 34 h 403"/>
                  <a:gd name="T98" fmla="*/ 1354 w 1354"/>
                  <a:gd name="T99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54" h="403">
                    <a:moveTo>
                      <a:pt x="0" y="403"/>
                    </a:moveTo>
                    <a:lnTo>
                      <a:pt x="233" y="386"/>
                    </a:lnTo>
                    <a:lnTo>
                      <a:pt x="313" y="376"/>
                    </a:lnTo>
                    <a:lnTo>
                      <a:pt x="362" y="365"/>
                    </a:lnTo>
                    <a:lnTo>
                      <a:pt x="398" y="358"/>
                    </a:lnTo>
                    <a:lnTo>
                      <a:pt x="425" y="353"/>
                    </a:lnTo>
                    <a:lnTo>
                      <a:pt x="448" y="345"/>
                    </a:lnTo>
                    <a:lnTo>
                      <a:pt x="467" y="341"/>
                    </a:lnTo>
                    <a:lnTo>
                      <a:pt x="483" y="333"/>
                    </a:lnTo>
                    <a:lnTo>
                      <a:pt x="498" y="332"/>
                    </a:lnTo>
                    <a:lnTo>
                      <a:pt x="511" y="326"/>
                    </a:lnTo>
                    <a:lnTo>
                      <a:pt x="524" y="322"/>
                    </a:lnTo>
                    <a:lnTo>
                      <a:pt x="535" y="320"/>
                    </a:lnTo>
                    <a:lnTo>
                      <a:pt x="546" y="314"/>
                    </a:lnTo>
                    <a:lnTo>
                      <a:pt x="556" y="311"/>
                    </a:lnTo>
                    <a:lnTo>
                      <a:pt x="566" y="308"/>
                    </a:lnTo>
                    <a:lnTo>
                      <a:pt x="575" y="302"/>
                    </a:lnTo>
                    <a:lnTo>
                      <a:pt x="584" y="302"/>
                    </a:lnTo>
                    <a:lnTo>
                      <a:pt x="592" y="297"/>
                    </a:lnTo>
                    <a:lnTo>
                      <a:pt x="601" y="293"/>
                    </a:lnTo>
                    <a:lnTo>
                      <a:pt x="608" y="291"/>
                    </a:lnTo>
                    <a:lnTo>
                      <a:pt x="616" y="284"/>
                    </a:lnTo>
                    <a:lnTo>
                      <a:pt x="624" y="281"/>
                    </a:lnTo>
                    <a:lnTo>
                      <a:pt x="631" y="280"/>
                    </a:lnTo>
                    <a:lnTo>
                      <a:pt x="638" y="273"/>
                    </a:lnTo>
                    <a:lnTo>
                      <a:pt x="645" y="271"/>
                    </a:lnTo>
                    <a:lnTo>
                      <a:pt x="652" y="266"/>
                    </a:lnTo>
                    <a:lnTo>
                      <a:pt x="658" y="263"/>
                    </a:lnTo>
                    <a:lnTo>
                      <a:pt x="665" y="258"/>
                    </a:lnTo>
                    <a:lnTo>
                      <a:pt x="671" y="256"/>
                    </a:lnTo>
                    <a:lnTo>
                      <a:pt x="678" y="251"/>
                    </a:lnTo>
                    <a:lnTo>
                      <a:pt x="684" y="249"/>
                    </a:lnTo>
                    <a:lnTo>
                      <a:pt x="690" y="244"/>
                    </a:lnTo>
                    <a:lnTo>
                      <a:pt x="696" y="240"/>
                    </a:lnTo>
                    <a:lnTo>
                      <a:pt x="702" y="237"/>
                    </a:lnTo>
                    <a:lnTo>
                      <a:pt x="708" y="233"/>
                    </a:lnTo>
                    <a:lnTo>
                      <a:pt x="713" y="227"/>
                    </a:lnTo>
                    <a:lnTo>
                      <a:pt x="719" y="225"/>
                    </a:lnTo>
                    <a:lnTo>
                      <a:pt x="724" y="222"/>
                    </a:lnTo>
                    <a:lnTo>
                      <a:pt x="730" y="218"/>
                    </a:lnTo>
                    <a:lnTo>
                      <a:pt x="735" y="216"/>
                    </a:lnTo>
                    <a:lnTo>
                      <a:pt x="740" y="212"/>
                    </a:lnTo>
                    <a:lnTo>
                      <a:pt x="746" y="210"/>
                    </a:lnTo>
                    <a:lnTo>
                      <a:pt x="750" y="208"/>
                    </a:lnTo>
                    <a:lnTo>
                      <a:pt x="755" y="203"/>
                    </a:lnTo>
                    <a:lnTo>
                      <a:pt x="760" y="202"/>
                    </a:lnTo>
                    <a:lnTo>
                      <a:pt x="765" y="199"/>
                    </a:lnTo>
                    <a:lnTo>
                      <a:pt x="770" y="193"/>
                    </a:lnTo>
                    <a:lnTo>
                      <a:pt x="774" y="190"/>
                    </a:lnTo>
                    <a:lnTo>
                      <a:pt x="779" y="188"/>
                    </a:lnTo>
                    <a:lnTo>
                      <a:pt x="783" y="184"/>
                    </a:lnTo>
                    <a:lnTo>
                      <a:pt x="787" y="182"/>
                    </a:lnTo>
                    <a:lnTo>
                      <a:pt x="791" y="180"/>
                    </a:lnTo>
                    <a:lnTo>
                      <a:pt x="796" y="178"/>
                    </a:lnTo>
                    <a:lnTo>
                      <a:pt x="800" y="173"/>
                    </a:lnTo>
                    <a:lnTo>
                      <a:pt x="804" y="172"/>
                    </a:lnTo>
                    <a:lnTo>
                      <a:pt x="808" y="169"/>
                    </a:lnTo>
                    <a:lnTo>
                      <a:pt x="812" y="166"/>
                    </a:lnTo>
                    <a:lnTo>
                      <a:pt x="816" y="161"/>
                    </a:lnTo>
                    <a:lnTo>
                      <a:pt x="820" y="162"/>
                    </a:lnTo>
                    <a:lnTo>
                      <a:pt x="824" y="156"/>
                    </a:lnTo>
                    <a:lnTo>
                      <a:pt x="828" y="155"/>
                    </a:lnTo>
                    <a:lnTo>
                      <a:pt x="831" y="152"/>
                    </a:lnTo>
                    <a:lnTo>
                      <a:pt x="835" y="150"/>
                    </a:lnTo>
                    <a:lnTo>
                      <a:pt x="839" y="147"/>
                    </a:lnTo>
                    <a:lnTo>
                      <a:pt x="843" y="144"/>
                    </a:lnTo>
                    <a:lnTo>
                      <a:pt x="847" y="143"/>
                    </a:lnTo>
                    <a:lnTo>
                      <a:pt x="851" y="138"/>
                    </a:lnTo>
                    <a:lnTo>
                      <a:pt x="855" y="137"/>
                    </a:lnTo>
                    <a:lnTo>
                      <a:pt x="858" y="132"/>
                    </a:lnTo>
                    <a:lnTo>
                      <a:pt x="862" y="132"/>
                    </a:lnTo>
                    <a:lnTo>
                      <a:pt x="866" y="127"/>
                    </a:lnTo>
                    <a:lnTo>
                      <a:pt x="870" y="126"/>
                    </a:lnTo>
                    <a:lnTo>
                      <a:pt x="874" y="123"/>
                    </a:lnTo>
                    <a:lnTo>
                      <a:pt x="878" y="120"/>
                    </a:lnTo>
                    <a:lnTo>
                      <a:pt x="882" y="117"/>
                    </a:lnTo>
                    <a:lnTo>
                      <a:pt x="887" y="113"/>
                    </a:lnTo>
                    <a:lnTo>
                      <a:pt x="891" y="111"/>
                    </a:lnTo>
                    <a:lnTo>
                      <a:pt x="895" y="107"/>
                    </a:lnTo>
                    <a:lnTo>
                      <a:pt x="900" y="107"/>
                    </a:lnTo>
                    <a:lnTo>
                      <a:pt x="905" y="104"/>
                    </a:lnTo>
                    <a:lnTo>
                      <a:pt x="910" y="100"/>
                    </a:lnTo>
                    <a:lnTo>
                      <a:pt x="915" y="96"/>
                    </a:lnTo>
                    <a:lnTo>
                      <a:pt x="920" y="93"/>
                    </a:lnTo>
                    <a:lnTo>
                      <a:pt x="926" y="92"/>
                    </a:lnTo>
                    <a:lnTo>
                      <a:pt x="931" y="89"/>
                    </a:lnTo>
                    <a:lnTo>
                      <a:pt x="938" y="84"/>
                    </a:lnTo>
                    <a:lnTo>
                      <a:pt x="944" y="79"/>
                    </a:lnTo>
                    <a:lnTo>
                      <a:pt x="952" y="77"/>
                    </a:lnTo>
                    <a:lnTo>
                      <a:pt x="959" y="74"/>
                    </a:lnTo>
                    <a:lnTo>
                      <a:pt x="968" y="68"/>
                    </a:lnTo>
                    <a:lnTo>
                      <a:pt x="978" y="63"/>
                    </a:lnTo>
                    <a:lnTo>
                      <a:pt x="990" y="60"/>
                    </a:lnTo>
                    <a:lnTo>
                      <a:pt x="1003" y="54"/>
                    </a:lnTo>
                    <a:lnTo>
                      <a:pt x="1020" y="49"/>
                    </a:lnTo>
                    <a:lnTo>
                      <a:pt x="1041" y="46"/>
                    </a:lnTo>
                    <a:lnTo>
                      <a:pt x="1070" y="39"/>
                    </a:lnTo>
                    <a:lnTo>
                      <a:pt x="1110" y="34"/>
                    </a:lnTo>
                    <a:lnTo>
                      <a:pt x="1176" y="25"/>
                    </a:lnTo>
                    <a:lnTo>
                      <a:pt x="1354" y="0"/>
                    </a:lnTo>
                  </a:path>
                </a:pathLst>
              </a:custGeom>
              <a:noFill/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355"/>
              <p:cNvSpPr>
                <a:spLocks/>
              </p:cNvSpPr>
              <p:nvPr/>
            </p:nvSpPr>
            <p:spPr bwMode="auto">
              <a:xfrm>
                <a:off x="635" y="1940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Freeform 356"/>
              <p:cNvSpPr>
                <a:spLocks/>
              </p:cNvSpPr>
              <p:nvPr/>
            </p:nvSpPr>
            <p:spPr bwMode="auto">
              <a:xfrm>
                <a:off x="1449" y="1881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357"/>
              <p:cNvSpPr>
                <a:spLocks/>
              </p:cNvSpPr>
              <p:nvPr/>
            </p:nvSpPr>
            <p:spPr bwMode="auto">
              <a:xfrm>
                <a:off x="1725" y="1846"/>
                <a:ext cx="52" cy="42"/>
              </a:xfrm>
              <a:custGeom>
                <a:avLst/>
                <a:gdLst>
                  <a:gd name="T0" fmla="*/ 27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7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7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358"/>
              <p:cNvSpPr>
                <a:spLocks/>
              </p:cNvSpPr>
              <p:nvPr/>
            </p:nvSpPr>
            <p:spPr bwMode="auto">
              <a:xfrm>
                <a:off x="1899" y="1804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359"/>
              <p:cNvSpPr>
                <a:spLocks/>
              </p:cNvSpPr>
              <p:nvPr/>
            </p:nvSpPr>
            <p:spPr bwMode="auto">
              <a:xfrm>
                <a:off x="2025" y="1779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360"/>
              <p:cNvSpPr>
                <a:spLocks/>
              </p:cNvSpPr>
              <p:nvPr/>
            </p:nvSpPr>
            <p:spPr bwMode="auto">
              <a:xfrm>
                <a:off x="2119" y="1765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361"/>
              <p:cNvSpPr>
                <a:spLocks/>
              </p:cNvSpPr>
              <p:nvPr/>
            </p:nvSpPr>
            <p:spPr bwMode="auto">
              <a:xfrm>
                <a:off x="2199" y="1738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Freeform 362"/>
              <p:cNvSpPr>
                <a:spLocks/>
              </p:cNvSpPr>
              <p:nvPr/>
            </p:nvSpPr>
            <p:spPr bwMode="auto">
              <a:xfrm>
                <a:off x="2266" y="1720"/>
                <a:ext cx="48" cy="45"/>
              </a:xfrm>
              <a:custGeom>
                <a:avLst/>
                <a:gdLst>
                  <a:gd name="T0" fmla="*/ 24 w 48"/>
                  <a:gd name="T1" fmla="*/ 0 h 45"/>
                  <a:gd name="T2" fmla="*/ 0 w 48"/>
                  <a:gd name="T3" fmla="*/ 45 h 45"/>
                  <a:gd name="T4" fmla="*/ 48 w 48"/>
                  <a:gd name="T5" fmla="*/ 45 h 45"/>
                  <a:gd name="T6" fmla="*/ 24 w 48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">
                    <a:moveTo>
                      <a:pt x="24" y="0"/>
                    </a:moveTo>
                    <a:lnTo>
                      <a:pt x="0" y="45"/>
                    </a:lnTo>
                    <a:lnTo>
                      <a:pt x="48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Freeform 363"/>
              <p:cNvSpPr>
                <a:spLocks/>
              </p:cNvSpPr>
              <p:nvPr/>
            </p:nvSpPr>
            <p:spPr bwMode="auto">
              <a:xfrm>
                <a:off x="2321" y="1696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364"/>
              <p:cNvSpPr>
                <a:spLocks/>
              </p:cNvSpPr>
              <p:nvPr/>
            </p:nvSpPr>
            <p:spPr bwMode="auto">
              <a:xfrm>
                <a:off x="2374" y="1692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365"/>
              <p:cNvSpPr>
                <a:spLocks/>
              </p:cNvSpPr>
              <p:nvPr/>
            </p:nvSpPr>
            <p:spPr bwMode="auto">
              <a:xfrm>
                <a:off x="2419" y="1668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366"/>
              <p:cNvSpPr>
                <a:spLocks/>
              </p:cNvSpPr>
              <p:nvPr/>
            </p:nvSpPr>
            <p:spPr bwMode="auto">
              <a:xfrm>
                <a:off x="2465" y="1657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367"/>
              <p:cNvSpPr>
                <a:spLocks/>
              </p:cNvSpPr>
              <p:nvPr/>
            </p:nvSpPr>
            <p:spPr bwMode="auto">
              <a:xfrm>
                <a:off x="2503" y="1650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368"/>
              <p:cNvSpPr>
                <a:spLocks/>
              </p:cNvSpPr>
              <p:nvPr/>
            </p:nvSpPr>
            <p:spPr bwMode="auto">
              <a:xfrm>
                <a:off x="2541" y="1629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369"/>
              <p:cNvSpPr>
                <a:spLocks/>
              </p:cNvSpPr>
              <p:nvPr/>
            </p:nvSpPr>
            <p:spPr bwMode="auto">
              <a:xfrm>
                <a:off x="2576" y="1615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Freeform 370"/>
              <p:cNvSpPr>
                <a:spLocks/>
              </p:cNvSpPr>
              <p:nvPr/>
            </p:nvSpPr>
            <p:spPr bwMode="auto">
              <a:xfrm>
                <a:off x="2611" y="1608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371"/>
              <p:cNvSpPr>
                <a:spLocks/>
              </p:cNvSpPr>
              <p:nvPr/>
            </p:nvSpPr>
            <p:spPr bwMode="auto">
              <a:xfrm>
                <a:off x="2643" y="1587"/>
                <a:ext cx="48" cy="46"/>
              </a:xfrm>
              <a:custGeom>
                <a:avLst/>
                <a:gdLst>
                  <a:gd name="T0" fmla="*/ 24 w 48"/>
                  <a:gd name="T1" fmla="*/ 0 h 46"/>
                  <a:gd name="T2" fmla="*/ 0 w 48"/>
                  <a:gd name="T3" fmla="*/ 46 h 46"/>
                  <a:gd name="T4" fmla="*/ 48 w 48"/>
                  <a:gd name="T5" fmla="*/ 46 h 46"/>
                  <a:gd name="T6" fmla="*/ 24 w 48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6">
                    <a:moveTo>
                      <a:pt x="24" y="0"/>
                    </a:moveTo>
                    <a:lnTo>
                      <a:pt x="0" y="46"/>
                    </a:lnTo>
                    <a:lnTo>
                      <a:pt x="48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Freeform 372"/>
              <p:cNvSpPr>
                <a:spLocks/>
              </p:cNvSpPr>
              <p:nvPr/>
            </p:nvSpPr>
            <p:spPr bwMode="auto">
              <a:xfrm>
                <a:off x="2674" y="1584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373"/>
              <p:cNvSpPr>
                <a:spLocks/>
              </p:cNvSpPr>
              <p:nvPr/>
            </p:nvSpPr>
            <p:spPr bwMode="auto">
              <a:xfrm>
                <a:off x="2702" y="1570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374"/>
              <p:cNvSpPr>
                <a:spLocks/>
              </p:cNvSpPr>
              <p:nvPr/>
            </p:nvSpPr>
            <p:spPr bwMode="auto">
              <a:xfrm>
                <a:off x="2730" y="1556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375"/>
              <p:cNvSpPr>
                <a:spLocks/>
              </p:cNvSpPr>
              <p:nvPr/>
            </p:nvSpPr>
            <p:spPr bwMode="auto">
              <a:xfrm>
                <a:off x="2758" y="1549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376"/>
              <p:cNvSpPr>
                <a:spLocks/>
              </p:cNvSpPr>
              <p:nvPr/>
            </p:nvSpPr>
            <p:spPr bwMode="auto">
              <a:xfrm>
                <a:off x="2786" y="1525"/>
                <a:ext cx="49" cy="41"/>
              </a:xfrm>
              <a:custGeom>
                <a:avLst/>
                <a:gdLst>
                  <a:gd name="T0" fmla="*/ 24 w 49"/>
                  <a:gd name="T1" fmla="*/ 0 h 41"/>
                  <a:gd name="T2" fmla="*/ 0 w 49"/>
                  <a:gd name="T3" fmla="*/ 41 h 41"/>
                  <a:gd name="T4" fmla="*/ 49 w 49"/>
                  <a:gd name="T5" fmla="*/ 41 h 41"/>
                  <a:gd name="T6" fmla="*/ 24 w 4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1">
                    <a:moveTo>
                      <a:pt x="24" y="0"/>
                    </a:moveTo>
                    <a:lnTo>
                      <a:pt x="0" y="41"/>
                    </a:lnTo>
                    <a:lnTo>
                      <a:pt x="49" y="4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377"/>
              <p:cNvSpPr>
                <a:spLocks/>
              </p:cNvSpPr>
              <p:nvPr/>
            </p:nvSpPr>
            <p:spPr bwMode="auto">
              <a:xfrm>
                <a:off x="2810" y="1514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378"/>
              <p:cNvSpPr>
                <a:spLocks/>
              </p:cNvSpPr>
              <p:nvPr/>
            </p:nvSpPr>
            <p:spPr bwMode="auto">
              <a:xfrm>
                <a:off x="2838" y="1507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379"/>
              <p:cNvSpPr>
                <a:spLocks/>
              </p:cNvSpPr>
              <p:nvPr/>
            </p:nvSpPr>
            <p:spPr bwMode="auto">
              <a:xfrm>
                <a:off x="2863" y="1486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380"/>
              <p:cNvSpPr>
                <a:spLocks/>
              </p:cNvSpPr>
              <p:nvPr/>
            </p:nvSpPr>
            <p:spPr bwMode="auto">
              <a:xfrm>
                <a:off x="2887" y="1476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381"/>
              <p:cNvSpPr>
                <a:spLocks/>
              </p:cNvSpPr>
              <p:nvPr/>
            </p:nvSpPr>
            <p:spPr bwMode="auto">
              <a:xfrm>
                <a:off x="2908" y="1462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382"/>
              <p:cNvSpPr>
                <a:spLocks/>
              </p:cNvSpPr>
              <p:nvPr/>
            </p:nvSpPr>
            <p:spPr bwMode="auto">
              <a:xfrm>
                <a:off x="2932" y="1448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383"/>
              <p:cNvSpPr>
                <a:spLocks/>
              </p:cNvSpPr>
              <p:nvPr/>
            </p:nvSpPr>
            <p:spPr bwMode="auto">
              <a:xfrm>
                <a:off x="2957" y="1434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384"/>
              <p:cNvSpPr>
                <a:spLocks/>
              </p:cNvSpPr>
              <p:nvPr/>
            </p:nvSpPr>
            <p:spPr bwMode="auto">
              <a:xfrm>
                <a:off x="2978" y="1427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385"/>
              <p:cNvSpPr>
                <a:spLocks/>
              </p:cNvSpPr>
              <p:nvPr/>
            </p:nvSpPr>
            <p:spPr bwMode="auto">
              <a:xfrm>
                <a:off x="2999" y="1406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386"/>
              <p:cNvSpPr>
                <a:spLocks/>
              </p:cNvSpPr>
              <p:nvPr/>
            </p:nvSpPr>
            <p:spPr bwMode="auto">
              <a:xfrm>
                <a:off x="3023" y="1402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387"/>
              <p:cNvSpPr>
                <a:spLocks/>
              </p:cNvSpPr>
              <p:nvPr/>
            </p:nvSpPr>
            <p:spPr bwMode="auto">
              <a:xfrm>
                <a:off x="3044" y="1381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388"/>
              <p:cNvSpPr>
                <a:spLocks/>
              </p:cNvSpPr>
              <p:nvPr/>
            </p:nvSpPr>
            <p:spPr bwMode="auto">
              <a:xfrm>
                <a:off x="3065" y="1371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389"/>
              <p:cNvSpPr>
                <a:spLocks/>
              </p:cNvSpPr>
              <p:nvPr/>
            </p:nvSpPr>
            <p:spPr bwMode="auto">
              <a:xfrm>
                <a:off x="3086" y="1360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390"/>
              <p:cNvSpPr>
                <a:spLocks/>
              </p:cNvSpPr>
              <p:nvPr/>
            </p:nvSpPr>
            <p:spPr bwMode="auto">
              <a:xfrm>
                <a:off x="3103" y="1346"/>
                <a:ext cx="53" cy="46"/>
              </a:xfrm>
              <a:custGeom>
                <a:avLst/>
                <a:gdLst>
                  <a:gd name="T0" fmla="*/ 28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8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8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391"/>
              <p:cNvSpPr>
                <a:spLocks/>
              </p:cNvSpPr>
              <p:nvPr/>
            </p:nvSpPr>
            <p:spPr bwMode="auto">
              <a:xfrm>
                <a:off x="3124" y="1325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392"/>
              <p:cNvSpPr>
                <a:spLocks/>
              </p:cNvSpPr>
              <p:nvPr/>
            </p:nvSpPr>
            <p:spPr bwMode="auto">
              <a:xfrm>
                <a:off x="3145" y="1315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Freeform 393"/>
              <p:cNvSpPr>
                <a:spLocks/>
              </p:cNvSpPr>
              <p:nvPr/>
            </p:nvSpPr>
            <p:spPr bwMode="auto">
              <a:xfrm>
                <a:off x="3163" y="1308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394"/>
              <p:cNvSpPr>
                <a:spLocks/>
              </p:cNvSpPr>
              <p:nvPr/>
            </p:nvSpPr>
            <p:spPr bwMode="auto">
              <a:xfrm>
                <a:off x="3184" y="1291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395"/>
              <p:cNvSpPr>
                <a:spLocks/>
              </p:cNvSpPr>
              <p:nvPr/>
            </p:nvSpPr>
            <p:spPr bwMode="auto">
              <a:xfrm>
                <a:off x="3201" y="1287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396"/>
              <p:cNvSpPr>
                <a:spLocks/>
              </p:cNvSpPr>
              <p:nvPr/>
            </p:nvSpPr>
            <p:spPr bwMode="auto">
              <a:xfrm>
                <a:off x="3219" y="1270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Freeform 397"/>
              <p:cNvSpPr>
                <a:spLocks/>
              </p:cNvSpPr>
              <p:nvPr/>
            </p:nvSpPr>
            <p:spPr bwMode="auto">
              <a:xfrm>
                <a:off x="3236" y="1263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398"/>
              <p:cNvSpPr>
                <a:spLocks/>
              </p:cNvSpPr>
              <p:nvPr/>
            </p:nvSpPr>
            <p:spPr bwMode="auto">
              <a:xfrm>
                <a:off x="3254" y="1259"/>
                <a:ext cx="52" cy="46"/>
              </a:xfrm>
              <a:custGeom>
                <a:avLst/>
                <a:gdLst>
                  <a:gd name="T0" fmla="*/ 24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4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4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Freeform 399"/>
              <p:cNvSpPr>
                <a:spLocks/>
              </p:cNvSpPr>
              <p:nvPr/>
            </p:nvSpPr>
            <p:spPr bwMode="auto">
              <a:xfrm>
                <a:off x="3271" y="1242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400"/>
              <p:cNvSpPr>
                <a:spLocks/>
              </p:cNvSpPr>
              <p:nvPr/>
            </p:nvSpPr>
            <p:spPr bwMode="auto">
              <a:xfrm>
                <a:off x="3288" y="1235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401"/>
              <p:cNvSpPr>
                <a:spLocks/>
              </p:cNvSpPr>
              <p:nvPr/>
            </p:nvSpPr>
            <p:spPr bwMode="auto">
              <a:xfrm>
                <a:off x="3306" y="1224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Freeform 402"/>
              <p:cNvSpPr>
                <a:spLocks/>
              </p:cNvSpPr>
              <p:nvPr/>
            </p:nvSpPr>
            <p:spPr bwMode="auto">
              <a:xfrm>
                <a:off x="3320" y="1207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403"/>
              <p:cNvSpPr>
                <a:spLocks/>
              </p:cNvSpPr>
              <p:nvPr/>
            </p:nvSpPr>
            <p:spPr bwMode="auto">
              <a:xfrm>
                <a:off x="3337" y="1196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Freeform 404"/>
              <p:cNvSpPr>
                <a:spLocks/>
              </p:cNvSpPr>
              <p:nvPr/>
            </p:nvSpPr>
            <p:spPr bwMode="auto">
              <a:xfrm>
                <a:off x="3351" y="1189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Freeform 405"/>
              <p:cNvSpPr>
                <a:spLocks/>
              </p:cNvSpPr>
              <p:nvPr/>
            </p:nvSpPr>
            <p:spPr bwMode="auto">
              <a:xfrm>
                <a:off x="3369" y="1175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Freeform 406"/>
              <p:cNvSpPr>
                <a:spLocks/>
              </p:cNvSpPr>
              <p:nvPr/>
            </p:nvSpPr>
            <p:spPr bwMode="auto">
              <a:xfrm>
                <a:off x="3383" y="1168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Freeform 407"/>
              <p:cNvSpPr>
                <a:spLocks/>
              </p:cNvSpPr>
              <p:nvPr/>
            </p:nvSpPr>
            <p:spPr bwMode="auto">
              <a:xfrm>
                <a:off x="3397" y="1161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Freeform 408"/>
              <p:cNvSpPr>
                <a:spLocks/>
              </p:cNvSpPr>
              <p:nvPr/>
            </p:nvSpPr>
            <p:spPr bwMode="auto">
              <a:xfrm>
                <a:off x="3411" y="1154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Freeform 409"/>
              <p:cNvSpPr>
                <a:spLocks/>
              </p:cNvSpPr>
              <p:nvPr/>
            </p:nvSpPr>
            <p:spPr bwMode="auto">
              <a:xfrm>
                <a:off x="3428" y="1137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Freeform 410"/>
              <p:cNvSpPr>
                <a:spLocks/>
              </p:cNvSpPr>
              <p:nvPr/>
            </p:nvSpPr>
            <p:spPr bwMode="auto">
              <a:xfrm>
                <a:off x="3442" y="1133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Freeform 411"/>
              <p:cNvSpPr>
                <a:spLocks/>
              </p:cNvSpPr>
              <p:nvPr/>
            </p:nvSpPr>
            <p:spPr bwMode="auto">
              <a:xfrm>
                <a:off x="3456" y="1123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Freeform 412"/>
              <p:cNvSpPr>
                <a:spLocks/>
              </p:cNvSpPr>
              <p:nvPr/>
            </p:nvSpPr>
            <p:spPr bwMode="auto">
              <a:xfrm>
                <a:off x="3470" y="1113"/>
                <a:ext cx="49" cy="41"/>
              </a:xfrm>
              <a:custGeom>
                <a:avLst/>
                <a:gdLst>
                  <a:gd name="T0" fmla="*/ 24 w 49"/>
                  <a:gd name="T1" fmla="*/ 0 h 41"/>
                  <a:gd name="T2" fmla="*/ 0 w 49"/>
                  <a:gd name="T3" fmla="*/ 41 h 41"/>
                  <a:gd name="T4" fmla="*/ 49 w 49"/>
                  <a:gd name="T5" fmla="*/ 41 h 41"/>
                  <a:gd name="T6" fmla="*/ 24 w 4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1">
                    <a:moveTo>
                      <a:pt x="24" y="0"/>
                    </a:moveTo>
                    <a:lnTo>
                      <a:pt x="0" y="41"/>
                    </a:lnTo>
                    <a:lnTo>
                      <a:pt x="49" y="4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Freeform 413"/>
              <p:cNvSpPr>
                <a:spLocks/>
              </p:cNvSpPr>
              <p:nvPr/>
            </p:nvSpPr>
            <p:spPr bwMode="auto">
              <a:xfrm>
                <a:off x="3484" y="1095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Freeform 414"/>
              <p:cNvSpPr>
                <a:spLocks/>
              </p:cNvSpPr>
              <p:nvPr/>
            </p:nvSpPr>
            <p:spPr bwMode="auto">
              <a:xfrm>
                <a:off x="3498" y="1095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Freeform 415"/>
              <p:cNvSpPr>
                <a:spLocks/>
              </p:cNvSpPr>
              <p:nvPr/>
            </p:nvSpPr>
            <p:spPr bwMode="auto">
              <a:xfrm>
                <a:off x="3508" y="1078"/>
                <a:ext cx="53" cy="45"/>
              </a:xfrm>
              <a:custGeom>
                <a:avLst/>
                <a:gdLst>
                  <a:gd name="T0" fmla="*/ 28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8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8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Freeform 416"/>
              <p:cNvSpPr>
                <a:spLocks/>
              </p:cNvSpPr>
              <p:nvPr/>
            </p:nvSpPr>
            <p:spPr bwMode="auto">
              <a:xfrm>
                <a:off x="3522" y="1074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Freeform 417"/>
              <p:cNvSpPr>
                <a:spLocks/>
              </p:cNvSpPr>
              <p:nvPr/>
            </p:nvSpPr>
            <p:spPr bwMode="auto">
              <a:xfrm>
                <a:off x="3536" y="1060"/>
                <a:ext cx="53" cy="46"/>
              </a:xfrm>
              <a:custGeom>
                <a:avLst/>
                <a:gdLst>
                  <a:gd name="T0" fmla="*/ 25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5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5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Freeform 418"/>
              <p:cNvSpPr>
                <a:spLocks/>
              </p:cNvSpPr>
              <p:nvPr/>
            </p:nvSpPr>
            <p:spPr bwMode="auto">
              <a:xfrm>
                <a:off x="3550" y="1057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Freeform 419"/>
              <p:cNvSpPr>
                <a:spLocks/>
              </p:cNvSpPr>
              <p:nvPr/>
            </p:nvSpPr>
            <p:spPr bwMode="auto">
              <a:xfrm>
                <a:off x="3564" y="1046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Freeform 420"/>
              <p:cNvSpPr>
                <a:spLocks/>
              </p:cNvSpPr>
              <p:nvPr/>
            </p:nvSpPr>
            <p:spPr bwMode="auto">
              <a:xfrm>
                <a:off x="3578" y="1036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Freeform 421"/>
              <p:cNvSpPr>
                <a:spLocks/>
              </p:cNvSpPr>
              <p:nvPr/>
            </p:nvSpPr>
            <p:spPr bwMode="auto">
              <a:xfrm>
                <a:off x="3592" y="1029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Freeform 422"/>
              <p:cNvSpPr>
                <a:spLocks/>
              </p:cNvSpPr>
              <p:nvPr/>
            </p:nvSpPr>
            <p:spPr bwMode="auto">
              <a:xfrm>
                <a:off x="3603" y="1015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Freeform 423"/>
              <p:cNvSpPr>
                <a:spLocks/>
              </p:cNvSpPr>
              <p:nvPr/>
            </p:nvSpPr>
            <p:spPr bwMode="auto">
              <a:xfrm>
                <a:off x="3617" y="1011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Freeform 424"/>
              <p:cNvSpPr>
                <a:spLocks/>
              </p:cNvSpPr>
              <p:nvPr/>
            </p:nvSpPr>
            <p:spPr bwMode="auto">
              <a:xfrm>
                <a:off x="3631" y="990"/>
                <a:ext cx="52" cy="46"/>
              </a:xfrm>
              <a:custGeom>
                <a:avLst/>
                <a:gdLst>
                  <a:gd name="T0" fmla="*/ 24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4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4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Freeform 425"/>
              <p:cNvSpPr>
                <a:spLocks/>
              </p:cNvSpPr>
              <p:nvPr/>
            </p:nvSpPr>
            <p:spPr bwMode="auto">
              <a:xfrm>
                <a:off x="3645" y="994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Freeform 426"/>
              <p:cNvSpPr>
                <a:spLocks/>
              </p:cNvSpPr>
              <p:nvPr/>
            </p:nvSpPr>
            <p:spPr bwMode="auto">
              <a:xfrm>
                <a:off x="3658" y="976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Freeform 427"/>
              <p:cNvSpPr>
                <a:spLocks/>
              </p:cNvSpPr>
              <p:nvPr/>
            </p:nvSpPr>
            <p:spPr bwMode="auto">
              <a:xfrm>
                <a:off x="3672" y="969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Freeform 428"/>
              <p:cNvSpPr>
                <a:spLocks/>
              </p:cNvSpPr>
              <p:nvPr/>
            </p:nvSpPr>
            <p:spPr bwMode="auto">
              <a:xfrm>
                <a:off x="3686" y="959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Freeform 429"/>
              <p:cNvSpPr>
                <a:spLocks/>
              </p:cNvSpPr>
              <p:nvPr/>
            </p:nvSpPr>
            <p:spPr bwMode="auto">
              <a:xfrm>
                <a:off x="3700" y="952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Freeform 430"/>
              <p:cNvSpPr>
                <a:spLocks/>
              </p:cNvSpPr>
              <p:nvPr/>
            </p:nvSpPr>
            <p:spPr bwMode="auto">
              <a:xfrm>
                <a:off x="3714" y="941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Freeform 431"/>
              <p:cNvSpPr>
                <a:spLocks/>
              </p:cNvSpPr>
              <p:nvPr/>
            </p:nvSpPr>
            <p:spPr bwMode="auto">
              <a:xfrm>
                <a:off x="3728" y="927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Freeform 432"/>
              <p:cNvSpPr>
                <a:spLocks/>
              </p:cNvSpPr>
              <p:nvPr/>
            </p:nvSpPr>
            <p:spPr bwMode="auto">
              <a:xfrm>
                <a:off x="3746" y="920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Freeform 433"/>
              <p:cNvSpPr>
                <a:spLocks/>
              </p:cNvSpPr>
              <p:nvPr/>
            </p:nvSpPr>
            <p:spPr bwMode="auto">
              <a:xfrm>
                <a:off x="3760" y="906"/>
                <a:ext cx="52" cy="46"/>
              </a:xfrm>
              <a:custGeom>
                <a:avLst/>
                <a:gdLst>
                  <a:gd name="T0" fmla="*/ 24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4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4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Freeform 434"/>
              <p:cNvSpPr>
                <a:spLocks/>
              </p:cNvSpPr>
              <p:nvPr/>
            </p:nvSpPr>
            <p:spPr bwMode="auto">
              <a:xfrm>
                <a:off x="3777" y="903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Freeform 435"/>
              <p:cNvSpPr>
                <a:spLocks/>
              </p:cNvSpPr>
              <p:nvPr/>
            </p:nvSpPr>
            <p:spPr bwMode="auto">
              <a:xfrm>
                <a:off x="3791" y="893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Freeform 436"/>
              <p:cNvSpPr>
                <a:spLocks/>
              </p:cNvSpPr>
              <p:nvPr/>
            </p:nvSpPr>
            <p:spPr bwMode="auto">
              <a:xfrm>
                <a:off x="3809" y="882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Freeform 437"/>
              <p:cNvSpPr>
                <a:spLocks/>
              </p:cNvSpPr>
              <p:nvPr/>
            </p:nvSpPr>
            <p:spPr bwMode="auto">
              <a:xfrm>
                <a:off x="3826" y="868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Freeform 438"/>
              <p:cNvSpPr>
                <a:spLocks/>
              </p:cNvSpPr>
              <p:nvPr/>
            </p:nvSpPr>
            <p:spPr bwMode="auto">
              <a:xfrm>
                <a:off x="3847" y="85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Freeform 439"/>
              <p:cNvSpPr>
                <a:spLocks/>
              </p:cNvSpPr>
              <p:nvPr/>
            </p:nvSpPr>
            <p:spPr bwMode="auto">
              <a:xfrm>
                <a:off x="3864" y="854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Freeform 440"/>
              <p:cNvSpPr>
                <a:spLocks/>
              </p:cNvSpPr>
              <p:nvPr/>
            </p:nvSpPr>
            <p:spPr bwMode="auto">
              <a:xfrm>
                <a:off x="3885" y="844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Freeform 441"/>
              <p:cNvSpPr>
                <a:spLocks/>
              </p:cNvSpPr>
              <p:nvPr/>
            </p:nvSpPr>
            <p:spPr bwMode="auto">
              <a:xfrm>
                <a:off x="3906" y="826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Freeform 442"/>
              <p:cNvSpPr>
                <a:spLocks/>
              </p:cNvSpPr>
              <p:nvPr/>
            </p:nvSpPr>
            <p:spPr bwMode="auto">
              <a:xfrm>
                <a:off x="3931" y="809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Freeform 443"/>
              <p:cNvSpPr>
                <a:spLocks/>
              </p:cNvSpPr>
              <p:nvPr/>
            </p:nvSpPr>
            <p:spPr bwMode="auto">
              <a:xfrm>
                <a:off x="3955" y="802"/>
                <a:ext cx="53" cy="42"/>
              </a:xfrm>
              <a:custGeom>
                <a:avLst/>
                <a:gdLst>
                  <a:gd name="T0" fmla="*/ 28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8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8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Freeform 444"/>
              <p:cNvSpPr>
                <a:spLocks/>
              </p:cNvSpPr>
              <p:nvPr/>
            </p:nvSpPr>
            <p:spPr bwMode="auto">
              <a:xfrm>
                <a:off x="3983" y="791"/>
                <a:ext cx="52" cy="46"/>
              </a:xfrm>
              <a:custGeom>
                <a:avLst/>
                <a:gdLst>
                  <a:gd name="T0" fmla="*/ 25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5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5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Freeform 445"/>
              <p:cNvSpPr>
                <a:spLocks/>
              </p:cNvSpPr>
              <p:nvPr/>
            </p:nvSpPr>
            <p:spPr bwMode="auto">
              <a:xfrm>
                <a:off x="4015" y="770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8" name="Freeform 447"/>
            <p:cNvSpPr>
              <a:spLocks/>
            </p:cNvSpPr>
            <p:nvPr/>
          </p:nvSpPr>
          <p:spPr bwMode="auto">
            <a:xfrm>
              <a:off x="4049" y="749"/>
              <a:ext cx="49" cy="46"/>
            </a:xfrm>
            <a:custGeom>
              <a:avLst/>
              <a:gdLst>
                <a:gd name="T0" fmla="*/ 25 w 49"/>
                <a:gd name="T1" fmla="*/ 0 h 46"/>
                <a:gd name="T2" fmla="*/ 0 w 49"/>
                <a:gd name="T3" fmla="*/ 46 h 46"/>
                <a:gd name="T4" fmla="*/ 49 w 49"/>
                <a:gd name="T5" fmla="*/ 46 h 46"/>
                <a:gd name="T6" fmla="*/ 25 w 49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6">
                  <a:moveTo>
                    <a:pt x="25" y="0"/>
                  </a:moveTo>
                  <a:lnTo>
                    <a:pt x="0" y="46"/>
                  </a:lnTo>
                  <a:lnTo>
                    <a:pt x="49" y="4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448"/>
            <p:cNvSpPr>
              <a:spLocks/>
            </p:cNvSpPr>
            <p:nvPr/>
          </p:nvSpPr>
          <p:spPr bwMode="auto">
            <a:xfrm>
              <a:off x="4088" y="742"/>
              <a:ext cx="52" cy="42"/>
            </a:xfrm>
            <a:custGeom>
              <a:avLst/>
              <a:gdLst>
                <a:gd name="T0" fmla="*/ 28 w 52"/>
                <a:gd name="T1" fmla="*/ 0 h 42"/>
                <a:gd name="T2" fmla="*/ 0 w 52"/>
                <a:gd name="T3" fmla="*/ 42 h 42"/>
                <a:gd name="T4" fmla="*/ 52 w 52"/>
                <a:gd name="T5" fmla="*/ 42 h 42"/>
                <a:gd name="T6" fmla="*/ 28 w 5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2">
                  <a:moveTo>
                    <a:pt x="28" y="0"/>
                  </a:moveTo>
                  <a:lnTo>
                    <a:pt x="0" y="42"/>
                  </a:lnTo>
                  <a:lnTo>
                    <a:pt x="52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449"/>
            <p:cNvSpPr>
              <a:spLocks/>
            </p:cNvSpPr>
            <p:nvPr/>
          </p:nvSpPr>
          <p:spPr bwMode="auto">
            <a:xfrm>
              <a:off x="4137" y="721"/>
              <a:ext cx="49" cy="46"/>
            </a:xfrm>
            <a:custGeom>
              <a:avLst/>
              <a:gdLst>
                <a:gd name="T0" fmla="*/ 24 w 49"/>
                <a:gd name="T1" fmla="*/ 0 h 46"/>
                <a:gd name="T2" fmla="*/ 0 w 49"/>
                <a:gd name="T3" fmla="*/ 46 h 46"/>
                <a:gd name="T4" fmla="*/ 49 w 49"/>
                <a:gd name="T5" fmla="*/ 46 h 46"/>
                <a:gd name="T6" fmla="*/ 24 w 49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6">
                  <a:moveTo>
                    <a:pt x="24" y="0"/>
                  </a:moveTo>
                  <a:lnTo>
                    <a:pt x="0" y="46"/>
                  </a:lnTo>
                  <a:lnTo>
                    <a:pt x="49" y="4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450"/>
            <p:cNvSpPr>
              <a:spLocks/>
            </p:cNvSpPr>
            <p:nvPr/>
          </p:nvSpPr>
          <p:spPr bwMode="auto">
            <a:xfrm>
              <a:off x="4196" y="704"/>
              <a:ext cx="49" cy="42"/>
            </a:xfrm>
            <a:custGeom>
              <a:avLst/>
              <a:gdLst>
                <a:gd name="T0" fmla="*/ 25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5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5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451"/>
            <p:cNvSpPr>
              <a:spLocks/>
            </p:cNvSpPr>
            <p:nvPr/>
          </p:nvSpPr>
          <p:spPr bwMode="auto">
            <a:xfrm>
              <a:off x="4269" y="694"/>
              <a:ext cx="49" cy="41"/>
            </a:xfrm>
            <a:custGeom>
              <a:avLst/>
              <a:gdLst>
                <a:gd name="T0" fmla="*/ 25 w 49"/>
                <a:gd name="T1" fmla="*/ 0 h 41"/>
                <a:gd name="T2" fmla="*/ 0 w 49"/>
                <a:gd name="T3" fmla="*/ 41 h 41"/>
                <a:gd name="T4" fmla="*/ 49 w 49"/>
                <a:gd name="T5" fmla="*/ 41 h 41"/>
                <a:gd name="T6" fmla="*/ 25 w 49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1">
                  <a:moveTo>
                    <a:pt x="25" y="0"/>
                  </a:moveTo>
                  <a:lnTo>
                    <a:pt x="0" y="41"/>
                  </a:lnTo>
                  <a:lnTo>
                    <a:pt x="49" y="4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452"/>
            <p:cNvSpPr>
              <a:spLocks/>
            </p:cNvSpPr>
            <p:nvPr/>
          </p:nvSpPr>
          <p:spPr bwMode="auto">
            <a:xfrm>
              <a:off x="4367" y="669"/>
              <a:ext cx="52" cy="42"/>
            </a:xfrm>
            <a:custGeom>
              <a:avLst/>
              <a:gdLst>
                <a:gd name="T0" fmla="*/ 28 w 52"/>
                <a:gd name="T1" fmla="*/ 0 h 42"/>
                <a:gd name="T2" fmla="*/ 0 w 52"/>
                <a:gd name="T3" fmla="*/ 42 h 42"/>
                <a:gd name="T4" fmla="*/ 52 w 52"/>
                <a:gd name="T5" fmla="*/ 42 h 42"/>
                <a:gd name="T6" fmla="*/ 28 w 5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2">
                  <a:moveTo>
                    <a:pt x="28" y="0"/>
                  </a:moveTo>
                  <a:lnTo>
                    <a:pt x="0" y="42"/>
                  </a:lnTo>
                  <a:lnTo>
                    <a:pt x="52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453"/>
            <p:cNvSpPr>
              <a:spLocks/>
            </p:cNvSpPr>
            <p:nvPr/>
          </p:nvSpPr>
          <p:spPr bwMode="auto">
            <a:xfrm>
              <a:off x="4510" y="652"/>
              <a:ext cx="49" cy="45"/>
            </a:xfrm>
            <a:custGeom>
              <a:avLst/>
              <a:gdLst>
                <a:gd name="T0" fmla="*/ 25 w 49"/>
                <a:gd name="T1" fmla="*/ 0 h 45"/>
                <a:gd name="T2" fmla="*/ 0 w 49"/>
                <a:gd name="T3" fmla="*/ 45 h 45"/>
                <a:gd name="T4" fmla="*/ 49 w 49"/>
                <a:gd name="T5" fmla="*/ 45 h 45"/>
                <a:gd name="T6" fmla="*/ 25 w 49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5">
                  <a:moveTo>
                    <a:pt x="25" y="0"/>
                  </a:moveTo>
                  <a:lnTo>
                    <a:pt x="0" y="45"/>
                  </a:lnTo>
                  <a:lnTo>
                    <a:pt x="49" y="4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454"/>
            <p:cNvSpPr>
              <a:spLocks/>
            </p:cNvSpPr>
            <p:nvPr/>
          </p:nvSpPr>
          <p:spPr bwMode="auto">
            <a:xfrm>
              <a:off x="4737" y="620"/>
              <a:ext cx="53" cy="42"/>
            </a:xfrm>
            <a:custGeom>
              <a:avLst/>
              <a:gdLst>
                <a:gd name="T0" fmla="*/ 28 w 53"/>
                <a:gd name="T1" fmla="*/ 0 h 42"/>
                <a:gd name="T2" fmla="*/ 0 w 53"/>
                <a:gd name="T3" fmla="*/ 42 h 42"/>
                <a:gd name="T4" fmla="*/ 53 w 53"/>
                <a:gd name="T5" fmla="*/ 42 h 42"/>
                <a:gd name="T6" fmla="*/ 28 w 53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2">
                  <a:moveTo>
                    <a:pt x="28" y="0"/>
                  </a:moveTo>
                  <a:lnTo>
                    <a:pt x="0" y="42"/>
                  </a:lnTo>
                  <a:lnTo>
                    <a:pt x="53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455"/>
            <p:cNvSpPr>
              <a:spLocks/>
            </p:cNvSpPr>
            <p:nvPr/>
          </p:nvSpPr>
          <p:spPr bwMode="auto">
            <a:xfrm>
              <a:off x="5362" y="533"/>
              <a:ext cx="52" cy="42"/>
            </a:xfrm>
            <a:custGeom>
              <a:avLst/>
              <a:gdLst>
                <a:gd name="T0" fmla="*/ 24 w 52"/>
                <a:gd name="T1" fmla="*/ 0 h 42"/>
                <a:gd name="T2" fmla="*/ 0 w 52"/>
                <a:gd name="T3" fmla="*/ 42 h 42"/>
                <a:gd name="T4" fmla="*/ 52 w 52"/>
                <a:gd name="T5" fmla="*/ 42 h 42"/>
                <a:gd name="T6" fmla="*/ 24 w 5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2">
                  <a:moveTo>
                    <a:pt x="24" y="0"/>
                  </a:moveTo>
                  <a:lnTo>
                    <a:pt x="0" y="42"/>
                  </a:lnTo>
                  <a:lnTo>
                    <a:pt x="52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808080"/>
            </a:solidFill>
            <a:ln w="22225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Line 45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Line 457"/>
            <p:cNvSpPr>
              <a:spLocks noChangeShapeType="1"/>
            </p:cNvSpPr>
            <p:nvPr/>
          </p:nvSpPr>
          <p:spPr bwMode="auto">
            <a:xfrm flipH="1">
              <a:off x="510" y="34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Rectangle 458"/>
            <p:cNvSpPr>
              <a:spLocks noChangeArrowheads="1"/>
            </p:cNvSpPr>
            <p:nvPr/>
          </p:nvSpPr>
          <p:spPr bwMode="auto">
            <a:xfrm rot="16200000">
              <a:off x="340" y="3345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0" name="Line 459"/>
            <p:cNvSpPr>
              <a:spLocks noChangeShapeType="1"/>
            </p:cNvSpPr>
            <p:nvPr/>
          </p:nvSpPr>
          <p:spPr bwMode="auto">
            <a:xfrm flipH="1">
              <a:off x="510" y="253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Rectangle 460"/>
            <p:cNvSpPr>
              <a:spLocks noChangeArrowheads="1"/>
            </p:cNvSpPr>
            <p:nvPr/>
          </p:nvSpPr>
          <p:spPr bwMode="auto">
            <a:xfrm rot="16200000">
              <a:off x="340" y="2389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Line 461"/>
            <p:cNvSpPr>
              <a:spLocks noChangeShapeType="1"/>
            </p:cNvSpPr>
            <p:nvPr/>
          </p:nvSpPr>
          <p:spPr bwMode="auto">
            <a:xfrm flipH="1">
              <a:off x="510" y="157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462"/>
            <p:cNvSpPr>
              <a:spLocks noChangeArrowheads="1"/>
            </p:cNvSpPr>
            <p:nvPr/>
          </p:nvSpPr>
          <p:spPr bwMode="auto">
            <a:xfrm rot="16200000">
              <a:off x="298" y="142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Line 463"/>
            <p:cNvSpPr>
              <a:spLocks noChangeShapeType="1"/>
            </p:cNvSpPr>
            <p:nvPr/>
          </p:nvSpPr>
          <p:spPr bwMode="auto">
            <a:xfrm flipH="1">
              <a:off x="510" y="61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Rectangle 464"/>
            <p:cNvSpPr>
              <a:spLocks noChangeArrowheads="1"/>
            </p:cNvSpPr>
            <p:nvPr/>
          </p:nvSpPr>
          <p:spPr bwMode="auto">
            <a:xfrm rot="16200000">
              <a:off x="299" y="47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Line 466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Line 467"/>
            <p:cNvSpPr>
              <a:spLocks noChangeShapeType="1"/>
            </p:cNvSpPr>
            <p:nvPr/>
          </p:nvSpPr>
          <p:spPr bwMode="auto">
            <a:xfrm>
              <a:off x="124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Rectangle 468"/>
            <p:cNvSpPr>
              <a:spLocks noChangeArrowheads="1"/>
            </p:cNvSpPr>
            <p:nvPr/>
          </p:nvSpPr>
          <p:spPr bwMode="auto">
            <a:xfrm>
              <a:off x="1208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Line 469"/>
            <p:cNvSpPr>
              <a:spLocks noChangeShapeType="1"/>
            </p:cNvSpPr>
            <p:nvPr/>
          </p:nvSpPr>
          <p:spPr bwMode="auto">
            <a:xfrm>
              <a:off x="267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Rectangle 470"/>
            <p:cNvSpPr>
              <a:spLocks noChangeArrowheads="1"/>
            </p:cNvSpPr>
            <p:nvPr/>
          </p:nvSpPr>
          <p:spPr bwMode="auto">
            <a:xfrm>
              <a:off x="259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Line 471"/>
            <p:cNvSpPr>
              <a:spLocks noChangeShapeType="1"/>
            </p:cNvSpPr>
            <p:nvPr/>
          </p:nvSpPr>
          <p:spPr bwMode="auto">
            <a:xfrm>
              <a:off x="409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472"/>
            <p:cNvSpPr>
              <a:spLocks noChangeArrowheads="1"/>
            </p:cNvSpPr>
            <p:nvPr/>
          </p:nvSpPr>
          <p:spPr bwMode="auto">
            <a:xfrm>
              <a:off x="401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4" name="Line 473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Rectangle 474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8" name="Rectangle 465"/>
          <p:cNvSpPr>
            <a:spLocks noChangeArrowheads="1"/>
          </p:cNvSpPr>
          <p:nvPr/>
        </p:nvSpPr>
        <p:spPr bwMode="auto">
          <a:xfrm rot="16200000">
            <a:off x="-754856" y="3028951"/>
            <a:ext cx="19954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Log Child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9" name="Rectangle 475"/>
          <p:cNvSpPr>
            <a:spLocks noChangeArrowheads="1"/>
          </p:cNvSpPr>
          <p:nvPr/>
        </p:nvSpPr>
        <p:spPr bwMode="auto">
          <a:xfrm>
            <a:off x="3924301" y="6296025"/>
            <a:ext cx="2149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Log Parent Income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0" name="Rectangle 140"/>
          <p:cNvSpPr>
            <a:spLocks noChangeArrowheads="1"/>
          </p:cNvSpPr>
          <p:nvPr/>
        </p:nvSpPr>
        <p:spPr bwMode="auto">
          <a:xfrm>
            <a:off x="1" y="76200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Mean Log Child Income vs. Log Parent Income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Income of Non-Working Children Coded as $1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grpSp>
        <p:nvGrpSpPr>
          <p:cNvPr id="231" name="Group 230"/>
          <p:cNvGrpSpPr/>
          <p:nvPr/>
        </p:nvGrpSpPr>
        <p:grpSpPr>
          <a:xfrm>
            <a:off x="2362200" y="6572534"/>
            <a:ext cx="2281535" cy="276999"/>
            <a:chOff x="2560886" y="6532602"/>
            <a:chExt cx="2281535" cy="276999"/>
          </a:xfrm>
        </p:grpSpPr>
        <p:sp>
          <p:nvSpPr>
            <p:cNvPr id="232" name="Line 83"/>
            <p:cNvSpPr>
              <a:spLocks noChangeShapeType="1"/>
            </p:cNvSpPr>
            <p:nvPr/>
          </p:nvSpPr>
          <p:spPr bwMode="auto">
            <a:xfrm>
              <a:off x="2560886" y="6703239"/>
              <a:ext cx="865188" cy="0"/>
            </a:xfrm>
            <a:prstGeom prst="line">
              <a:avLst/>
            </a:prstGeom>
            <a:noFill/>
            <a:ln w="14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3" name="Oval 84"/>
            <p:cNvSpPr>
              <a:spLocks noChangeArrowheads="1"/>
            </p:cNvSpPr>
            <p:nvPr/>
          </p:nvSpPr>
          <p:spPr bwMode="auto">
            <a:xfrm>
              <a:off x="2960936" y="6669901"/>
              <a:ext cx="65088" cy="6667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4" name="Rectangle 87"/>
            <p:cNvSpPr>
              <a:spLocks noChangeArrowheads="1"/>
            </p:cNvSpPr>
            <p:nvPr/>
          </p:nvSpPr>
          <p:spPr bwMode="auto">
            <a:xfrm>
              <a:off x="3564186" y="6532602"/>
              <a:ext cx="12782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Including 0’s</a:t>
              </a: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5177135" y="6572534"/>
            <a:ext cx="2358479" cy="276999"/>
            <a:chOff x="5185321" y="6553200"/>
            <a:chExt cx="2358479" cy="276999"/>
          </a:xfrm>
        </p:grpSpPr>
        <p:sp>
          <p:nvSpPr>
            <p:cNvPr id="236" name="Line 85"/>
            <p:cNvSpPr>
              <a:spLocks noChangeShapeType="1"/>
            </p:cNvSpPr>
            <p:nvPr/>
          </p:nvSpPr>
          <p:spPr bwMode="auto">
            <a:xfrm>
              <a:off x="5185321" y="6703239"/>
              <a:ext cx="865188" cy="0"/>
            </a:xfrm>
            <a:prstGeom prst="line">
              <a:avLst/>
            </a:prstGeom>
            <a:noFill/>
            <a:ln w="14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7" name="Oval 86"/>
            <p:cNvSpPr>
              <a:spLocks noChangeArrowheads="1"/>
            </p:cNvSpPr>
            <p:nvPr/>
          </p:nvSpPr>
          <p:spPr bwMode="auto">
            <a:xfrm>
              <a:off x="5585371" y="6669901"/>
              <a:ext cx="66675" cy="66675"/>
            </a:xfrm>
            <a:prstGeom prst="ellipse">
              <a:avLst/>
            </a:prstGeom>
            <a:solidFill>
              <a:srgbClr val="808080"/>
            </a:solidFill>
            <a:ln w="14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8" name="Rectangle 88"/>
            <p:cNvSpPr>
              <a:spLocks noChangeArrowheads="1"/>
            </p:cNvSpPr>
            <p:nvPr/>
          </p:nvSpPr>
          <p:spPr bwMode="auto">
            <a:xfrm>
              <a:off x="6188621" y="6553200"/>
              <a:ext cx="135517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Excluding 0’s</a:t>
              </a:r>
            </a:p>
          </p:txBody>
        </p:sp>
      </p:grpSp>
      <p:sp>
        <p:nvSpPr>
          <p:cNvPr id="241" name="Rectangle 240"/>
          <p:cNvSpPr/>
          <p:nvPr/>
        </p:nvSpPr>
        <p:spPr>
          <a:xfrm>
            <a:off x="7239000" y="4281488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IGE = 0.618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817100" y="454004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smtClean="0">
                <a:solidFill>
                  <a:srgbClr val="000000"/>
                </a:solidFill>
              </a:rPr>
              <a:t>0.0009)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4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To handle zeros and non-linearity, we use a </a:t>
            </a:r>
            <a:r>
              <a:rPr lang="en-US" sz="2000" i="1" dirty="0" smtClean="0">
                <a:solidFill>
                  <a:srgbClr val="000000"/>
                </a:solidFill>
              </a:rPr>
              <a:t>rank-rank</a:t>
            </a:r>
            <a:r>
              <a:rPr lang="en-US" sz="2000" dirty="0" smtClean="0">
                <a:solidFill>
                  <a:srgbClr val="000000"/>
                </a:solidFill>
              </a:rPr>
              <a:t> specification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(similar to Dahl and </a:t>
            </a:r>
            <a:r>
              <a:rPr lang="en-US" sz="2000" dirty="0" err="1" smtClean="0">
                <a:solidFill>
                  <a:srgbClr val="000000"/>
                </a:solidFill>
              </a:rPr>
              <a:t>DeLeire</a:t>
            </a:r>
            <a:r>
              <a:rPr lang="en-US" sz="2000" dirty="0" smtClean="0">
                <a:solidFill>
                  <a:srgbClr val="000000"/>
                </a:solidFill>
              </a:rPr>
              <a:t> 2008)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 children based on their incomes relative to other children same in birth cohort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 parents of these children based on their incomes relative to other parents in this sample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Rank-Rank Specification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771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644526"/>
            <a:ext cx="8585200" cy="5678488"/>
            <a:chOff x="310" y="406"/>
            <a:chExt cx="5408" cy="3577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9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38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7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116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663" y="29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12" y="289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61" y="28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810" y="27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859" y="27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908" y="27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957" y="2673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1002" y="264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1051" y="26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100" y="26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1149" y="257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197" y="255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246" y="25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295" y="25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344" y="24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393" y="24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442" y="24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1491" y="242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539" y="24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585" y="23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634" y="236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683" y="233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731" y="23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1780" y="22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1829" y="226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1878" y="224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1927" y="221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1976" y="22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2025" y="21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074" y="2153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119" y="212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2168" y="21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217" y="20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266" y="205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2314" y="203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2363" y="20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2412" y="19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2461" y="19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2510" y="1944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2559" y="192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2608" y="19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2657" y="188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2702" y="18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751" y="184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2800" y="18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2849" y="180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2897" y="179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2946" y="176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2995" y="17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3044" y="17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093" y="169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142" y="16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191" y="16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240" y="165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285" y="162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334" y="16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383" y="160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432" y="158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480" y="15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529" y="15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578" y="1518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627" y="15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676" y="147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725" y="14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774" y="144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823" y="142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868" y="14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3917" y="138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3966" y="13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4015" y="135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4063" y="135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4112" y="13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4161" y="1305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4210" y="1291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259" y="127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308" y="12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4357" y="12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4402" y="12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4451" y="11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4500" y="11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4549" y="11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4598" y="114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4646" y="11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4695" y="1099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4744" y="1092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4793" y="10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4842" y="10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4891" y="10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4940" y="99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4985" y="9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5034" y="9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5083" y="9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5132" y="8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5181" y="86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5229" y="8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5278" y="8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5327" y="79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5376" y="7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5425" y="7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5474" y="67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auto">
            <a:xfrm>
              <a:off x="684" y="753"/>
              <a:ext cx="4811" cy="2046"/>
            </a:xfrm>
            <a:custGeom>
              <a:avLst/>
              <a:gdLst>
                <a:gd name="T0" fmla="*/ 18 w 1378"/>
                <a:gd name="T1" fmla="*/ 578 h 586"/>
                <a:gd name="T2" fmla="*/ 42 w 1378"/>
                <a:gd name="T3" fmla="*/ 568 h 586"/>
                <a:gd name="T4" fmla="*/ 65 w 1378"/>
                <a:gd name="T5" fmla="*/ 558 h 586"/>
                <a:gd name="T6" fmla="*/ 88 w 1378"/>
                <a:gd name="T7" fmla="*/ 548 h 586"/>
                <a:gd name="T8" fmla="*/ 111 w 1378"/>
                <a:gd name="T9" fmla="*/ 539 h 586"/>
                <a:gd name="T10" fmla="*/ 134 w 1378"/>
                <a:gd name="T11" fmla="*/ 529 h 586"/>
                <a:gd name="T12" fmla="*/ 157 w 1378"/>
                <a:gd name="T13" fmla="*/ 519 h 586"/>
                <a:gd name="T14" fmla="*/ 180 w 1378"/>
                <a:gd name="T15" fmla="*/ 509 h 586"/>
                <a:gd name="T16" fmla="*/ 203 w 1378"/>
                <a:gd name="T17" fmla="*/ 499 h 586"/>
                <a:gd name="T18" fmla="*/ 226 w 1378"/>
                <a:gd name="T19" fmla="*/ 490 h 586"/>
                <a:gd name="T20" fmla="*/ 249 w 1378"/>
                <a:gd name="T21" fmla="*/ 480 h 586"/>
                <a:gd name="T22" fmla="*/ 272 w 1378"/>
                <a:gd name="T23" fmla="*/ 470 h 586"/>
                <a:gd name="T24" fmla="*/ 295 w 1378"/>
                <a:gd name="T25" fmla="*/ 460 h 586"/>
                <a:gd name="T26" fmla="*/ 318 w 1378"/>
                <a:gd name="T27" fmla="*/ 450 h 586"/>
                <a:gd name="T28" fmla="*/ 341 w 1378"/>
                <a:gd name="T29" fmla="*/ 441 h 586"/>
                <a:gd name="T30" fmla="*/ 364 w 1378"/>
                <a:gd name="T31" fmla="*/ 431 h 586"/>
                <a:gd name="T32" fmla="*/ 387 w 1378"/>
                <a:gd name="T33" fmla="*/ 421 h 586"/>
                <a:gd name="T34" fmla="*/ 410 w 1378"/>
                <a:gd name="T35" fmla="*/ 411 h 586"/>
                <a:gd name="T36" fmla="*/ 433 w 1378"/>
                <a:gd name="T37" fmla="*/ 401 h 586"/>
                <a:gd name="T38" fmla="*/ 456 w 1378"/>
                <a:gd name="T39" fmla="*/ 392 h 586"/>
                <a:gd name="T40" fmla="*/ 479 w 1378"/>
                <a:gd name="T41" fmla="*/ 382 h 586"/>
                <a:gd name="T42" fmla="*/ 502 w 1378"/>
                <a:gd name="T43" fmla="*/ 372 h 586"/>
                <a:gd name="T44" fmla="*/ 525 w 1378"/>
                <a:gd name="T45" fmla="*/ 362 h 586"/>
                <a:gd name="T46" fmla="*/ 548 w 1378"/>
                <a:gd name="T47" fmla="*/ 352 h 586"/>
                <a:gd name="T48" fmla="*/ 571 w 1378"/>
                <a:gd name="T49" fmla="*/ 343 h 586"/>
                <a:gd name="T50" fmla="*/ 594 w 1378"/>
                <a:gd name="T51" fmla="*/ 333 h 586"/>
                <a:gd name="T52" fmla="*/ 617 w 1378"/>
                <a:gd name="T53" fmla="*/ 323 h 586"/>
                <a:gd name="T54" fmla="*/ 640 w 1378"/>
                <a:gd name="T55" fmla="*/ 313 h 586"/>
                <a:gd name="T56" fmla="*/ 663 w 1378"/>
                <a:gd name="T57" fmla="*/ 303 h 586"/>
                <a:gd name="T58" fmla="*/ 687 w 1378"/>
                <a:gd name="T59" fmla="*/ 294 h 586"/>
                <a:gd name="T60" fmla="*/ 710 w 1378"/>
                <a:gd name="T61" fmla="*/ 284 h 586"/>
                <a:gd name="T62" fmla="*/ 733 w 1378"/>
                <a:gd name="T63" fmla="*/ 274 h 586"/>
                <a:gd name="T64" fmla="*/ 756 w 1378"/>
                <a:gd name="T65" fmla="*/ 264 h 586"/>
                <a:gd name="T66" fmla="*/ 779 w 1378"/>
                <a:gd name="T67" fmla="*/ 254 h 586"/>
                <a:gd name="T68" fmla="*/ 802 w 1378"/>
                <a:gd name="T69" fmla="*/ 245 h 586"/>
                <a:gd name="T70" fmla="*/ 825 w 1378"/>
                <a:gd name="T71" fmla="*/ 235 h 586"/>
                <a:gd name="T72" fmla="*/ 848 w 1378"/>
                <a:gd name="T73" fmla="*/ 225 h 586"/>
                <a:gd name="T74" fmla="*/ 871 w 1378"/>
                <a:gd name="T75" fmla="*/ 215 h 586"/>
                <a:gd name="T76" fmla="*/ 894 w 1378"/>
                <a:gd name="T77" fmla="*/ 205 h 586"/>
                <a:gd name="T78" fmla="*/ 917 w 1378"/>
                <a:gd name="T79" fmla="*/ 196 h 586"/>
                <a:gd name="T80" fmla="*/ 940 w 1378"/>
                <a:gd name="T81" fmla="*/ 186 h 586"/>
                <a:gd name="T82" fmla="*/ 963 w 1378"/>
                <a:gd name="T83" fmla="*/ 176 h 586"/>
                <a:gd name="T84" fmla="*/ 986 w 1378"/>
                <a:gd name="T85" fmla="*/ 166 h 586"/>
                <a:gd name="T86" fmla="*/ 1009 w 1378"/>
                <a:gd name="T87" fmla="*/ 156 h 586"/>
                <a:gd name="T88" fmla="*/ 1032 w 1378"/>
                <a:gd name="T89" fmla="*/ 147 h 586"/>
                <a:gd name="T90" fmla="*/ 1055 w 1378"/>
                <a:gd name="T91" fmla="*/ 137 h 586"/>
                <a:gd name="T92" fmla="*/ 1078 w 1378"/>
                <a:gd name="T93" fmla="*/ 127 h 586"/>
                <a:gd name="T94" fmla="*/ 1101 w 1378"/>
                <a:gd name="T95" fmla="*/ 117 h 586"/>
                <a:gd name="T96" fmla="*/ 1124 w 1378"/>
                <a:gd name="T97" fmla="*/ 107 h 586"/>
                <a:gd name="T98" fmla="*/ 1147 w 1378"/>
                <a:gd name="T99" fmla="*/ 98 h 586"/>
                <a:gd name="T100" fmla="*/ 1170 w 1378"/>
                <a:gd name="T101" fmla="*/ 88 h 586"/>
                <a:gd name="T102" fmla="*/ 1193 w 1378"/>
                <a:gd name="T103" fmla="*/ 78 h 586"/>
                <a:gd name="T104" fmla="*/ 1216 w 1378"/>
                <a:gd name="T105" fmla="*/ 68 h 586"/>
                <a:gd name="T106" fmla="*/ 1239 w 1378"/>
                <a:gd name="T107" fmla="*/ 58 h 586"/>
                <a:gd name="T108" fmla="*/ 1262 w 1378"/>
                <a:gd name="T109" fmla="*/ 49 h 586"/>
                <a:gd name="T110" fmla="*/ 1285 w 1378"/>
                <a:gd name="T111" fmla="*/ 39 h 586"/>
                <a:gd name="T112" fmla="*/ 1309 w 1378"/>
                <a:gd name="T113" fmla="*/ 29 h 586"/>
                <a:gd name="T114" fmla="*/ 1332 w 1378"/>
                <a:gd name="T115" fmla="*/ 19 h 586"/>
                <a:gd name="T116" fmla="*/ 1355 w 1378"/>
                <a:gd name="T117" fmla="*/ 9 h 586"/>
                <a:gd name="T118" fmla="*/ 1378 w 1378"/>
                <a:gd name="T11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8" h="586">
                  <a:moveTo>
                    <a:pt x="0" y="586"/>
                  </a:moveTo>
                  <a:lnTo>
                    <a:pt x="5" y="584"/>
                  </a:lnTo>
                  <a:lnTo>
                    <a:pt x="9" y="582"/>
                  </a:lnTo>
                  <a:lnTo>
                    <a:pt x="14" y="580"/>
                  </a:lnTo>
                  <a:lnTo>
                    <a:pt x="18" y="578"/>
                  </a:lnTo>
                  <a:lnTo>
                    <a:pt x="23" y="576"/>
                  </a:lnTo>
                  <a:lnTo>
                    <a:pt x="28" y="574"/>
                  </a:lnTo>
                  <a:lnTo>
                    <a:pt x="32" y="572"/>
                  </a:lnTo>
                  <a:lnTo>
                    <a:pt x="37" y="570"/>
                  </a:lnTo>
                  <a:lnTo>
                    <a:pt x="42" y="568"/>
                  </a:lnTo>
                  <a:lnTo>
                    <a:pt x="46" y="566"/>
                  </a:lnTo>
                  <a:lnTo>
                    <a:pt x="51" y="564"/>
                  </a:lnTo>
                  <a:lnTo>
                    <a:pt x="55" y="562"/>
                  </a:lnTo>
                  <a:lnTo>
                    <a:pt x="60" y="560"/>
                  </a:lnTo>
                  <a:lnTo>
                    <a:pt x="65" y="558"/>
                  </a:lnTo>
                  <a:lnTo>
                    <a:pt x="69" y="556"/>
                  </a:lnTo>
                  <a:lnTo>
                    <a:pt x="74" y="554"/>
                  </a:lnTo>
                  <a:lnTo>
                    <a:pt x="78" y="552"/>
                  </a:lnTo>
                  <a:lnTo>
                    <a:pt x="83" y="550"/>
                  </a:lnTo>
                  <a:lnTo>
                    <a:pt x="88" y="548"/>
                  </a:lnTo>
                  <a:lnTo>
                    <a:pt x="92" y="546"/>
                  </a:lnTo>
                  <a:lnTo>
                    <a:pt x="97" y="544"/>
                  </a:lnTo>
                  <a:lnTo>
                    <a:pt x="101" y="543"/>
                  </a:lnTo>
                  <a:lnTo>
                    <a:pt x="106" y="541"/>
                  </a:lnTo>
                  <a:lnTo>
                    <a:pt x="111" y="539"/>
                  </a:lnTo>
                  <a:lnTo>
                    <a:pt x="115" y="537"/>
                  </a:lnTo>
                  <a:lnTo>
                    <a:pt x="120" y="535"/>
                  </a:lnTo>
                  <a:lnTo>
                    <a:pt x="124" y="533"/>
                  </a:lnTo>
                  <a:lnTo>
                    <a:pt x="129" y="531"/>
                  </a:lnTo>
                  <a:lnTo>
                    <a:pt x="134" y="529"/>
                  </a:lnTo>
                  <a:lnTo>
                    <a:pt x="138" y="527"/>
                  </a:lnTo>
                  <a:lnTo>
                    <a:pt x="143" y="525"/>
                  </a:lnTo>
                  <a:lnTo>
                    <a:pt x="147" y="523"/>
                  </a:lnTo>
                  <a:lnTo>
                    <a:pt x="152" y="521"/>
                  </a:lnTo>
                  <a:lnTo>
                    <a:pt x="157" y="519"/>
                  </a:lnTo>
                  <a:lnTo>
                    <a:pt x="161" y="517"/>
                  </a:lnTo>
                  <a:lnTo>
                    <a:pt x="166" y="515"/>
                  </a:lnTo>
                  <a:lnTo>
                    <a:pt x="170" y="513"/>
                  </a:lnTo>
                  <a:lnTo>
                    <a:pt x="175" y="511"/>
                  </a:lnTo>
                  <a:lnTo>
                    <a:pt x="180" y="509"/>
                  </a:lnTo>
                  <a:lnTo>
                    <a:pt x="184" y="507"/>
                  </a:lnTo>
                  <a:lnTo>
                    <a:pt x="189" y="505"/>
                  </a:lnTo>
                  <a:lnTo>
                    <a:pt x="194" y="503"/>
                  </a:lnTo>
                  <a:lnTo>
                    <a:pt x="198" y="501"/>
                  </a:lnTo>
                  <a:lnTo>
                    <a:pt x="203" y="499"/>
                  </a:lnTo>
                  <a:lnTo>
                    <a:pt x="207" y="497"/>
                  </a:lnTo>
                  <a:lnTo>
                    <a:pt x="212" y="495"/>
                  </a:lnTo>
                  <a:lnTo>
                    <a:pt x="217" y="494"/>
                  </a:lnTo>
                  <a:lnTo>
                    <a:pt x="221" y="492"/>
                  </a:lnTo>
                  <a:lnTo>
                    <a:pt x="226" y="490"/>
                  </a:lnTo>
                  <a:lnTo>
                    <a:pt x="230" y="488"/>
                  </a:lnTo>
                  <a:lnTo>
                    <a:pt x="235" y="486"/>
                  </a:lnTo>
                  <a:lnTo>
                    <a:pt x="240" y="484"/>
                  </a:lnTo>
                  <a:lnTo>
                    <a:pt x="244" y="482"/>
                  </a:lnTo>
                  <a:lnTo>
                    <a:pt x="249" y="480"/>
                  </a:lnTo>
                  <a:lnTo>
                    <a:pt x="253" y="478"/>
                  </a:lnTo>
                  <a:lnTo>
                    <a:pt x="258" y="476"/>
                  </a:lnTo>
                  <a:lnTo>
                    <a:pt x="263" y="474"/>
                  </a:lnTo>
                  <a:lnTo>
                    <a:pt x="267" y="472"/>
                  </a:lnTo>
                  <a:lnTo>
                    <a:pt x="272" y="470"/>
                  </a:lnTo>
                  <a:lnTo>
                    <a:pt x="276" y="468"/>
                  </a:lnTo>
                  <a:lnTo>
                    <a:pt x="281" y="466"/>
                  </a:lnTo>
                  <a:lnTo>
                    <a:pt x="286" y="464"/>
                  </a:lnTo>
                  <a:lnTo>
                    <a:pt x="290" y="462"/>
                  </a:lnTo>
                  <a:lnTo>
                    <a:pt x="295" y="460"/>
                  </a:lnTo>
                  <a:lnTo>
                    <a:pt x="300" y="458"/>
                  </a:lnTo>
                  <a:lnTo>
                    <a:pt x="304" y="456"/>
                  </a:lnTo>
                  <a:lnTo>
                    <a:pt x="309" y="454"/>
                  </a:lnTo>
                  <a:lnTo>
                    <a:pt x="313" y="452"/>
                  </a:lnTo>
                  <a:lnTo>
                    <a:pt x="318" y="450"/>
                  </a:lnTo>
                  <a:lnTo>
                    <a:pt x="323" y="448"/>
                  </a:lnTo>
                  <a:lnTo>
                    <a:pt x="327" y="446"/>
                  </a:lnTo>
                  <a:lnTo>
                    <a:pt x="332" y="445"/>
                  </a:lnTo>
                  <a:lnTo>
                    <a:pt x="336" y="443"/>
                  </a:lnTo>
                  <a:lnTo>
                    <a:pt x="341" y="441"/>
                  </a:lnTo>
                  <a:lnTo>
                    <a:pt x="346" y="439"/>
                  </a:lnTo>
                  <a:lnTo>
                    <a:pt x="350" y="437"/>
                  </a:lnTo>
                  <a:lnTo>
                    <a:pt x="355" y="435"/>
                  </a:lnTo>
                  <a:lnTo>
                    <a:pt x="359" y="433"/>
                  </a:lnTo>
                  <a:lnTo>
                    <a:pt x="364" y="431"/>
                  </a:lnTo>
                  <a:lnTo>
                    <a:pt x="369" y="429"/>
                  </a:lnTo>
                  <a:lnTo>
                    <a:pt x="373" y="427"/>
                  </a:lnTo>
                  <a:lnTo>
                    <a:pt x="378" y="425"/>
                  </a:lnTo>
                  <a:lnTo>
                    <a:pt x="382" y="423"/>
                  </a:lnTo>
                  <a:lnTo>
                    <a:pt x="387" y="421"/>
                  </a:lnTo>
                  <a:lnTo>
                    <a:pt x="392" y="419"/>
                  </a:lnTo>
                  <a:lnTo>
                    <a:pt x="396" y="417"/>
                  </a:lnTo>
                  <a:lnTo>
                    <a:pt x="401" y="415"/>
                  </a:lnTo>
                  <a:lnTo>
                    <a:pt x="405" y="413"/>
                  </a:lnTo>
                  <a:lnTo>
                    <a:pt x="410" y="411"/>
                  </a:lnTo>
                  <a:lnTo>
                    <a:pt x="415" y="409"/>
                  </a:lnTo>
                  <a:lnTo>
                    <a:pt x="419" y="407"/>
                  </a:lnTo>
                  <a:lnTo>
                    <a:pt x="424" y="405"/>
                  </a:lnTo>
                  <a:lnTo>
                    <a:pt x="429" y="403"/>
                  </a:lnTo>
                  <a:lnTo>
                    <a:pt x="433" y="401"/>
                  </a:lnTo>
                  <a:lnTo>
                    <a:pt x="438" y="399"/>
                  </a:lnTo>
                  <a:lnTo>
                    <a:pt x="442" y="397"/>
                  </a:lnTo>
                  <a:lnTo>
                    <a:pt x="447" y="396"/>
                  </a:lnTo>
                  <a:lnTo>
                    <a:pt x="452" y="394"/>
                  </a:lnTo>
                  <a:lnTo>
                    <a:pt x="456" y="392"/>
                  </a:lnTo>
                  <a:lnTo>
                    <a:pt x="461" y="390"/>
                  </a:lnTo>
                  <a:lnTo>
                    <a:pt x="465" y="388"/>
                  </a:lnTo>
                  <a:lnTo>
                    <a:pt x="470" y="386"/>
                  </a:lnTo>
                  <a:lnTo>
                    <a:pt x="475" y="384"/>
                  </a:lnTo>
                  <a:lnTo>
                    <a:pt x="479" y="382"/>
                  </a:lnTo>
                  <a:lnTo>
                    <a:pt x="484" y="380"/>
                  </a:lnTo>
                  <a:lnTo>
                    <a:pt x="488" y="378"/>
                  </a:lnTo>
                  <a:lnTo>
                    <a:pt x="493" y="376"/>
                  </a:lnTo>
                  <a:lnTo>
                    <a:pt x="498" y="374"/>
                  </a:lnTo>
                  <a:lnTo>
                    <a:pt x="502" y="372"/>
                  </a:lnTo>
                  <a:lnTo>
                    <a:pt x="507" y="370"/>
                  </a:lnTo>
                  <a:lnTo>
                    <a:pt x="511" y="368"/>
                  </a:lnTo>
                  <a:lnTo>
                    <a:pt x="516" y="366"/>
                  </a:lnTo>
                  <a:lnTo>
                    <a:pt x="521" y="364"/>
                  </a:lnTo>
                  <a:lnTo>
                    <a:pt x="525" y="362"/>
                  </a:lnTo>
                  <a:lnTo>
                    <a:pt x="530" y="360"/>
                  </a:lnTo>
                  <a:lnTo>
                    <a:pt x="535" y="358"/>
                  </a:lnTo>
                  <a:lnTo>
                    <a:pt x="539" y="356"/>
                  </a:lnTo>
                  <a:lnTo>
                    <a:pt x="544" y="354"/>
                  </a:lnTo>
                  <a:lnTo>
                    <a:pt x="548" y="352"/>
                  </a:lnTo>
                  <a:lnTo>
                    <a:pt x="553" y="350"/>
                  </a:lnTo>
                  <a:lnTo>
                    <a:pt x="558" y="348"/>
                  </a:lnTo>
                  <a:lnTo>
                    <a:pt x="562" y="347"/>
                  </a:lnTo>
                  <a:lnTo>
                    <a:pt x="567" y="345"/>
                  </a:lnTo>
                  <a:lnTo>
                    <a:pt x="571" y="343"/>
                  </a:lnTo>
                  <a:lnTo>
                    <a:pt x="576" y="341"/>
                  </a:lnTo>
                  <a:lnTo>
                    <a:pt x="581" y="339"/>
                  </a:lnTo>
                  <a:lnTo>
                    <a:pt x="585" y="337"/>
                  </a:lnTo>
                  <a:lnTo>
                    <a:pt x="590" y="335"/>
                  </a:lnTo>
                  <a:lnTo>
                    <a:pt x="594" y="333"/>
                  </a:lnTo>
                  <a:lnTo>
                    <a:pt x="599" y="331"/>
                  </a:lnTo>
                  <a:lnTo>
                    <a:pt x="604" y="329"/>
                  </a:lnTo>
                  <a:lnTo>
                    <a:pt x="608" y="327"/>
                  </a:lnTo>
                  <a:lnTo>
                    <a:pt x="613" y="325"/>
                  </a:lnTo>
                  <a:lnTo>
                    <a:pt x="617" y="323"/>
                  </a:lnTo>
                  <a:lnTo>
                    <a:pt x="622" y="321"/>
                  </a:lnTo>
                  <a:lnTo>
                    <a:pt x="627" y="319"/>
                  </a:lnTo>
                  <a:lnTo>
                    <a:pt x="631" y="317"/>
                  </a:lnTo>
                  <a:lnTo>
                    <a:pt x="636" y="315"/>
                  </a:lnTo>
                  <a:lnTo>
                    <a:pt x="640" y="313"/>
                  </a:lnTo>
                  <a:lnTo>
                    <a:pt x="645" y="311"/>
                  </a:lnTo>
                  <a:lnTo>
                    <a:pt x="650" y="309"/>
                  </a:lnTo>
                  <a:lnTo>
                    <a:pt x="654" y="307"/>
                  </a:lnTo>
                  <a:lnTo>
                    <a:pt x="659" y="305"/>
                  </a:lnTo>
                  <a:lnTo>
                    <a:pt x="663" y="303"/>
                  </a:lnTo>
                  <a:lnTo>
                    <a:pt x="668" y="301"/>
                  </a:lnTo>
                  <a:lnTo>
                    <a:pt x="673" y="299"/>
                  </a:lnTo>
                  <a:lnTo>
                    <a:pt x="677" y="298"/>
                  </a:lnTo>
                  <a:lnTo>
                    <a:pt x="682" y="296"/>
                  </a:lnTo>
                  <a:lnTo>
                    <a:pt x="687" y="294"/>
                  </a:lnTo>
                  <a:lnTo>
                    <a:pt x="691" y="292"/>
                  </a:lnTo>
                  <a:lnTo>
                    <a:pt x="696" y="290"/>
                  </a:lnTo>
                  <a:lnTo>
                    <a:pt x="700" y="288"/>
                  </a:lnTo>
                  <a:lnTo>
                    <a:pt x="705" y="286"/>
                  </a:lnTo>
                  <a:lnTo>
                    <a:pt x="710" y="284"/>
                  </a:lnTo>
                  <a:lnTo>
                    <a:pt x="714" y="282"/>
                  </a:lnTo>
                  <a:lnTo>
                    <a:pt x="719" y="280"/>
                  </a:lnTo>
                  <a:lnTo>
                    <a:pt x="723" y="278"/>
                  </a:lnTo>
                  <a:lnTo>
                    <a:pt x="728" y="276"/>
                  </a:lnTo>
                  <a:lnTo>
                    <a:pt x="733" y="274"/>
                  </a:lnTo>
                  <a:lnTo>
                    <a:pt x="737" y="272"/>
                  </a:lnTo>
                  <a:lnTo>
                    <a:pt x="742" y="270"/>
                  </a:lnTo>
                  <a:lnTo>
                    <a:pt x="746" y="268"/>
                  </a:lnTo>
                  <a:lnTo>
                    <a:pt x="751" y="266"/>
                  </a:lnTo>
                  <a:lnTo>
                    <a:pt x="756" y="264"/>
                  </a:lnTo>
                  <a:lnTo>
                    <a:pt x="760" y="262"/>
                  </a:lnTo>
                  <a:lnTo>
                    <a:pt x="765" y="260"/>
                  </a:lnTo>
                  <a:lnTo>
                    <a:pt x="769" y="258"/>
                  </a:lnTo>
                  <a:lnTo>
                    <a:pt x="774" y="256"/>
                  </a:lnTo>
                  <a:lnTo>
                    <a:pt x="779" y="254"/>
                  </a:lnTo>
                  <a:lnTo>
                    <a:pt x="783" y="252"/>
                  </a:lnTo>
                  <a:lnTo>
                    <a:pt x="788" y="250"/>
                  </a:lnTo>
                  <a:lnTo>
                    <a:pt x="792" y="249"/>
                  </a:lnTo>
                  <a:lnTo>
                    <a:pt x="797" y="247"/>
                  </a:lnTo>
                  <a:lnTo>
                    <a:pt x="802" y="245"/>
                  </a:lnTo>
                  <a:lnTo>
                    <a:pt x="806" y="243"/>
                  </a:lnTo>
                  <a:lnTo>
                    <a:pt x="811" y="241"/>
                  </a:lnTo>
                  <a:lnTo>
                    <a:pt x="816" y="239"/>
                  </a:lnTo>
                  <a:lnTo>
                    <a:pt x="820" y="237"/>
                  </a:lnTo>
                  <a:lnTo>
                    <a:pt x="825" y="235"/>
                  </a:lnTo>
                  <a:lnTo>
                    <a:pt x="829" y="233"/>
                  </a:lnTo>
                  <a:lnTo>
                    <a:pt x="834" y="231"/>
                  </a:lnTo>
                  <a:lnTo>
                    <a:pt x="839" y="229"/>
                  </a:lnTo>
                  <a:lnTo>
                    <a:pt x="843" y="227"/>
                  </a:lnTo>
                  <a:lnTo>
                    <a:pt x="848" y="225"/>
                  </a:lnTo>
                  <a:lnTo>
                    <a:pt x="852" y="223"/>
                  </a:lnTo>
                  <a:lnTo>
                    <a:pt x="857" y="221"/>
                  </a:lnTo>
                  <a:lnTo>
                    <a:pt x="862" y="219"/>
                  </a:lnTo>
                  <a:lnTo>
                    <a:pt x="866" y="217"/>
                  </a:lnTo>
                  <a:lnTo>
                    <a:pt x="871" y="215"/>
                  </a:lnTo>
                  <a:lnTo>
                    <a:pt x="875" y="213"/>
                  </a:lnTo>
                  <a:lnTo>
                    <a:pt x="880" y="211"/>
                  </a:lnTo>
                  <a:lnTo>
                    <a:pt x="885" y="209"/>
                  </a:lnTo>
                  <a:lnTo>
                    <a:pt x="889" y="207"/>
                  </a:lnTo>
                  <a:lnTo>
                    <a:pt x="894" y="205"/>
                  </a:lnTo>
                  <a:lnTo>
                    <a:pt x="898" y="203"/>
                  </a:lnTo>
                  <a:lnTo>
                    <a:pt x="903" y="201"/>
                  </a:lnTo>
                  <a:lnTo>
                    <a:pt x="908" y="199"/>
                  </a:lnTo>
                  <a:lnTo>
                    <a:pt x="912" y="198"/>
                  </a:lnTo>
                  <a:lnTo>
                    <a:pt x="917" y="196"/>
                  </a:lnTo>
                  <a:lnTo>
                    <a:pt x="922" y="194"/>
                  </a:lnTo>
                  <a:lnTo>
                    <a:pt x="926" y="192"/>
                  </a:lnTo>
                  <a:lnTo>
                    <a:pt x="931" y="190"/>
                  </a:lnTo>
                  <a:lnTo>
                    <a:pt x="935" y="188"/>
                  </a:lnTo>
                  <a:lnTo>
                    <a:pt x="940" y="186"/>
                  </a:lnTo>
                  <a:lnTo>
                    <a:pt x="945" y="184"/>
                  </a:lnTo>
                  <a:lnTo>
                    <a:pt x="949" y="182"/>
                  </a:lnTo>
                  <a:lnTo>
                    <a:pt x="954" y="180"/>
                  </a:lnTo>
                  <a:lnTo>
                    <a:pt x="958" y="178"/>
                  </a:lnTo>
                  <a:lnTo>
                    <a:pt x="963" y="176"/>
                  </a:lnTo>
                  <a:lnTo>
                    <a:pt x="968" y="174"/>
                  </a:lnTo>
                  <a:lnTo>
                    <a:pt x="972" y="172"/>
                  </a:lnTo>
                  <a:lnTo>
                    <a:pt x="977" y="170"/>
                  </a:lnTo>
                  <a:lnTo>
                    <a:pt x="981" y="168"/>
                  </a:lnTo>
                  <a:lnTo>
                    <a:pt x="986" y="166"/>
                  </a:lnTo>
                  <a:lnTo>
                    <a:pt x="991" y="164"/>
                  </a:lnTo>
                  <a:lnTo>
                    <a:pt x="995" y="162"/>
                  </a:lnTo>
                  <a:lnTo>
                    <a:pt x="1000" y="160"/>
                  </a:lnTo>
                  <a:lnTo>
                    <a:pt x="1004" y="158"/>
                  </a:lnTo>
                  <a:lnTo>
                    <a:pt x="1009" y="156"/>
                  </a:lnTo>
                  <a:lnTo>
                    <a:pt x="1014" y="154"/>
                  </a:lnTo>
                  <a:lnTo>
                    <a:pt x="1018" y="152"/>
                  </a:lnTo>
                  <a:lnTo>
                    <a:pt x="1023" y="150"/>
                  </a:lnTo>
                  <a:lnTo>
                    <a:pt x="1027" y="149"/>
                  </a:lnTo>
                  <a:lnTo>
                    <a:pt x="1032" y="147"/>
                  </a:lnTo>
                  <a:lnTo>
                    <a:pt x="1037" y="145"/>
                  </a:lnTo>
                  <a:lnTo>
                    <a:pt x="1041" y="143"/>
                  </a:lnTo>
                  <a:lnTo>
                    <a:pt x="1046" y="141"/>
                  </a:lnTo>
                  <a:lnTo>
                    <a:pt x="1050" y="139"/>
                  </a:lnTo>
                  <a:lnTo>
                    <a:pt x="1055" y="137"/>
                  </a:lnTo>
                  <a:lnTo>
                    <a:pt x="1060" y="135"/>
                  </a:lnTo>
                  <a:lnTo>
                    <a:pt x="1064" y="133"/>
                  </a:lnTo>
                  <a:lnTo>
                    <a:pt x="1069" y="131"/>
                  </a:lnTo>
                  <a:lnTo>
                    <a:pt x="1074" y="129"/>
                  </a:lnTo>
                  <a:lnTo>
                    <a:pt x="1078" y="127"/>
                  </a:lnTo>
                  <a:lnTo>
                    <a:pt x="1083" y="125"/>
                  </a:lnTo>
                  <a:lnTo>
                    <a:pt x="1087" y="123"/>
                  </a:lnTo>
                  <a:lnTo>
                    <a:pt x="1092" y="121"/>
                  </a:lnTo>
                  <a:lnTo>
                    <a:pt x="1097" y="119"/>
                  </a:lnTo>
                  <a:lnTo>
                    <a:pt x="1101" y="117"/>
                  </a:lnTo>
                  <a:lnTo>
                    <a:pt x="1106" y="115"/>
                  </a:lnTo>
                  <a:lnTo>
                    <a:pt x="1110" y="113"/>
                  </a:lnTo>
                  <a:lnTo>
                    <a:pt x="1115" y="111"/>
                  </a:lnTo>
                  <a:lnTo>
                    <a:pt x="1120" y="109"/>
                  </a:lnTo>
                  <a:lnTo>
                    <a:pt x="1124" y="107"/>
                  </a:lnTo>
                  <a:lnTo>
                    <a:pt x="1129" y="105"/>
                  </a:lnTo>
                  <a:lnTo>
                    <a:pt x="1133" y="103"/>
                  </a:lnTo>
                  <a:lnTo>
                    <a:pt x="1138" y="101"/>
                  </a:lnTo>
                  <a:lnTo>
                    <a:pt x="1143" y="100"/>
                  </a:lnTo>
                  <a:lnTo>
                    <a:pt x="1147" y="98"/>
                  </a:lnTo>
                  <a:lnTo>
                    <a:pt x="1152" y="96"/>
                  </a:lnTo>
                  <a:lnTo>
                    <a:pt x="1156" y="94"/>
                  </a:lnTo>
                  <a:lnTo>
                    <a:pt x="1161" y="92"/>
                  </a:lnTo>
                  <a:lnTo>
                    <a:pt x="1166" y="90"/>
                  </a:lnTo>
                  <a:lnTo>
                    <a:pt x="1170" y="88"/>
                  </a:lnTo>
                  <a:lnTo>
                    <a:pt x="1175" y="86"/>
                  </a:lnTo>
                  <a:lnTo>
                    <a:pt x="1179" y="84"/>
                  </a:lnTo>
                  <a:lnTo>
                    <a:pt x="1184" y="82"/>
                  </a:lnTo>
                  <a:lnTo>
                    <a:pt x="1189" y="80"/>
                  </a:lnTo>
                  <a:lnTo>
                    <a:pt x="1193" y="78"/>
                  </a:lnTo>
                  <a:lnTo>
                    <a:pt x="1198" y="76"/>
                  </a:lnTo>
                  <a:lnTo>
                    <a:pt x="1203" y="74"/>
                  </a:lnTo>
                  <a:lnTo>
                    <a:pt x="1207" y="72"/>
                  </a:lnTo>
                  <a:lnTo>
                    <a:pt x="1212" y="70"/>
                  </a:lnTo>
                  <a:lnTo>
                    <a:pt x="1216" y="68"/>
                  </a:lnTo>
                  <a:lnTo>
                    <a:pt x="1221" y="66"/>
                  </a:lnTo>
                  <a:lnTo>
                    <a:pt x="1226" y="64"/>
                  </a:lnTo>
                  <a:lnTo>
                    <a:pt x="1230" y="62"/>
                  </a:lnTo>
                  <a:lnTo>
                    <a:pt x="1235" y="60"/>
                  </a:lnTo>
                  <a:lnTo>
                    <a:pt x="1239" y="58"/>
                  </a:lnTo>
                  <a:lnTo>
                    <a:pt x="1244" y="56"/>
                  </a:lnTo>
                  <a:lnTo>
                    <a:pt x="1249" y="54"/>
                  </a:lnTo>
                  <a:lnTo>
                    <a:pt x="1253" y="52"/>
                  </a:lnTo>
                  <a:lnTo>
                    <a:pt x="1258" y="51"/>
                  </a:lnTo>
                  <a:lnTo>
                    <a:pt x="1262" y="49"/>
                  </a:lnTo>
                  <a:lnTo>
                    <a:pt x="1267" y="47"/>
                  </a:lnTo>
                  <a:lnTo>
                    <a:pt x="1272" y="45"/>
                  </a:lnTo>
                  <a:lnTo>
                    <a:pt x="1276" y="43"/>
                  </a:lnTo>
                  <a:lnTo>
                    <a:pt x="1281" y="41"/>
                  </a:lnTo>
                  <a:lnTo>
                    <a:pt x="1285" y="39"/>
                  </a:lnTo>
                  <a:lnTo>
                    <a:pt x="1290" y="37"/>
                  </a:lnTo>
                  <a:lnTo>
                    <a:pt x="1295" y="35"/>
                  </a:lnTo>
                  <a:lnTo>
                    <a:pt x="1299" y="33"/>
                  </a:lnTo>
                  <a:lnTo>
                    <a:pt x="1304" y="31"/>
                  </a:lnTo>
                  <a:lnTo>
                    <a:pt x="1309" y="29"/>
                  </a:lnTo>
                  <a:lnTo>
                    <a:pt x="1313" y="27"/>
                  </a:lnTo>
                  <a:lnTo>
                    <a:pt x="1318" y="25"/>
                  </a:lnTo>
                  <a:lnTo>
                    <a:pt x="1322" y="23"/>
                  </a:lnTo>
                  <a:lnTo>
                    <a:pt x="1327" y="21"/>
                  </a:lnTo>
                  <a:lnTo>
                    <a:pt x="1332" y="19"/>
                  </a:lnTo>
                  <a:lnTo>
                    <a:pt x="1336" y="17"/>
                  </a:lnTo>
                  <a:lnTo>
                    <a:pt x="1341" y="15"/>
                  </a:lnTo>
                  <a:lnTo>
                    <a:pt x="1345" y="13"/>
                  </a:lnTo>
                  <a:lnTo>
                    <a:pt x="1350" y="11"/>
                  </a:lnTo>
                  <a:lnTo>
                    <a:pt x="1355" y="9"/>
                  </a:lnTo>
                  <a:lnTo>
                    <a:pt x="1359" y="7"/>
                  </a:lnTo>
                  <a:lnTo>
                    <a:pt x="1364" y="5"/>
                  </a:lnTo>
                  <a:lnTo>
                    <a:pt x="1368" y="3"/>
                  </a:lnTo>
                  <a:lnTo>
                    <a:pt x="1373" y="2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7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8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 rot="16200000">
              <a:off x="298" y="345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120"/>
            <p:cNvSpPr>
              <a:spLocks noChangeShapeType="1"/>
            </p:cNvSpPr>
            <p:nvPr/>
          </p:nvSpPr>
          <p:spPr bwMode="auto">
            <a:xfrm flipH="1">
              <a:off x="510" y="29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 rot="16200000">
              <a:off x="298" y="284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122"/>
            <p:cNvSpPr>
              <a:spLocks noChangeShapeType="1"/>
            </p:cNvSpPr>
            <p:nvPr/>
          </p:nvSpPr>
          <p:spPr bwMode="auto">
            <a:xfrm flipH="1">
              <a:off x="510" y="238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3"/>
            <p:cNvSpPr>
              <a:spLocks noChangeArrowheads="1"/>
            </p:cNvSpPr>
            <p:nvPr/>
          </p:nvSpPr>
          <p:spPr bwMode="auto">
            <a:xfrm rot="16200000">
              <a:off x="298" y="223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124"/>
            <p:cNvSpPr>
              <a:spLocks noChangeShapeType="1"/>
            </p:cNvSpPr>
            <p:nvPr/>
          </p:nvSpPr>
          <p:spPr bwMode="auto">
            <a:xfrm flipH="1">
              <a:off x="510" y="17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5"/>
            <p:cNvSpPr>
              <a:spLocks noChangeArrowheads="1"/>
            </p:cNvSpPr>
            <p:nvPr/>
          </p:nvSpPr>
          <p:spPr bwMode="auto">
            <a:xfrm rot="16200000">
              <a:off x="298" y="163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 flipH="1">
              <a:off x="510" y="11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 rot="16200000">
              <a:off x="298" y="102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Line 128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9"/>
            <p:cNvSpPr>
              <a:spLocks noChangeArrowheads="1"/>
            </p:cNvSpPr>
            <p:nvPr/>
          </p:nvSpPr>
          <p:spPr bwMode="auto">
            <a:xfrm rot="16200000">
              <a:off x="299" y="41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131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2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3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134"/>
            <p:cNvSpPr>
              <a:spLocks noChangeShapeType="1"/>
            </p:cNvSpPr>
            <p:nvPr/>
          </p:nvSpPr>
          <p:spPr bwMode="auto">
            <a:xfrm>
              <a:off x="11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5"/>
            <p:cNvSpPr>
              <a:spLocks noChangeArrowheads="1"/>
            </p:cNvSpPr>
            <p:nvPr/>
          </p:nvSpPr>
          <p:spPr bwMode="auto">
            <a:xfrm>
              <a:off x="10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136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7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138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9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140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142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3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Line 144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5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Line 146"/>
            <p:cNvSpPr>
              <a:spLocks noChangeShapeType="1"/>
            </p:cNvSpPr>
            <p:nvPr/>
          </p:nvSpPr>
          <p:spPr bwMode="auto">
            <a:xfrm>
              <a:off x="40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7"/>
            <p:cNvSpPr>
              <a:spLocks noChangeArrowheads="1"/>
            </p:cNvSpPr>
            <p:nvPr/>
          </p:nvSpPr>
          <p:spPr bwMode="auto">
            <a:xfrm>
              <a:off x="39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Line 148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9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Line 150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51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Line 152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3"/>
            <p:cNvSpPr>
              <a:spLocks noChangeArrowheads="1"/>
            </p:cNvSpPr>
            <p:nvPr/>
          </p:nvSpPr>
          <p:spPr bwMode="auto">
            <a:xfrm>
              <a:off x="5400" y="37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7" name="Rectangle 130"/>
          <p:cNvSpPr>
            <a:spLocks noChangeArrowheads="1"/>
          </p:cNvSpPr>
          <p:nvPr/>
        </p:nvSpPr>
        <p:spPr bwMode="auto">
          <a:xfrm rot="16200000">
            <a:off x="-1169987" y="3013076"/>
            <a:ext cx="28257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Child Income Rank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Rectangle 154"/>
          <p:cNvSpPr>
            <a:spLocks noChangeArrowheads="1"/>
          </p:cNvSpPr>
          <p:nvPr/>
        </p:nvSpPr>
        <p:spPr bwMode="auto">
          <a:xfrm>
            <a:off x="3813176" y="6372225"/>
            <a:ext cx="2378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Income Rank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Rectangle 161"/>
          <p:cNvSpPr>
            <a:spLocks noChangeArrowheads="1"/>
          </p:cNvSpPr>
          <p:nvPr/>
        </p:nvSpPr>
        <p:spPr bwMode="auto">
          <a:xfrm>
            <a:off x="0" y="152400"/>
            <a:ext cx="91392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Mean Child Percentile Rank vs. Parent Percentile Rank</a:t>
            </a:r>
            <a:endParaRPr lang="en-US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8" name="Rectangle 115"/>
          <p:cNvSpPr>
            <a:spLocks noChangeArrowheads="1"/>
          </p:cNvSpPr>
          <p:nvPr/>
        </p:nvSpPr>
        <p:spPr bwMode="auto">
          <a:xfrm>
            <a:off x="5457825" y="4858563"/>
            <a:ext cx="345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 (U.S)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0.341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Rectangle 116"/>
          <p:cNvSpPr>
            <a:spLocks noChangeArrowheads="1"/>
          </p:cNvSpPr>
          <p:nvPr/>
        </p:nvSpPr>
        <p:spPr bwMode="auto">
          <a:xfrm>
            <a:off x="8027988" y="5118913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(0.0003)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611189"/>
            <a:ext cx="8413750" cy="5711825"/>
            <a:chOff x="310" y="385"/>
            <a:chExt cx="5300" cy="3598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60" y="987"/>
              <a:ext cx="4859" cy="2514"/>
            </a:xfrm>
            <a:custGeom>
              <a:avLst/>
              <a:gdLst>
                <a:gd name="T0" fmla="*/ 0 w 1392"/>
                <a:gd name="T1" fmla="*/ 720 h 720"/>
                <a:gd name="T2" fmla="*/ 139 w 1392"/>
                <a:gd name="T3" fmla="*/ 527 h 720"/>
                <a:gd name="T4" fmla="*/ 278 w 1392"/>
                <a:gd name="T5" fmla="*/ 356 h 720"/>
                <a:gd name="T6" fmla="*/ 418 w 1392"/>
                <a:gd name="T7" fmla="*/ 253 h 720"/>
                <a:gd name="T8" fmla="*/ 557 w 1392"/>
                <a:gd name="T9" fmla="*/ 178 h 720"/>
                <a:gd name="T10" fmla="*/ 696 w 1392"/>
                <a:gd name="T11" fmla="*/ 118 h 720"/>
                <a:gd name="T12" fmla="*/ 835 w 1392"/>
                <a:gd name="T13" fmla="*/ 73 h 720"/>
                <a:gd name="T14" fmla="*/ 974 w 1392"/>
                <a:gd name="T15" fmla="*/ 39 h 720"/>
                <a:gd name="T16" fmla="*/ 1113 w 1392"/>
                <a:gd name="T17" fmla="*/ 18 h 720"/>
                <a:gd name="T18" fmla="*/ 1252 w 1392"/>
                <a:gd name="T19" fmla="*/ 2 h 720"/>
                <a:gd name="T20" fmla="*/ 1392 w 1392"/>
                <a:gd name="T21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2" h="720">
                  <a:moveTo>
                    <a:pt x="0" y="720"/>
                  </a:moveTo>
                  <a:lnTo>
                    <a:pt x="139" y="527"/>
                  </a:lnTo>
                  <a:lnTo>
                    <a:pt x="278" y="356"/>
                  </a:lnTo>
                  <a:lnTo>
                    <a:pt x="418" y="253"/>
                  </a:lnTo>
                  <a:lnTo>
                    <a:pt x="557" y="178"/>
                  </a:lnTo>
                  <a:lnTo>
                    <a:pt x="696" y="118"/>
                  </a:lnTo>
                  <a:lnTo>
                    <a:pt x="835" y="73"/>
                  </a:lnTo>
                  <a:lnTo>
                    <a:pt x="974" y="39"/>
                  </a:lnTo>
                  <a:lnTo>
                    <a:pt x="1113" y="18"/>
                  </a:lnTo>
                  <a:lnTo>
                    <a:pt x="1252" y="2"/>
                  </a:lnTo>
                  <a:lnTo>
                    <a:pt x="1392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628" y="346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114" y="2795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599" y="219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088" y="183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573" y="15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3058" y="136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543" y="121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029" y="1092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514" y="101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4999" y="96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488" y="95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 rot="16200000">
              <a:off x="340" y="3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 rot="16200000">
              <a:off x="277" y="2696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 rot="16200000">
              <a:off x="277" y="193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 rot="16200000">
              <a:off x="277" y="1177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 rot="16200000">
              <a:off x="278" y="418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57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5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Rectangle 80"/>
          <p:cNvSpPr>
            <a:spLocks noChangeArrowheads="1"/>
          </p:cNvSpPr>
          <p:nvPr/>
        </p:nvSpPr>
        <p:spPr bwMode="auto">
          <a:xfrm>
            <a:off x="2820367" y="6251817"/>
            <a:ext cx="42149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Age at which Child’s Income is Measured</a:t>
            </a:r>
          </a:p>
        </p:txBody>
      </p:sp>
      <p:sp>
        <p:nvSpPr>
          <p:cNvPr id="49" name="Line 258"/>
          <p:cNvSpPr>
            <a:spLocks noChangeShapeType="1"/>
          </p:cNvSpPr>
          <p:nvPr/>
        </p:nvSpPr>
        <p:spPr bwMode="auto">
          <a:xfrm>
            <a:off x="1664404" y="6680370"/>
            <a:ext cx="8636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0" name="Oval 403"/>
          <p:cNvSpPr>
            <a:spLocks noChangeArrowheads="1"/>
          </p:cNvSpPr>
          <p:nvPr/>
        </p:nvSpPr>
        <p:spPr bwMode="auto">
          <a:xfrm>
            <a:off x="2046197" y="6631083"/>
            <a:ext cx="100013" cy="10889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1" name="Rectangle 41"/>
          <p:cNvSpPr>
            <a:spLocks noChangeArrowheads="1"/>
          </p:cNvSpPr>
          <p:nvPr/>
        </p:nvSpPr>
        <p:spPr bwMode="auto">
          <a:xfrm rot="16200000">
            <a:off x="-760413" y="302895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-4763" y="152400"/>
            <a:ext cx="91535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Lifecycle Bias: Intergenerational Income Correlation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by Age at Which Child’s Income is Measured</a:t>
            </a:r>
            <a:endParaRPr lang="en-US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9718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-4763" y="152400"/>
            <a:ext cx="91535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Lifecycle Bias: Intergenerational Income Correlation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by Age at Which Child’s Income is Measured</a:t>
            </a:r>
            <a:endParaRPr lang="en-US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75" name="Group 4"/>
          <p:cNvGrpSpPr>
            <a:grpSpLocks noChangeAspect="1"/>
          </p:cNvGrpSpPr>
          <p:nvPr/>
        </p:nvGrpSpPr>
        <p:grpSpPr bwMode="auto">
          <a:xfrm>
            <a:off x="76201" y="611189"/>
            <a:ext cx="8829676" cy="5711825"/>
            <a:chOff x="48" y="385"/>
            <a:chExt cx="5562" cy="3598"/>
          </a:xfrm>
        </p:grpSpPr>
        <p:sp>
          <p:nvSpPr>
            <p:cNvPr id="76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660" y="987"/>
              <a:ext cx="2555" cy="2514"/>
            </a:xfrm>
            <a:custGeom>
              <a:avLst/>
              <a:gdLst>
                <a:gd name="T0" fmla="*/ 0 w 732"/>
                <a:gd name="T1" fmla="*/ 720 h 720"/>
                <a:gd name="T2" fmla="*/ 73 w 732"/>
                <a:gd name="T3" fmla="*/ 527 h 720"/>
                <a:gd name="T4" fmla="*/ 147 w 732"/>
                <a:gd name="T5" fmla="*/ 356 h 720"/>
                <a:gd name="T6" fmla="*/ 220 w 732"/>
                <a:gd name="T7" fmla="*/ 253 h 720"/>
                <a:gd name="T8" fmla="*/ 293 w 732"/>
                <a:gd name="T9" fmla="*/ 178 h 720"/>
                <a:gd name="T10" fmla="*/ 366 w 732"/>
                <a:gd name="T11" fmla="*/ 118 h 720"/>
                <a:gd name="T12" fmla="*/ 439 w 732"/>
                <a:gd name="T13" fmla="*/ 73 h 720"/>
                <a:gd name="T14" fmla="*/ 513 w 732"/>
                <a:gd name="T15" fmla="*/ 39 h 720"/>
                <a:gd name="T16" fmla="*/ 586 w 732"/>
                <a:gd name="T17" fmla="*/ 18 h 720"/>
                <a:gd name="T18" fmla="*/ 659 w 732"/>
                <a:gd name="T19" fmla="*/ 2 h 720"/>
                <a:gd name="T20" fmla="*/ 732 w 732"/>
                <a:gd name="T21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2" h="720">
                  <a:moveTo>
                    <a:pt x="0" y="720"/>
                  </a:moveTo>
                  <a:lnTo>
                    <a:pt x="73" y="527"/>
                  </a:lnTo>
                  <a:lnTo>
                    <a:pt x="147" y="356"/>
                  </a:lnTo>
                  <a:lnTo>
                    <a:pt x="220" y="253"/>
                  </a:lnTo>
                  <a:lnTo>
                    <a:pt x="293" y="178"/>
                  </a:lnTo>
                  <a:lnTo>
                    <a:pt x="366" y="118"/>
                  </a:lnTo>
                  <a:lnTo>
                    <a:pt x="439" y="73"/>
                  </a:lnTo>
                  <a:lnTo>
                    <a:pt x="513" y="39"/>
                  </a:lnTo>
                  <a:lnTo>
                    <a:pt x="586" y="18"/>
                  </a:lnTo>
                  <a:lnTo>
                    <a:pt x="659" y="2"/>
                  </a:lnTo>
                  <a:lnTo>
                    <a:pt x="732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14"/>
            <p:cNvSpPr>
              <a:spLocks noChangeArrowheads="1"/>
            </p:cNvSpPr>
            <p:nvPr/>
          </p:nvSpPr>
          <p:spPr bwMode="auto">
            <a:xfrm>
              <a:off x="628" y="346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15"/>
            <p:cNvSpPr>
              <a:spLocks noChangeArrowheads="1"/>
            </p:cNvSpPr>
            <p:nvPr/>
          </p:nvSpPr>
          <p:spPr bwMode="auto">
            <a:xfrm>
              <a:off x="883" y="279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16"/>
            <p:cNvSpPr>
              <a:spLocks noChangeArrowheads="1"/>
            </p:cNvSpPr>
            <p:nvPr/>
          </p:nvSpPr>
          <p:spPr bwMode="auto">
            <a:xfrm>
              <a:off x="1142" y="2198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17"/>
            <p:cNvSpPr>
              <a:spLocks noChangeArrowheads="1"/>
            </p:cNvSpPr>
            <p:nvPr/>
          </p:nvSpPr>
          <p:spPr bwMode="auto">
            <a:xfrm>
              <a:off x="1396" y="183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18"/>
            <p:cNvSpPr>
              <a:spLocks noChangeArrowheads="1"/>
            </p:cNvSpPr>
            <p:nvPr/>
          </p:nvSpPr>
          <p:spPr bwMode="auto">
            <a:xfrm>
              <a:off x="1651" y="15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1906" y="136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20"/>
            <p:cNvSpPr>
              <a:spLocks noChangeArrowheads="1"/>
            </p:cNvSpPr>
            <p:nvPr/>
          </p:nvSpPr>
          <p:spPr bwMode="auto">
            <a:xfrm>
              <a:off x="2161" y="121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21"/>
            <p:cNvSpPr>
              <a:spLocks noChangeArrowheads="1"/>
            </p:cNvSpPr>
            <p:nvPr/>
          </p:nvSpPr>
          <p:spPr bwMode="auto">
            <a:xfrm>
              <a:off x="2419" y="1092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22"/>
            <p:cNvSpPr>
              <a:spLocks noChangeArrowheads="1"/>
            </p:cNvSpPr>
            <p:nvPr/>
          </p:nvSpPr>
          <p:spPr bwMode="auto">
            <a:xfrm>
              <a:off x="2674" y="101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23"/>
            <p:cNvSpPr>
              <a:spLocks noChangeArrowheads="1"/>
            </p:cNvSpPr>
            <p:nvPr/>
          </p:nvSpPr>
          <p:spPr bwMode="auto">
            <a:xfrm>
              <a:off x="2929" y="96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24"/>
            <p:cNvSpPr>
              <a:spLocks noChangeArrowheads="1"/>
            </p:cNvSpPr>
            <p:nvPr/>
          </p:nvSpPr>
          <p:spPr bwMode="auto">
            <a:xfrm>
              <a:off x="3184" y="95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5"/>
            <p:cNvSpPr>
              <a:spLocks/>
            </p:cNvSpPr>
            <p:nvPr/>
          </p:nvSpPr>
          <p:spPr bwMode="auto">
            <a:xfrm>
              <a:off x="621" y="3455"/>
              <a:ext cx="77" cy="6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6"/>
            <p:cNvSpPr>
              <a:spLocks/>
            </p:cNvSpPr>
            <p:nvPr/>
          </p:nvSpPr>
          <p:spPr bwMode="auto">
            <a:xfrm>
              <a:off x="880" y="2932"/>
              <a:ext cx="73" cy="6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7"/>
            <p:cNvSpPr>
              <a:spLocks/>
            </p:cNvSpPr>
            <p:nvPr/>
          </p:nvSpPr>
          <p:spPr bwMode="auto">
            <a:xfrm>
              <a:off x="1135" y="2383"/>
              <a:ext cx="73" cy="67"/>
            </a:xfrm>
            <a:custGeom>
              <a:avLst/>
              <a:gdLst>
                <a:gd name="T0" fmla="*/ 38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8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8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8"/>
            <p:cNvSpPr>
              <a:spLocks/>
            </p:cNvSpPr>
            <p:nvPr/>
          </p:nvSpPr>
          <p:spPr bwMode="auto">
            <a:xfrm>
              <a:off x="1389" y="1521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9"/>
            <p:cNvSpPr>
              <a:spLocks/>
            </p:cNvSpPr>
            <p:nvPr/>
          </p:nvSpPr>
          <p:spPr bwMode="auto">
            <a:xfrm>
              <a:off x="1644" y="1427"/>
              <a:ext cx="77" cy="66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"/>
            <p:cNvSpPr>
              <a:spLocks/>
            </p:cNvSpPr>
            <p:nvPr/>
          </p:nvSpPr>
          <p:spPr bwMode="auto">
            <a:xfrm>
              <a:off x="1903" y="990"/>
              <a:ext cx="73" cy="63"/>
            </a:xfrm>
            <a:custGeom>
              <a:avLst/>
              <a:gdLst>
                <a:gd name="T0" fmla="*/ 34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4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4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1"/>
            <p:cNvSpPr>
              <a:spLocks/>
            </p:cNvSpPr>
            <p:nvPr/>
          </p:nvSpPr>
          <p:spPr bwMode="auto">
            <a:xfrm>
              <a:off x="2157" y="1263"/>
              <a:ext cx="74" cy="62"/>
            </a:xfrm>
            <a:custGeom>
              <a:avLst/>
              <a:gdLst>
                <a:gd name="T0" fmla="*/ 35 w 74"/>
                <a:gd name="T1" fmla="*/ 0 h 62"/>
                <a:gd name="T2" fmla="*/ 0 w 74"/>
                <a:gd name="T3" fmla="*/ 62 h 62"/>
                <a:gd name="T4" fmla="*/ 74 w 74"/>
                <a:gd name="T5" fmla="*/ 62 h 62"/>
                <a:gd name="T6" fmla="*/ 35 w 7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2">
                  <a:moveTo>
                    <a:pt x="35" y="0"/>
                  </a:moveTo>
                  <a:lnTo>
                    <a:pt x="0" y="62"/>
                  </a:lnTo>
                  <a:lnTo>
                    <a:pt x="74" y="6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2"/>
            <p:cNvSpPr>
              <a:spLocks/>
            </p:cNvSpPr>
            <p:nvPr/>
          </p:nvSpPr>
          <p:spPr bwMode="auto">
            <a:xfrm>
              <a:off x="2412" y="1102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3"/>
            <p:cNvSpPr>
              <a:spLocks/>
            </p:cNvSpPr>
            <p:nvPr/>
          </p:nvSpPr>
          <p:spPr bwMode="auto">
            <a:xfrm>
              <a:off x="2667" y="1207"/>
              <a:ext cx="77" cy="66"/>
            </a:xfrm>
            <a:custGeom>
              <a:avLst/>
              <a:gdLst>
                <a:gd name="T0" fmla="*/ 38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8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8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4"/>
            <p:cNvSpPr>
              <a:spLocks/>
            </p:cNvSpPr>
            <p:nvPr/>
          </p:nvSpPr>
          <p:spPr bwMode="auto">
            <a:xfrm>
              <a:off x="2925" y="770"/>
              <a:ext cx="74" cy="6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3180" y="1399"/>
              <a:ext cx="74" cy="6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6"/>
            <p:cNvSpPr>
              <a:spLocks/>
            </p:cNvSpPr>
            <p:nvPr/>
          </p:nvSpPr>
          <p:spPr bwMode="auto">
            <a:xfrm>
              <a:off x="3435" y="777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7"/>
            <p:cNvSpPr>
              <a:spLocks/>
            </p:cNvSpPr>
            <p:nvPr/>
          </p:nvSpPr>
          <p:spPr bwMode="auto">
            <a:xfrm>
              <a:off x="3690" y="973"/>
              <a:ext cx="77" cy="63"/>
            </a:xfrm>
            <a:custGeom>
              <a:avLst/>
              <a:gdLst>
                <a:gd name="T0" fmla="*/ 38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8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8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8"/>
            <p:cNvSpPr>
              <a:spLocks/>
            </p:cNvSpPr>
            <p:nvPr/>
          </p:nvSpPr>
          <p:spPr bwMode="auto">
            <a:xfrm>
              <a:off x="3948" y="1025"/>
              <a:ext cx="74" cy="67"/>
            </a:xfrm>
            <a:custGeom>
              <a:avLst/>
              <a:gdLst>
                <a:gd name="T0" fmla="*/ 35 w 74"/>
                <a:gd name="T1" fmla="*/ 0 h 67"/>
                <a:gd name="T2" fmla="*/ 0 w 74"/>
                <a:gd name="T3" fmla="*/ 67 h 67"/>
                <a:gd name="T4" fmla="*/ 74 w 74"/>
                <a:gd name="T5" fmla="*/ 67 h 67"/>
                <a:gd name="T6" fmla="*/ 35 w 74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7">
                  <a:moveTo>
                    <a:pt x="35" y="0"/>
                  </a:moveTo>
                  <a:lnTo>
                    <a:pt x="0" y="67"/>
                  </a:lnTo>
                  <a:lnTo>
                    <a:pt x="74" y="6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9"/>
            <p:cNvSpPr>
              <a:spLocks/>
            </p:cNvSpPr>
            <p:nvPr/>
          </p:nvSpPr>
          <p:spPr bwMode="auto">
            <a:xfrm>
              <a:off x="4203" y="1102"/>
              <a:ext cx="73" cy="6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0"/>
            <p:cNvSpPr>
              <a:spLocks/>
            </p:cNvSpPr>
            <p:nvPr/>
          </p:nvSpPr>
          <p:spPr bwMode="auto">
            <a:xfrm>
              <a:off x="4458" y="1256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41"/>
            <p:cNvSpPr>
              <a:spLocks/>
            </p:cNvSpPr>
            <p:nvPr/>
          </p:nvSpPr>
          <p:spPr bwMode="auto">
            <a:xfrm>
              <a:off x="4713" y="1057"/>
              <a:ext cx="73" cy="62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42"/>
            <p:cNvSpPr>
              <a:spLocks/>
            </p:cNvSpPr>
            <p:nvPr/>
          </p:nvSpPr>
          <p:spPr bwMode="auto">
            <a:xfrm>
              <a:off x="4968" y="1263"/>
              <a:ext cx="76" cy="62"/>
            </a:xfrm>
            <a:custGeom>
              <a:avLst/>
              <a:gdLst>
                <a:gd name="T0" fmla="*/ 38 w 76"/>
                <a:gd name="T1" fmla="*/ 0 h 62"/>
                <a:gd name="T2" fmla="*/ 0 w 76"/>
                <a:gd name="T3" fmla="*/ 62 h 62"/>
                <a:gd name="T4" fmla="*/ 76 w 76"/>
                <a:gd name="T5" fmla="*/ 62 h 62"/>
                <a:gd name="T6" fmla="*/ 38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38" y="0"/>
                  </a:moveTo>
                  <a:lnTo>
                    <a:pt x="0" y="62"/>
                  </a:lnTo>
                  <a:lnTo>
                    <a:pt x="76" y="6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43"/>
            <p:cNvSpPr>
              <a:spLocks/>
            </p:cNvSpPr>
            <p:nvPr/>
          </p:nvSpPr>
          <p:spPr bwMode="auto">
            <a:xfrm>
              <a:off x="5226" y="1367"/>
              <a:ext cx="73" cy="6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44"/>
            <p:cNvSpPr>
              <a:spLocks/>
            </p:cNvSpPr>
            <p:nvPr/>
          </p:nvSpPr>
          <p:spPr bwMode="auto">
            <a:xfrm>
              <a:off x="5481" y="1329"/>
              <a:ext cx="73" cy="66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45"/>
            <p:cNvSpPr>
              <a:spLocks/>
            </p:cNvSpPr>
            <p:nvPr/>
          </p:nvSpPr>
          <p:spPr bwMode="auto">
            <a:xfrm>
              <a:off x="660" y="1102"/>
              <a:ext cx="4859" cy="2339"/>
            </a:xfrm>
            <a:custGeom>
              <a:avLst/>
              <a:gdLst>
                <a:gd name="T0" fmla="*/ 0 w 1392"/>
                <a:gd name="T1" fmla="*/ 670 h 670"/>
                <a:gd name="T2" fmla="*/ 73 w 1392"/>
                <a:gd name="T3" fmla="*/ 511 h 670"/>
                <a:gd name="T4" fmla="*/ 147 w 1392"/>
                <a:gd name="T5" fmla="*/ 383 h 670"/>
                <a:gd name="T6" fmla="*/ 220 w 1392"/>
                <a:gd name="T7" fmla="*/ 281 h 670"/>
                <a:gd name="T8" fmla="*/ 293 w 1392"/>
                <a:gd name="T9" fmla="*/ 199 h 670"/>
                <a:gd name="T10" fmla="*/ 366 w 1392"/>
                <a:gd name="T11" fmla="*/ 132 h 670"/>
                <a:gd name="T12" fmla="*/ 439 w 1392"/>
                <a:gd name="T13" fmla="*/ 78 h 670"/>
                <a:gd name="T14" fmla="*/ 513 w 1392"/>
                <a:gd name="T15" fmla="*/ 39 h 670"/>
                <a:gd name="T16" fmla="*/ 586 w 1392"/>
                <a:gd name="T17" fmla="*/ 16 h 670"/>
                <a:gd name="T18" fmla="*/ 659 w 1392"/>
                <a:gd name="T19" fmla="*/ 5 h 670"/>
                <a:gd name="T20" fmla="*/ 732 w 1392"/>
                <a:gd name="T21" fmla="*/ 1 h 670"/>
                <a:gd name="T22" fmla="*/ 806 w 1392"/>
                <a:gd name="T23" fmla="*/ 0 h 670"/>
                <a:gd name="T24" fmla="*/ 879 w 1392"/>
                <a:gd name="T25" fmla="*/ 2 h 670"/>
                <a:gd name="T26" fmla="*/ 952 w 1392"/>
                <a:gd name="T27" fmla="*/ 7 h 670"/>
                <a:gd name="T28" fmla="*/ 1025 w 1392"/>
                <a:gd name="T29" fmla="*/ 15 h 670"/>
                <a:gd name="T30" fmla="*/ 1099 w 1392"/>
                <a:gd name="T31" fmla="*/ 26 h 670"/>
                <a:gd name="T32" fmla="*/ 1172 w 1392"/>
                <a:gd name="T33" fmla="*/ 40 h 670"/>
                <a:gd name="T34" fmla="*/ 1245 w 1392"/>
                <a:gd name="T35" fmla="*/ 55 h 670"/>
                <a:gd name="T36" fmla="*/ 1318 w 1392"/>
                <a:gd name="T37" fmla="*/ 70 h 670"/>
                <a:gd name="T38" fmla="*/ 1392 w 1392"/>
                <a:gd name="T39" fmla="*/ 8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2" h="670">
                  <a:moveTo>
                    <a:pt x="0" y="670"/>
                  </a:moveTo>
                  <a:lnTo>
                    <a:pt x="73" y="511"/>
                  </a:lnTo>
                  <a:lnTo>
                    <a:pt x="147" y="383"/>
                  </a:lnTo>
                  <a:lnTo>
                    <a:pt x="220" y="281"/>
                  </a:lnTo>
                  <a:lnTo>
                    <a:pt x="293" y="199"/>
                  </a:lnTo>
                  <a:lnTo>
                    <a:pt x="366" y="132"/>
                  </a:lnTo>
                  <a:lnTo>
                    <a:pt x="439" y="78"/>
                  </a:lnTo>
                  <a:lnTo>
                    <a:pt x="513" y="39"/>
                  </a:lnTo>
                  <a:lnTo>
                    <a:pt x="586" y="16"/>
                  </a:lnTo>
                  <a:lnTo>
                    <a:pt x="659" y="5"/>
                  </a:lnTo>
                  <a:lnTo>
                    <a:pt x="732" y="1"/>
                  </a:lnTo>
                  <a:lnTo>
                    <a:pt x="806" y="0"/>
                  </a:lnTo>
                  <a:lnTo>
                    <a:pt x="879" y="2"/>
                  </a:lnTo>
                  <a:lnTo>
                    <a:pt x="952" y="7"/>
                  </a:lnTo>
                  <a:lnTo>
                    <a:pt x="1025" y="15"/>
                  </a:lnTo>
                  <a:lnTo>
                    <a:pt x="1099" y="26"/>
                  </a:lnTo>
                  <a:lnTo>
                    <a:pt x="1172" y="40"/>
                  </a:lnTo>
                  <a:lnTo>
                    <a:pt x="1245" y="55"/>
                  </a:lnTo>
                  <a:lnTo>
                    <a:pt x="1318" y="70"/>
                  </a:lnTo>
                  <a:lnTo>
                    <a:pt x="1392" y="85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4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47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48"/>
            <p:cNvSpPr>
              <a:spLocks noChangeArrowheads="1"/>
            </p:cNvSpPr>
            <p:nvPr/>
          </p:nvSpPr>
          <p:spPr bwMode="auto">
            <a:xfrm rot="16200000">
              <a:off x="340" y="3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Line 49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50"/>
            <p:cNvSpPr>
              <a:spLocks noChangeArrowheads="1"/>
            </p:cNvSpPr>
            <p:nvPr/>
          </p:nvSpPr>
          <p:spPr bwMode="auto">
            <a:xfrm rot="16200000">
              <a:off x="277" y="2696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Line 51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52"/>
            <p:cNvSpPr>
              <a:spLocks noChangeArrowheads="1"/>
            </p:cNvSpPr>
            <p:nvPr/>
          </p:nvSpPr>
          <p:spPr bwMode="auto">
            <a:xfrm rot="16200000">
              <a:off x="277" y="193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5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54"/>
            <p:cNvSpPr>
              <a:spLocks noChangeArrowheads="1"/>
            </p:cNvSpPr>
            <p:nvPr/>
          </p:nvSpPr>
          <p:spPr bwMode="auto">
            <a:xfrm rot="16200000">
              <a:off x="277" y="1177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55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56"/>
            <p:cNvSpPr>
              <a:spLocks noChangeArrowheads="1"/>
            </p:cNvSpPr>
            <p:nvPr/>
          </p:nvSpPr>
          <p:spPr bwMode="auto">
            <a:xfrm rot="16200000">
              <a:off x="278" y="418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Rectangle 57"/>
            <p:cNvSpPr>
              <a:spLocks noChangeArrowheads="1"/>
            </p:cNvSpPr>
            <p:nvPr/>
          </p:nvSpPr>
          <p:spPr bwMode="auto">
            <a:xfrm rot="16200000">
              <a:off x="-479" y="1908"/>
              <a:ext cx="126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Rank-Rank Slope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5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5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60"/>
            <p:cNvSpPr>
              <a:spLocks noChangeArrowheads="1"/>
            </p:cNvSpPr>
            <p:nvPr/>
          </p:nvSpPr>
          <p:spPr bwMode="auto">
            <a:xfrm>
              <a:off x="57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Line 61"/>
            <p:cNvSpPr>
              <a:spLocks noChangeShapeType="1"/>
            </p:cNvSpPr>
            <p:nvPr/>
          </p:nvSpPr>
          <p:spPr bwMode="auto">
            <a:xfrm>
              <a:off x="142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62"/>
            <p:cNvSpPr>
              <a:spLocks noChangeArrowheads="1"/>
            </p:cNvSpPr>
            <p:nvPr/>
          </p:nvSpPr>
          <p:spPr bwMode="auto">
            <a:xfrm>
              <a:off x="1347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Line 63"/>
            <p:cNvSpPr>
              <a:spLocks noChangeShapeType="1"/>
            </p:cNvSpPr>
            <p:nvPr/>
          </p:nvSpPr>
          <p:spPr bwMode="auto">
            <a:xfrm>
              <a:off x="219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64"/>
            <p:cNvSpPr>
              <a:spLocks noChangeArrowheads="1"/>
            </p:cNvSpPr>
            <p:nvPr/>
          </p:nvSpPr>
          <p:spPr bwMode="auto">
            <a:xfrm>
              <a:off x="211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Line 65"/>
            <p:cNvSpPr>
              <a:spLocks noChangeShapeType="1"/>
            </p:cNvSpPr>
            <p:nvPr/>
          </p:nvSpPr>
          <p:spPr bwMode="auto">
            <a:xfrm>
              <a:off x="29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66"/>
            <p:cNvSpPr>
              <a:spLocks noChangeArrowheads="1"/>
            </p:cNvSpPr>
            <p:nvPr/>
          </p:nvSpPr>
          <p:spPr bwMode="auto">
            <a:xfrm>
              <a:off x="28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Line 67"/>
            <p:cNvSpPr>
              <a:spLocks noChangeShapeType="1"/>
            </p:cNvSpPr>
            <p:nvPr/>
          </p:nvSpPr>
          <p:spPr bwMode="auto">
            <a:xfrm>
              <a:off x="372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68"/>
            <p:cNvSpPr>
              <a:spLocks noChangeArrowheads="1"/>
            </p:cNvSpPr>
            <p:nvPr/>
          </p:nvSpPr>
          <p:spPr bwMode="auto">
            <a:xfrm>
              <a:off x="3648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Line 69"/>
            <p:cNvSpPr>
              <a:spLocks noChangeShapeType="1"/>
            </p:cNvSpPr>
            <p:nvPr/>
          </p:nvSpPr>
          <p:spPr bwMode="auto">
            <a:xfrm>
              <a:off x="449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70"/>
            <p:cNvSpPr>
              <a:spLocks noChangeArrowheads="1"/>
            </p:cNvSpPr>
            <p:nvPr/>
          </p:nvSpPr>
          <p:spPr bwMode="auto">
            <a:xfrm>
              <a:off x="4416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71"/>
            <p:cNvSpPr>
              <a:spLocks noChangeShapeType="1"/>
            </p:cNvSpPr>
            <p:nvPr/>
          </p:nvSpPr>
          <p:spPr bwMode="auto">
            <a:xfrm>
              <a:off x="526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72"/>
            <p:cNvSpPr>
              <a:spLocks noChangeArrowheads="1"/>
            </p:cNvSpPr>
            <p:nvPr/>
          </p:nvSpPr>
          <p:spPr bwMode="auto">
            <a:xfrm>
              <a:off x="5181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9" name="Rectangle 192"/>
          <p:cNvSpPr>
            <a:spLocks noChangeArrowheads="1"/>
          </p:cNvSpPr>
          <p:nvPr/>
        </p:nvSpPr>
        <p:spPr bwMode="auto">
          <a:xfrm>
            <a:off x="2536825" y="6544425"/>
            <a:ext cx="1154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Population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Rectangle 193"/>
          <p:cNvSpPr>
            <a:spLocks noChangeArrowheads="1"/>
          </p:cNvSpPr>
          <p:nvPr/>
        </p:nvSpPr>
        <p:spPr bwMode="auto">
          <a:xfrm>
            <a:off x="5322887" y="6544425"/>
            <a:ext cx="28341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SOI 0.1% Random Sample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Line 258"/>
          <p:cNvSpPr>
            <a:spLocks noChangeShapeType="1"/>
          </p:cNvSpPr>
          <p:nvPr/>
        </p:nvSpPr>
        <p:spPr bwMode="auto">
          <a:xfrm>
            <a:off x="1664404" y="6680370"/>
            <a:ext cx="8636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2" name="Freeform 412"/>
          <p:cNvSpPr>
            <a:spLocks/>
          </p:cNvSpPr>
          <p:nvPr/>
        </p:nvSpPr>
        <p:spPr bwMode="auto">
          <a:xfrm>
            <a:off x="4773269" y="6624143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3" name="Line 256"/>
          <p:cNvSpPr>
            <a:spLocks noChangeShapeType="1"/>
          </p:cNvSpPr>
          <p:nvPr/>
        </p:nvSpPr>
        <p:spPr bwMode="auto">
          <a:xfrm>
            <a:off x="4357687" y="6685528"/>
            <a:ext cx="865188" cy="0"/>
          </a:xfrm>
          <a:prstGeom prst="line">
            <a:avLst/>
          </a:prstGeom>
          <a:noFill/>
          <a:ln w="28575">
            <a:solidFill>
              <a:srgbClr val="90353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4" name="Oval 403"/>
          <p:cNvSpPr>
            <a:spLocks noChangeArrowheads="1"/>
          </p:cNvSpPr>
          <p:nvPr/>
        </p:nvSpPr>
        <p:spPr bwMode="auto">
          <a:xfrm>
            <a:off x="2046197" y="6631083"/>
            <a:ext cx="100013" cy="10889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5" name="Rectangle 154"/>
          <p:cNvSpPr>
            <a:spLocks noChangeArrowheads="1"/>
          </p:cNvSpPr>
          <p:nvPr/>
        </p:nvSpPr>
        <p:spPr bwMode="auto">
          <a:xfrm>
            <a:off x="2820367" y="6251817"/>
            <a:ext cx="42149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Age at which Child’s Income is Measured</a:t>
            </a:r>
          </a:p>
        </p:txBody>
      </p:sp>
    </p:spTree>
    <p:extLst>
      <p:ext uri="{BB962C8B-B14F-4D97-AF65-F5344CB8AC3E}">
        <p14:creationId xmlns:p14="http://schemas.microsoft.com/office/powerpoint/2010/main" val="303741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03288" y="746127"/>
            <a:ext cx="8002588" cy="51054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70706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50373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29565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0939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89058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047750" y="1471614"/>
            <a:ext cx="7713663" cy="382588"/>
          </a:xfrm>
          <a:custGeom>
            <a:avLst/>
            <a:gdLst>
              <a:gd name="T0" fmla="*/ 0 w 1392"/>
              <a:gd name="T1" fmla="*/ 69 h 69"/>
              <a:gd name="T2" fmla="*/ 87 w 1392"/>
              <a:gd name="T3" fmla="*/ 51 h 69"/>
              <a:gd name="T4" fmla="*/ 174 w 1392"/>
              <a:gd name="T5" fmla="*/ 39 h 69"/>
              <a:gd name="T6" fmla="*/ 261 w 1392"/>
              <a:gd name="T7" fmla="*/ 31 h 69"/>
              <a:gd name="T8" fmla="*/ 348 w 1392"/>
              <a:gd name="T9" fmla="*/ 24 h 69"/>
              <a:gd name="T10" fmla="*/ 435 w 1392"/>
              <a:gd name="T11" fmla="*/ 19 h 69"/>
              <a:gd name="T12" fmla="*/ 522 w 1392"/>
              <a:gd name="T13" fmla="*/ 16 h 69"/>
              <a:gd name="T14" fmla="*/ 609 w 1392"/>
              <a:gd name="T15" fmla="*/ 14 h 69"/>
              <a:gd name="T16" fmla="*/ 696 w 1392"/>
              <a:gd name="T17" fmla="*/ 12 h 69"/>
              <a:gd name="T18" fmla="*/ 783 w 1392"/>
              <a:gd name="T19" fmla="*/ 10 h 69"/>
              <a:gd name="T20" fmla="*/ 870 w 1392"/>
              <a:gd name="T21" fmla="*/ 8 h 69"/>
              <a:gd name="T22" fmla="*/ 957 w 1392"/>
              <a:gd name="T23" fmla="*/ 6 h 69"/>
              <a:gd name="T24" fmla="*/ 1044 w 1392"/>
              <a:gd name="T25" fmla="*/ 5 h 69"/>
              <a:gd name="T26" fmla="*/ 1131 w 1392"/>
              <a:gd name="T27" fmla="*/ 4 h 69"/>
              <a:gd name="T28" fmla="*/ 1218 w 1392"/>
              <a:gd name="T29" fmla="*/ 3 h 69"/>
              <a:gd name="T30" fmla="*/ 1305 w 1392"/>
              <a:gd name="T31" fmla="*/ 2 h 69"/>
              <a:gd name="T32" fmla="*/ 1392 w 1392"/>
              <a:gd name="T3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92" h="69">
                <a:moveTo>
                  <a:pt x="0" y="69"/>
                </a:moveTo>
                <a:lnTo>
                  <a:pt x="87" y="51"/>
                </a:lnTo>
                <a:lnTo>
                  <a:pt x="174" y="39"/>
                </a:lnTo>
                <a:lnTo>
                  <a:pt x="261" y="31"/>
                </a:lnTo>
                <a:lnTo>
                  <a:pt x="348" y="24"/>
                </a:lnTo>
                <a:lnTo>
                  <a:pt x="435" y="19"/>
                </a:lnTo>
                <a:lnTo>
                  <a:pt x="522" y="16"/>
                </a:lnTo>
                <a:lnTo>
                  <a:pt x="609" y="14"/>
                </a:lnTo>
                <a:lnTo>
                  <a:pt x="696" y="12"/>
                </a:lnTo>
                <a:lnTo>
                  <a:pt x="783" y="10"/>
                </a:lnTo>
                <a:lnTo>
                  <a:pt x="870" y="8"/>
                </a:lnTo>
                <a:lnTo>
                  <a:pt x="957" y="6"/>
                </a:lnTo>
                <a:lnTo>
                  <a:pt x="1044" y="5"/>
                </a:lnTo>
                <a:lnTo>
                  <a:pt x="1131" y="4"/>
                </a:lnTo>
                <a:lnTo>
                  <a:pt x="1218" y="3"/>
                </a:lnTo>
                <a:lnTo>
                  <a:pt x="1305" y="2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996950" y="18049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479550" y="17049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962150" y="163830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443163" y="1593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2925763" y="15557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408363" y="15271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3890963" y="1511302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371975" y="15001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854575" y="14890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337175" y="147796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818188" y="1466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300788" y="145573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783388" y="14493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7265988" y="1444627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7747000" y="14382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8229600" y="143351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8712200" y="142240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903288" y="746127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809625" y="570706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9625" y="450373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H="1">
            <a:off x="809625" y="329565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>
            <a:off x="809625" y="209391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809625" y="89058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903288" y="5851527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1047750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9858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2493963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24336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3940175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3879850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5386388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5259388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6832600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6705600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8278813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8151813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16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41"/>
          <p:cNvSpPr>
            <a:spLocks noChangeArrowheads="1"/>
          </p:cNvSpPr>
          <p:nvPr/>
        </p:nvSpPr>
        <p:spPr bwMode="auto">
          <a:xfrm rot="16200000">
            <a:off x="-760413" y="302895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auto">
          <a:xfrm>
            <a:off x="2560638" y="6372225"/>
            <a:ext cx="49990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Years Used to Compute Mean Parent Income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0" y="152400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Attenuation Bias: Rank-Rank Slopes </a:t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by Number of Years Used to Measure Parent Income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47"/>
          <p:cNvSpPr>
            <a:spLocks noChangeArrowheads="1"/>
          </p:cNvSpPr>
          <p:nvPr/>
        </p:nvSpPr>
        <p:spPr bwMode="auto">
          <a:xfrm rot="16200000">
            <a:off x="541337" y="54816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49"/>
          <p:cNvSpPr>
            <a:spLocks noChangeArrowheads="1"/>
          </p:cNvSpPr>
          <p:nvPr/>
        </p:nvSpPr>
        <p:spPr bwMode="auto">
          <a:xfrm rot="16200000">
            <a:off x="441325" y="42799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1"/>
          <p:cNvSpPr>
            <a:spLocks noChangeArrowheads="1"/>
          </p:cNvSpPr>
          <p:nvPr/>
        </p:nvSpPr>
        <p:spPr bwMode="auto">
          <a:xfrm rot="16200000">
            <a:off x="441325" y="307022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53"/>
          <p:cNvSpPr>
            <a:spLocks noChangeArrowheads="1"/>
          </p:cNvSpPr>
          <p:nvPr/>
        </p:nvSpPr>
        <p:spPr bwMode="auto">
          <a:xfrm rot="16200000">
            <a:off x="439737" y="1868487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55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1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ea typeface="ＭＳ Ｐゴシック" pitchFamily="34" charset="-128"/>
              </a:rPr>
              <a:t>Part 2</a:t>
            </a:r>
            <a:br>
              <a:rPr lang="en-US" sz="2200" dirty="0" smtClean="0">
                <a:ea typeface="ＭＳ Ｐゴシック" pitchFamily="34" charset="-128"/>
              </a:rPr>
            </a:br>
            <a:r>
              <a:rPr lang="en-US" sz="2200" dirty="0" smtClean="0">
                <a:ea typeface="ＭＳ Ｐゴシック" pitchFamily="34" charset="-128"/>
              </a:rPr>
              <a:t>Geographical Variation</a:t>
            </a:r>
          </a:p>
        </p:txBody>
      </p:sp>
    </p:spTree>
    <p:extLst>
      <p:ext uri="{BB962C8B-B14F-4D97-AF65-F5344CB8AC3E}">
        <p14:creationId xmlns:p14="http://schemas.microsoft.com/office/powerpoint/2010/main" val="24123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533400"/>
            <a:ext cx="8585200" cy="5678488"/>
            <a:chOff x="310" y="406"/>
            <a:chExt cx="5408" cy="3577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569" y="561"/>
              <a:ext cx="5041" cy="3034"/>
              <a:chOff x="569" y="561"/>
              <a:chExt cx="5041" cy="3034"/>
            </a:xfrm>
          </p:grpSpPr>
          <p:sp>
            <p:nvSpPr>
              <p:cNvPr id="63" name="Line 8"/>
              <p:cNvSpPr>
                <a:spLocks noChangeShapeType="1"/>
              </p:cNvSpPr>
              <p:nvPr/>
            </p:nvSpPr>
            <p:spPr bwMode="auto">
              <a:xfrm>
                <a:off x="569" y="3595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9"/>
              <p:cNvSpPr>
                <a:spLocks noChangeShapeType="1"/>
              </p:cNvSpPr>
              <p:nvPr/>
            </p:nvSpPr>
            <p:spPr bwMode="auto">
              <a:xfrm>
                <a:off x="569" y="2988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10"/>
              <p:cNvSpPr>
                <a:spLocks noChangeShapeType="1"/>
              </p:cNvSpPr>
              <p:nvPr/>
            </p:nvSpPr>
            <p:spPr bwMode="auto">
              <a:xfrm>
                <a:off x="569" y="2380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1"/>
              <p:cNvSpPr>
                <a:spLocks noChangeShapeType="1"/>
              </p:cNvSpPr>
              <p:nvPr/>
            </p:nvSpPr>
            <p:spPr bwMode="auto">
              <a:xfrm>
                <a:off x="569" y="1776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12"/>
              <p:cNvSpPr>
                <a:spLocks noChangeShapeType="1"/>
              </p:cNvSpPr>
              <p:nvPr/>
            </p:nvSpPr>
            <p:spPr bwMode="auto">
              <a:xfrm>
                <a:off x="569" y="1168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Line 13"/>
              <p:cNvSpPr>
                <a:spLocks noChangeShapeType="1"/>
              </p:cNvSpPr>
              <p:nvPr/>
            </p:nvSpPr>
            <p:spPr bwMode="auto">
              <a:xfrm>
                <a:off x="569" y="561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663" y="299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Oval 15"/>
              <p:cNvSpPr>
                <a:spLocks noChangeArrowheads="1"/>
              </p:cNvSpPr>
              <p:nvPr/>
            </p:nvSpPr>
            <p:spPr bwMode="auto">
              <a:xfrm>
                <a:off x="712" y="289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Oval 16"/>
              <p:cNvSpPr>
                <a:spLocks noChangeArrowheads="1"/>
              </p:cNvSpPr>
              <p:nvPr/>
            </p:nvSpPr>
            <p:spPr bwMode="auto">
              <a:xfrm>
                <a:off x="761" y="283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Oval 17"/>
              <p:cNvSpPr>
                <a:spLocks noChangeArrowheads="1"/>
              </p:cNvSpPr>
              <p:nvPr/>
            </p:nvSpPr>
            <p:spPr bwMode="auto">
              <a:xfrm>
                <a:off x="810" y="277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Oval 18"/>
              <p:cNvSpPr>
                <a:spLocks noChangeArrowheads="1"/>
              </p:cNvSpPr>
              <p:nvPr/>
            </p:nvSpPr>
            <p:spPr bwMode="auto">
              <a:xfrm>
                <a:off x="859" y="273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Oval 19"/>
              <p:cNvSpPr>
                <a:spLocks noChangeArrowheads="1"/>
              </p:cNvSpPr>
              <p:nvPr/>
            </p:nvSpPr>
            <p:spPr bwMode="auto">
              <a:xfrm>
                <a:off x="908" y="270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Oval 20"/>
              <p:cNvSpPr>
                <a:spLocks noChangeArrowheads="1"/>
              </p:cNvSpPr>
              <p:nvPr/>
            </p:nvSpPr>
            <p:spPr bwMode="auto">
              <a:xfrm>
                <a:off x="957" y="2673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Oval 21"/>
              <p:cNvSpPr>
                <a:spLocks noChangeArrowheads="1"/>
              </p:cNvSpPr>
              <p:nvPr/>
            </p:nvSpPr>
            <p:spPr bwMode="auto">
              <a:xfrm>
                <a:off x="1002" y="264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Oval 22"/>
              <p:cNvSpPr>
                <a:spLocks noChangeArrowheads="1"/>
              </p:cNvSpPr>
              <p:nvPr/>
            </p:nvSpPr>
            <p:spPr bwMode="auto">
              <a:xfrm>
                <a:off x="1051" y="261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Oval 23"/>
              <p:cNvSpPr>
                <a:spLocks noChangeArrowheads="1"/>
              </p:cNvSpPr>
              <p:nvPr/>
            </p:nvSpPr>
            <p:spPr bwMode="auto">
              <a:xfrm>
                <a:off x="1100" y="260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Oval 24"/>
              <p:cNvSpPr>
                <a:spLocks noChangeArrowheads="1"/>
              </p:cNvSpPr>
              <p:nvPr/>
            </p:nvSpPr>
            <p:spPr bwMode="auto">
              <a:xfrm>
                <a:off x="1149" y="2572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Oval 25"/>
              <p:cNvSpPr>
                <a:spLocks noChangeArrowheads="1"/>
              </p:cNvSpPr>
              <p:nvPr/>
            </p:nvSpPr>
            <p:spPr bwMode="auto">
              <a:xfrm>
                <a:off x="1197" y="255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Oval 26"/>
              <p:cNvSpPr>
                <a:spLocks noChangeArrowheads="1"/>
              </p:cNvSpPr>
              <p:nvPr/>
            </p:nvSpPr>
            <p:spPr bwMode="auto">
              <a:xfrm>
                <a:off x="1246" y="252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Oval 27"/>
              <p:cNvSpPr>
                <a:spLocks noChangeArrowheads="1"/>
              </p:cNvSpPr>
              <p:nvPr/>
            </p:nvSpPr>
            <p:spPr bwMode="auto">
              <a:xfrm>
                <a:off x="1295" y="250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Oval 28"/>
              <p:cNvSpPr>
                <a:spLocks noChangeArrowheads="1"/>
              </p:cNvSpPr>
              <p:nvPr/>
            </p:nvSpPr>
            <p:spPr bwMode="auto">
              <a:xfrm>
                <a:off x="1344" y="248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Oval 29"/>
              <p:cNvSpPr>
                <a:spLocks noChangeArrowheads="1"/>
              </p:cNvSpPr>
              <p:nvPr/>
            </p:nvSpPr>
            <p:spPr bwMode="auto">
              <a:xfrm>
                <a:off x="1393" y="247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Oval 30"/>
              <p:cNvSpPr>
                <a:spLocks noChangeArrowheads="1"/>
              </p:cNvSpPr>
              <p:nvPr/>
            </p:nvSpPr>
            <p:spPr bwMode="auto">
              <a:xfrm>
                <a:off x="1442" y="243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Oval 31"/>
              <p:cNvSpPr>
                <a:spLocks noChangeArrowheads="1"/>
              </p:cNvSpPr>
              <p:nvPr/>
            </p:nvSpPr>
            <p:spPr bwMode="auto">
              <a:xfrm>
                <a:off x="1491" y="242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Oval 32"/>
              <p:cNvSpPr>
                <a:spLocks noChangeArrowheads="1"/>
              </p:cNvSpPr>
              <p:nvPr/>
            </p:nvSpPr>
            <p:spPr bwMode="auto">
              <a:xfrm>
                <a:off x="1539" y="2404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Oval 33"/>
              <p:cNvSpPr>
                <a:spLocks noChangeArrowheads="1"/>
              </p:cNvSpPr>
              <p:nvPr/>
            </p:nvSpPr>
            <p:spPr bwMode="auto">
              <a:xfrm>
                <a:off x="1585" y="238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Oval 34"/>
              <p:cNvSpPr>
                <a:spLocks noChangeArrowheads="1"/>
              </p:cNvSpPr>
              <p:nvPr/>
            </p:nvSpPr>
            <p:spPr bwMode="auto">
              <a:xfrm>
                <a:off x="1634" y="236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Oval 35"/>
              <p:cNvSpPr>
                <a:spLocks noChangeArrowheads="1"/>
              </p:cNvSpPr>
              <p:nvPr/>
            </p:nvSpPr>
            <p:spPr bwMode="auto">
              <a:xfrm>
                <a:off x="1683" y="233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Oval 36"/>
              <p:cNvSpPr>
                <a:spLocks noChangeArrowheads="1"/>
              </p:cNvSpPr>
              <p:nvPr/>
            </p:nvSpPr>
            <p:spPr bwMode="auto">
              <a:xfrm>
                <a:off x="1731" y="231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Oval 37"/>
              <p:cNvSpPr>
                <a:spLocks noChangeArrowheads="1"/>
              </p:cNvSpPr>
              <p:nvPr/>
            </p:nvSpPr>
            <p:spPr bwMode="auto">
              <a:xfrm>
                <a:off x="1780" y="229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Oval 38"/>
              <p:cNvSpPr>
                <a:spLocks noChangeArrowheads="1"/>
              </p:cNvSpPr>
              <p:nvPr/>
            </p:nvSpPr>
            <p:spPr bwMode="auto">
              <a:xfrm>
                <a:off x="1829" y="226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Oval 39"/>
              <p:cNvSpPr>
                <a:spLocks noChangeArrowheads="1"/>
              </p:cNvSpPr>
              <p:nvPr/>
            </p:nvSpPr>
            <p:spPr bwMode="auto">
              <a:xfrm>
                <a:off x="1878" y="224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Oval 40"/>
              <p:cNvSpPr>
                <a:spLocks noChangeArrowheads="1"/>
              </p:cNvSpPr>
              <p:nvPr/>
            </p:nvSpPr>
            <p:spPr bwMode="auto">
              <a:xfrm>
                <a:off x="1927" y="221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Oval 41"/>
              <p:cNvSpPr>
                <a:spLocks noChangeArrowheads="1"/>
              </p:cNvSpPr>
              <p:nvPr/>
            </p:nvSpPr>
            <p:spPr bwMode="auto">
              <a:xfrm>
                <a:off x="1976" y="220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Oval 42"/>
              <p:cNvSpPr>
                <a:spLocks noChangeArrowheads="1"/>
              </p:cNvSpPr>
              <p:nvPr/>
            </p:nvSpPr>
            <p:spPr bwMode="auto">
              <a:xfrm>
                <a:off x="2025" y="2174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Oval 43"/>
              <p:cNvSpPr>
                <a:spLocks noChangeArrowheads="1"/>
              </p:cNvSpPr>
              <p:nvPr/>
            </p:nvSpPr>
            <p:spPr bwMode="auto">
              <a:xfrm>
                <a:off x="2074" y="2153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Oval 44"/>
              <p:cNvSpPr>
                <a:spLocks noChangeArrowheads="1"/>
              </p:cNvSpPr>
              <p:nvPr/>
            </p:nvSpPr>
            <p:spPr bwMode="auto">
              <a:xfrm>
                <a:off x="2119" y="212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Oval 45"/>
              <p:cNvSpPr>
                <a:spLocks noChangeArrowheads="1"/>
              </p:cNvSpPr>
              <p:nvPr/>
            </p:nvSpPr>
            <p:spPr bwMode="auto">
              <a:xfrm>
                <a:off x="2168" y="211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Oval 46"/>
              <p:cNvSpPr>
                <a:spLocks noChangeArrowheads="1"/>
              </p:cNvSpPr>
              <p:nvPr/>
            </p:nvSpPr>
            <p:spPr bwMode="auto">
              <a:xfrm>
                <a:off x="2217" y="207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Oval 47"/>
              <p:cNvSpPr>
                <a:spLocks noChangeArrowheads="1"/>
              </p:cNvSpPr>
              <p:nvPr/>
            </p:nvSpPr>
            <p:spPr bwMode="auto">
              <a:xfrm>
                <a:off x="2266" y="2055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Oval 48"/>
              <p:cNvSpPr>
                <a:spLocks noChangeArrowheads="1"/>
              </p:cNvSpPr>
              <p:nvPr/>
            </p:nvSpPr>
            <p:spPr bwMode="auto">
              <a:xfrm>
                <a:off x="2314" y="2034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Oval 49"/>
              <p:cNvSpPr>
                <a:spLocks noChangeArrowheads="1"/>
              </p:cNvSpPr>
              <p:nvPr/>
            </p:nvSpPr>
            <p:spPr bwMode="auto">
              <a:xfrm>
                <a:off x="2363" y="201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Oval 50"/>
              <p:cNvSpPr>
                <a:spLocks noChangeArrowheads="1"/>
              </p:cNvSpPr>
              <p:nvPr/>
            </p:nvSpPr>
            <p:spPr bwMode="auto">
              <a:xfrm>
                <a:off x="2412" y="197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Oval 51"/>
              <p:cNvSpPr>
                <a:spLocks noChangeArrowheads="1"/>
              </p:cNvSpPr>
              <p:nvPr/>
            </p:nvSpPr>
            <p:spPr bwMode="auto">
              <a:xfrm>
                <a:off x="2461" y="1964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Oval 52"/>
              <p:cNvSpPr>
                <a:spLocks noChangeArrowheads="1"/>
              </p:cNvSpPr>
              <p:nvPr/>
            </p:nvSpPr>
            <p:spPr bwMode="auto">
              <a:xfrm>
                <a:off x="2510" y="1944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Oval 53"/>
              <p:cNvSpPr>
                <a:spLocks noChangeArrowheads="1"/>
              </p:cNvSpPr>
              <p:nvPr/>
            </p:nvSpPr>
            <p:spPr bwMode="auto">
              <a:xfrm>
                <a:off x="2559" y="1923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Oval 54"/>
              <p:cNvSpPr>
                <a:spLocks noChangeArrowheads="1"/>
              </p:cNvSpPr>
              <p:nvPr/>
            </p:nvSpPr>
            <p:spPr bwMode="auto">
              <a:xfrm>
                <a:off x="2608" y="190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Oval 55"/>
              <p:cNvSpPr>
                <a:spLocks noChangeArrowheads="1"/>
              </p:cNvSpPr>
              <p:nvPr/>
            </p:nvSpPr>
            <p:spPr bwMode="auto">
              <a:xfrm>
                <a:off x="2657" y="1881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Oval 56"/>
              <p:cNvSpPr>
                <a:spLocks noChangeArrowheads="1"/>
              </p:cNvSpPr>
              <p:nvPr/>
            </p:nvSpPr>
            <p:spPr bwMode="auto">
              <a:xfrm>
                <a:off x="2702" y="186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Oval 57"/>
              <p:cNvSpPr>
                <a:spLocks noChangeArrowheads="1"/>
              </p:cNvSpPr>
              <p:nvPr/>
            </p:nvSpPr>
            <p:spPr bwMode="auto">
              <a:xfrm>
                <a:off x="2751" y="184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Oval 58"/>
              <p:cNvSpPr>
                <a:spLocks noChangeArrowheads="1"/>
              </p:cNvSpPr>
              <p:nvPr/>
            </p:nvSpPr>
            <p:spPr bwMode="auto">
              <a:xfrm>
                <a:off x="2800" y="182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Oval 59"/>
              <p:cNvSpPr>
                <a:spLocks noChangeArrowheads="1"/>
              </p:cNvSpPr>
              <p:nvPr/>
            </p:nvSpPr>
            <p:spPr bwMode="auto">
              <a:xfrm>
                <a:off x="2849" y="1807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Oval 60"/>
              <p:cNvSpPr>
                <a:spLocks noChangeArrowheads="1"/>
              </p:cNvSpPr>
              <p:nvPr/>
            </p:nvSpPr>
            <p:spPr bwMode="auto">
              <a:xfrm>
                <a:off x="2897" y="179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Oval 61"/>
              <p:cNvSpPr>
                <a:spLocks noChangeArrowheads="1"/>
              </p:cNvSpPr>
              <p:nvPr/>
            </p:nvSpPr>
            <p:spPr bwMode="auto">
              <a:xfrm>
                <a:off x="2946" y="176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Oval 62"/>
              <p:cNvSpPr>
                <a:spLocks noChangeArrowheads="1"/>
              </p:cNvSpPr>
              <p:nvPr/>
            </p:nvSpPr>
            <p:spPr bwMode="auto">
              <a:xfrm>
                <a:off x="2995" y="174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63"/>
              <p:cNvSpPr>
                <a:spLocks noChangeArrowheads="1"/>
              </p:cNvSpPr>
              <p:nvPr/>
            </p:nvSpPr>
            <p:spPr bwMode="auto">
              <a:xfrm>
                <a:off x="3044" y="172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Oval 64"/>
              <p:cNvSpPr>
                <a:spLocks noChangeArrowheads="1"/>
              </p:cNvSpPr>
              <p:nvPr/>
            </p:nvSpPr>
            <p:spPr bwMode="auto">
              <a:xfrm>
                <a:off x="3093" y="169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Oval 65"/>
              <p:cNvSpPr>
                <a:spLocks noChangeArrowheads="1"/>
              </p:cNvSpPr>
              <p:nvPr/>
            </p:nvSpPr>
            <p:spPr bwMode="auto">
              <a:xfrm>
                <a:off x="3142" y="168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Oval 66"/>
              <p:cNvSpPr>
                <a:spLocks noChangeArrowheads="1"/>
              </p:cNvSpPr>
              <p:nvPr/>
            </p:nvSpPr>
            <p:spPr bwMode="auto">
              <a:xfrm>
                <a:off x="3191" y="166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Oval 67"/>
              <p:cNvSpPr>
                <a:spLocks noChangeArrowheads="1"/>
              </p:cNvSpPr>
              <p:nvPr/>
            </p:nvSpPr>
            <p:spPr bwMode="auto">
              <a:xfrm>
                <a:off x="3240" y="1654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Oval 68"/>
              <p:cNvSpPr>
                <a:spLocks noChangeArrowheads="1"/>
              </p:cNvSpPr>
              <p:nvPr/>
            </p:nvSpPr>
            <p:spPr bwMode="auto">
              <a:xfrm>
                <a:off x="3285" y="162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Oval 69"/>
              <p:cNvSpPr>
                <a:spLocks noChangeArrowheads="1"/>
              </p:cNvSpPr>
              <p:nvPr/>
            </p:nvSpPr>
            <p:spPr bwMode="auto">
              <a:xfrm>
                <a:off x="3334" y="161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Oval 70"/>
              <p:cNvSpPr>
                <a:spLocks noChangeArrowheads="1"/>
              </p:cNvSpPr>
              <p:nvPr/>
            </p:nvSpPr>
            <p:spPr bwMode="auto">
              <a:xfrm>
                <a:off x="3383" y="160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Oval 71"/>
              <p:cNvSpPr>
                <a:spLocks noChangeArrowheads="1"/>
              </p:cNvSpPr>
              <p:nvPr/>
            </p:nvSpPr>
            <p:spPr bwMode="auto">
              <a:xfrm>
                <a:off x="3432" y="1580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Oval 72"/>
              <p:cNvSpPr>
                <a:spLocks noChangeArrowheads="1"/>
              </p:cNvSpPr>
              <p:nvPr/>
            </p:nvSpPr>
            <p:spPr bwMode="auto">
              <a:xfrm>
                <a:off x="3480" y="155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Oval 73"/>
              <p:cNvSpPr>
                <a:spLocks noChangeArrowheads="1"/>
              </p:cNvSpPr>
              <p:nvPr/>
            </p:nvSpPr>
            <p:spPr bwMode="auto">
              <a:xfrm>
                <a:off x="3529" y="154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74"/>
              <p:cNvSpPr>
                <a:spLocks noChangeArrowheads="1"/>
              </p:cNvSpPr>
              <p:nvPr/>
            </p:nvSpPr>
            <p:spPr bwMode="auto">
              <a:xfrm>
                <a:off x="3578" y="1518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Oval 75"/>
              <p:cNvSpPr>
                <a:spLocks noChangeArrowheads="1"/>
              </p:cNvSpPr>
              <p:nvPr/>
            </p:nvSpPr>
            <p:spPr bwMode="auto">
              <a:xfrm>
                <a:off x="3627" y="150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Oval 76"/>
              <p:cNvSpPr>
                <a:spLocks noChangeArrowheads="1"/>
              </p:cNvSpPr>
              <p:nvPr/>
            </p:nvSpPr>
            <p:spPr bwMode="auto">
              <a:xfrm>
                <a:off x="3676" y="147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Oval 77"/>
              <p:cNvSpPr>
                <a:spLocks noChangeArrowheads="1"/>
              </p:cNvSpPr>
              <p:nvPr/>
            </p:nvSpPr>
            <p:spPr bwMode="auto">
              <a:xfrm>
                <a:off x="3725" y="147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Oval 78"/>
              <p:cNvSpPr>
                <a:spLocks noChangeArrowheads="1"/>
              </p:cNvSpPr>
              <p:nvPr/>
            </p:nvSpPr>
            <p:spPr bwMode="auto">
              <a:xfrm>
                <a:off x="3774" y="144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Oval 79"/>
              <p:cNvSpPr>
                <a:spLocks noChangeArrowheads="1"/>
              </p:cNvSpPr>
              <p:nvPr/>
            </p:nvSpPr>
            <p:spPr bwMode="auto">
              <a:xfrm>
                <a:off x="3823" y="1427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Oval 80"/>
              <p:cNvSpPr>
                <a:spLocks noChangeArrowheads="1"/>
              </p:cNvSpPr>
              <p:nvPr/>
            </p:nvSpPr>
            <p:spPr bwMode="auto">
              <a:xfrm>
                <a:off x="3868" y="142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Oval 81"/>
              <p:cNvSpPr>
                <a:spLocks noChangeArrowheads="1"/>
              </p:cNvSpPr>
              <p:nvPr/>
            </p:nvSpPr>
            <p:spPr bwMode="auto">
              <a:xfrm>
                <a:off x="3917" y="138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Oval 82"/>
              <p:cNvSpPr>
                <a:spLocks noChangeArrowheads="1"/>
              </p:cNvSpPr>
              <p:nvPr/>
            </p:nvSpPr>
            <p:spPr bwMode="auto">
              <a:xfrm>
                <a:off x="3966" y="138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Oval 83"/>
              <p:cNvSpPr>
                <a:spLocks noChangeArrowheads="1"/>
              </p:cNvSpPr>
              <p:nvPr/>
            </p:nvSpPr>
            <p:spPr bwMode="auto">
              <a:xfrm>
                <a:off x="4015" y="1350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Oval 84"/>
              <p:cNvSpPr>
                <a:spLocks noChangeArrowheads="1"/>
              </p:cNvSpPr>
              <p:nvPr/>
            </p:nvSpPr>
            <p:spPr bwMode="auto">
              <a:xfrm>
                <a:off x="4063" y="135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Oval 85"/>
              <p:cNvSpPr>
                <a:spLocks noChangeArrowheads="1"/>
              </p:cNvSpPr>
              <p:nvPr/>
            </p:nvSpPr>
            <p:spPr bwMode="auto">
              <a:xfrm>
                <a:off x="4112" y="131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Oval 86"/>
              <p:cNvSpPr>
                <a:spLocks noChangeArrowheads="1"/>
              </p:cNvSpPr>
              <p:nvPr/>
            </p:nvSpPr>
            <p:spPr bwMode="auto">
              <a:xfrm>
                <a:off x="4161" y="1305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Oval 87"/>
              <p:cNvSpPr>
                <a:spLocks noChangeArrowheads="1"/>
              </p:cNvSpPr>
              <p:nvPr/>
            </p:nvSpPr>
            <p:spPr bwMode="auto">
              <a:xfrm>
                <a:off x="4210" y="1291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Oval 88"/>
              <p:cNvSpPr>
                <a:spLocks noChangeArrowheads="1"/>
              </p:cNvSpPr>
              <p:nvPr/>
            </p:nvSpPr>
            <p:spPr bwMode="auto">
              <a:xfrm>
                <a:off x="4259" y="127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Oval 89"/>
              <p:cNvSpPr>
                <a:spLocks noChangeArrowheads="1"/>
              </p:cNvSpPr>
              <p:nvPr/>
            </p:nvSpPr>
            <p:spPr bwMode="auto">
              <a:xfrm>
                <a:off x="4308" y="1252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Oval 90"/>
              <p:cNvSpPr>
                <a:spLocks noChangeArrowheads="1"/>
              </p:cNvSpPr>
              <p:nvPr/>
            </p:nvSpPr>
            <p:spPr bwMode="auto">
              <a:xfrm>
                <a:off x="4357" y="122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Oval 91"/>
              <p:cNvSpPr>
                <a:spLocks noChangeArrowheads="1"/>
              </p:cNvSpPr>
              <p:nvPr/>
            </p:nvSpPr>
            <p:spPr bwMode="auto">
              <a:xfrm>
                <a:off x="4402" y="1217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92"/>
              <p:cNvSpPr>
                <a:spLocks noChangeArrowheads="1"/>
              </p:cNvSpPr>
              <p:nvPr/>
            </p:nvSpPr>
            <p:spPr bwMode="auto">
              <a:xfrm>
                <a:off x="4451" y="118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Oval 93"/>
              <p:cNvSpPr>
                <a:spLocks noChangeArrowheads="1"/>
              </p:cNvSpPr>
              <p:nvPr/>
            </p:nvSpPr>
            <p:spPr bwMode="auto">
              <a:xfrm>
                <a:off x="4500" y="118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Oval 94"/>
              <p:cNvSpPr>
                <a:spLocks noChangeArrowheads="1"/>
              </p:cNvSpPr>
              <p:nvPr/>
            </p:nvSpPr>
            <p:spPr bwMode="auto">
              <a:xfrm>
                <a:off x="4549" y="1168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Oval 95"/>
              <p:cNvSpPr>
                <a:spLocks noChangeArrowheads="1"/>
              </p:cNvSpPr>
              <p:nvPr/>
            </p:nvSpPr>
            <p:spPr bwMode="auto">
              <a:xfrm>
                <a:off x="4598" y="1140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Oval 96"/>
              <p:cNvSpPr>
                <a:spLocks noChangeArrowheads="1"/>
              </p:cNvSpPr>
              <p:nvPr/>
            </p:nvSpPr>
            <p:spPr bwMode="auto">
              <a:xfrm>
                <a:off x="4646" y="112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97"/>
              <p:cNvSpPr>
                <a:spLocks noChangeArrowheads="1"/>
              </p:cNvSpPr>
              <p:nvPr/>
            </p:nvSpPr>
            <p:spPr bwMode="auto">
              <a:xfrm>
                <a:off x="4695" y="1099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Oval 98"/>
              <p:cNvSpPr>
                <a:spLocks noChangeArrowheads="1"/>
              </p:cNvSpPr>
              <p:nvPr/>
            </p:nvSpPr>
            <p:spPr bwMode="auto">
              <a:xfrm>
                <a:off x="4744" y="1092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Oval 99"/>
              <p:cNvSpPr>
                <a:spLocks noChangeArrowheads="1"/>
              </p:cNvSpPr>
              <p:nvPr/>
            </p:nvSpPr>
            <p:spPr bwMode="auto">
              <a:xfrm>
                <a:off x="4793" y="107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Oval 100"/>
              <p:cNvSpPr>
                <a:spLocks noChangeArrowheads="1"/>
              </p:cNvSpPr>
              <p:nvPr/>
            </p:nvSpPr>
            <p:spPr bwMode="auto">
              <a:xfrm>
                <a:off x="4842" y="103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Oval 101"/>
              <p:cNvSpPr>
                <a:spLocks noChangeArrowheads="1"/>
              </p:cNvSpPr>
              <p:nvPr/>
            </p:nvSpPr>
            <p:spPr bwMode="auto">
              <a:xfrm>
                <a:off x="4891" y="101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Oval 102"/>
              <p:cNvSpPr>
                <a:spLocks noChangeArrowheads="1"/>
              </p:cNvSpPr>
              <p:nvPr/>
            </p:nvSpPr>
            <p:spPr bwMode="auto">
              <a:xfrm>
                <a:off x="4940" y="99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Oval 103"/>
              <p:cNvSpPr>
                <a:spLocks noChangeArrowheads="1"/>
              </p:cNvSpPr>
              <p:nvPr/>
            </p:nvSpPr>
            <p:spPr bwMode="auto">
              <a:xfrm>
                <a:off x="4985" y="976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Oval 104"/>
              <p:cNvSpPr>
                <a:spLocks noChangeArrowheads="1"/>
              </p:cNvSpPr>
              <p:nvPr/>
            </p:nvSpPr>
            <p:spPr bwMode="auto">
              <a:xfrm>
                <a:off x="5034" y="941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Oval 105"/>
              <p:cNvSpPr>
                <a:spLocks noChangeArrowheads="1"/>
              </p:cNvSpPr>
              <p:nvPr/>
            </p:nvSpPr>
            <p:spPr bwMode="auto">
              <a:xfrm>
                <a:off x="5083" y="910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Oval 106"/>
              <p:cNvSpPr>
                <a:spLocks noChangeArrowheads="1"/>
              </p:cNvSpPr>
              <p:nvPr/>
            </p:nvSpPr>
            <p:spPr bwMode="auto">
              <a:xfrm>
                <a:off x="5132" y="88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Oval 107"/>
              <p:cNvSpPr>
                <a:spLocks noChangeArrowheads="1"/>
              </p:cNvSpPr>
              <p:nvPr/>
            </p:nvSpPr>
            <p:spPr bwMode="auto">
              <a:xfrm>
                <a:off x="5181" y="861"/>
                <a:ext cx="41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Oval 108"/>
              <p:cNvSpPr>
                <a:spLocks noChangeArrowheads="1"/>
              </p:cNvSpPr>
              <p:nvPr/>
            </p:nvSpPr>
            <p:spPr bwMode="auto">
              <a:xfrm>
                <a:off x="5229" y="83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Oval 109"/>
              <p:cNvSpPr>
                <a:spLocks noChangeArrowheads="1"/>
              </p:cNvSpPr>
              <p:nvPr/>
            </p:nvSpPr>
            <p:spPr bwMode="auto">
              <a:xfrm>
                <a:off x="5278" y="823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Oval 110"/>
              <p:cNvSpPr>
                <a:spLocks noChangeArrowheads="1"/>
              </p:cNvSpPr>
              <p:nvPr/>
            </p:nvSpPr>
            <p:spPr bwMode="auto">
              <a:xfrm>
                <a:off x="5327" y="795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Oval 111"/>
              <p:cNvSpPr>
                <a:spLocks noChangeArrowheads="1"/>
              </p:cNvSpPr>
              <p:nvPr/>
            </p:nvSpPr>
            <p:spPr bwMode="auto">
              <a:xfrm>
                <a:off x="5376" y="774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Oval 112"/>
              <p:cNvSpPr>
                <a:spLocks noChangeArrowheads="1"/>
              </p:cNvSpPr>
              <p:nvPr/>
            </p:nvSpPr>
            <p:spPr bwMode="auto">
              <a:xfrm>
                <a:off x="5425" y="739"/>
                <a:ext cx="42" cy="42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Oval 113"/>
              <p:cNvSpPr>
                <a:spLocks noChangeArrowheads="1"/>
              </p:cNvSpPr>
              <p:nvPr/>
            </p:nvSpPr>
            <p:spPr bwMode="auto">
              <a:xfrm>
                <a:off x="5474" y="673"/>
                <a:ext cx="42" cy="41"/>
              </a:xfrm>
              <a:prstGeom prst="ellipse">
                <a:avLst/>
              </a:prstGeom>
              <a:solidFill>
                <a:srgbClr val="808080"/>
              </a:solidFill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14"/>
              <p:cNvSpPr>
                <a:spLocks/>
              </p:cNvSpPr>
              <p:nvPr/>
            </p:nvSpPr>
            <p:spPr bwMode="auto">
              <a:xfrm>
                <a:off x="684" y="753"/>
                <a:ext cx="4811" cy="2046"/>
              </a:xfrm>
              <a:custGeom>
                <a:avLst/>
                <a:gdLst>
                  <a:gd name="T0" fmla="*/ 18 w 1378"/>
                  <a:gd name="T1" fmla="*/ 578 h 586"/>
                  <a:gd name="T2" fmla="*/ 42 w 1378"/>
                  <a:gd name="T3" fmla="*/ 568 h 586"/>
                  <a:gd name="T4" fmla="*/ 65 w 1378"/>
                  <a:gd name="T5" fmla="*/ 558 h 586"/>
                  <a:gd name="T6" fmla="*/ 88 w 1378"/>
                  <a:gd name="T7" fmla="*/ 548 h 586"/>
                  <a:gd name="T8" fmla="*/ 111 w 1378"/>
                  <a:gd name="T9" fmla="*/ 539 h 586"/>
                  <a:gd name="T10" fmla="*/ 134 w 1378"/>
                  <a:gd name="T11" fmla="*/ 529 h 586"/>
                  <a:gd name="T12" fmla="*/ 157 w 1378"/>
                  <a:gd name="T13" fmla="*/ 519 h 586"/>
                  <a:gd name="T14" fmla="*/ 180 w 1378"/>
                  <a:gd name="T15" fmla="*/ 509 h 586"/>
                  <a:gd name="T16" fmla="*/ 203 w 1378"/>
                  <a:gd name="T17" fmla="*/ 499 h 586"/>
                  <a:gd name="T18" fmla="*/ 226 w 1378"/>
                  <a:gd name="T19" fmla="*/ 490 h 586"/>
                  <a:gd name="T20" fmla="*/ 249 w 1378"/>
                  <a:gd name="T21" fmla="*/ 480 h 586"/>
                  <a:gd name="T22" fmla="*/ 272 w 1378"/>
                  <a:gd name="T23" fmla="*/ 470 h 586"/>
                  <a:gd name="T24" fmla="*/ 295 w 1378"/>
                  <a:gd name="T25" fmla="*/ 460 h 586"/>
                  <a:gd name="T26" fmla="*/ 318 w 1378"/>
                  <a:gd name="T27" fmla="*/ 450 h 586"/>
                  <a:gd name="T28" fmla="*/ 341 w 1378"/>
                  <a:gd name="T29" fmla="*/ 441 h 586"/>
                  <a:gd name="T30" fmla="*/ 364 w 1378"/>
                  <a:gd name="T31" fmla="*/ 431 h 586"/>
                  <a:gd name="T32" fmla="*/ 387 w 1378"/>
                  <a:gd name="T33" fmla="*/ 421 h 586"/>
                  <a:gd name="T34" fmla="*/ 410 w 1378"/>
                  <a:gd name="T35" fmla="*/ 411 h 586"/>
                  <a:gd name="T36" fmla="*/ 433 w 1378"/>
                  <a:gd name="T37" fmla="*/ 401 h 586"/>
                  <a:gd name="T38" fmla="*/ 456 w 1378"/>
                  <a:gd name="T39" fmla="*/ 392 h 586"/>
                  <a:gd name="T40" fmla="*/ 479 w 1378"/>
                  <a:gd name="T41" fmla="*/ 382 h 586"/>
                  <a:gd name="T42" fmla="*/ 502 w 1378"/>
                  <a:gd name="T43" fmla="*/ 372 h 586"/>
                  <a:gd name="T44" fmla="*/ 525 w 1378"/>
                  <a:gd name="T45" fmla="*/ 362 h 586"/>
                  <a:gd name="T46" fmla="*/ 548 w 1378"/>
                  <a:gd name="T47" fmla="*/ 352 h 586"/>
                  <a:gd name="T48" fmla="*/ 571 w 1378"/>
                  <a:gd name="T49" fmla="*/ 343 h 586"/>
                  <a:gd name="T50" fmla="*/ 594 w 1378"/>
                  <a:gd name="T51" fmla="*/ 333 h 586"/>
                  <a:gd name="T52" fmla="*/ 617 w 1378"/>
                  <a:gd name="T53" fmla="*/ 323 h 586"/>
                  <a:gd name="T54" fmla="*/ 640 w 1378"/>
                  <a:gd name="T55" fmla="*/ 313 h 586"/>
                  <a:gd name="T56" fmla="*/ 663 w 1378"/>
                  <a:gd name="T57" fmla="*/ 303 h 586"/>
                  <a:gd name="T58" fmla="*/ 687 w 1378"/>
                  <a:gd name="T59" fmla="*/ 294 h 586"/>
                  <a:gd name="T60" fmla="*/ 710 w 1378"/>
                  <a:gd name="T61" fmla="*/ 284 h 586"/>
                  <a:gd name="T62" fmla="*/ 733 w 1378"/>
                  <a:gd name="T63" fmla="*/ 274 h 586"/>
                  <a:gd name="T64" fmla="*/ 756 w 1378"/>
                  <a:gd name="T65" fmla="*/ 264 h 586"/>
                  <a:gd name="T66" fmla="*/ 779 w 1378"/>
                  <a:gd name="T67" fmla="*/ 254 h 586"/>
                  <a:gd name="T68" fmla="*/ 802 w 1378"/>
                  <a:gd name="T69" fmla="*/ 245 h 586"/>
                  <a:gd name="T70" fmla="*/ 825 w 1378"/>
                  <a:gd name="T71" fmla="*/ 235 h 586"/>
                  <a:gd name="T72" fmla="*/ 848 w 1378"/>
                  <a:gd name="T73" fmla="*/ 225 h 586"/>
                  <a:gd name="T74" fmla="*/ 871 w 1378"/>
                  <a:gd name="T75" fmla="*/ 215 h 586"/>
                  <a:gd name="T76" fmla="*/ 894 w 1378"/>
                  <a:gd name="T77" fmla="*/ 205 h 586"/>
                  <a:gd name="T78" fmla="*/ 917 w 1378"/>
                  <a:gd name="T79" fmla="*/ 196 h 586"/>
                  <a:gd name="T80" fmla="*/ 940 w 1378"/>
                  <a:gd name="T81" fmla="*/ 186 h 586"/>
                  <a:gd name="T82" fmla="*/ 963 w 1378"/>
                  <a:gd name="T83" fmla="*/ 176 h 586"/>
                  <a:gd name="T84" fmla="*/ 986 w 1378"/>
                  <a:gd name="T85" fmla="*/ 166 h 586"/>
                  <a:gd name="T86" fmla="*/ 1009 w 1378"/>
                  <a:gd name="T87" fmla="*/ 156 h 586"/>
                  <a:gd name="T88" fmla="*/ 1032 w 1378"/>
                  <a:gd name="T89" fmla="*/ 147 h 586"/>
                  <a:gd name="T90" fmla="*/ 1055 w 1378"/>
                  <a:gd name="T91" fmla="*/ 137 h 586"/>
                  <a:gd name="T92" fmla="*/ 1078 w 1378"/>
                  <a:gd name="T93" fmla="*/ 127 h 586"/>
                  <a:gd name="T94" fmla="*/ 1101 w 1378"/>
                  <a:gd name="T95" fmla="*/ 117 h 586"/>
                  <a:gd name="T96" fmla="*/ 1124 w 1378"/>
                  <a:gd name="T97" fmla="*/ 107 h 586"/>
                  <a:gd name="T98" fmla="*/ 1147 w 1378"/>
                  <a:gd name="T99" fmla="*/ 98 h 586"/>
                  <a:gd name="T100" fmla="*/ 1170 w 1378"/>
                  <a:gd name="T101" fmla="*/ 88 h 586"/>
                  <a:gd name="T102" fmla="*/ 1193 w 1378"/>
                  <a:gd name="T103" fmla="*/ 78 h 586"/>
                  <a:gd name="T104" fmla="*/ 1216 w 1378"/>
                  <a:gd name="T105" fmla="*/ 68 h 586"/>
                  <a:gd name="T106" fmla="*/ 1239 w 1378"/>
                  <a:gd name="T107" fmla="*/ 58 h 586"/>
                  <a:gd name="T108" fmla="*/ 1262 w 1378"/>
                  <a:gd name="T109" fmla="*/ 49 h 586"/>
                  <a:gd name="T110" fmla="*/ 1285 w 1378"/>
                  <a:gd name="T111" fmla="*/ 39 h 586"/>
                  <a:gd name="T112" fmla="*/ 1309 w 1378"/>
                  <a:gd name="T113" fmla="*/ 29 h 586"/>
                  <a:gd name="T114" fmla="*/ 1332 w 1378"/>
                  <a:gd name="T115" fmla="*/ 19 h 586"/>
                  <a:gd name="T116" fmla="*/ 1355 w 1378"/>
                  <a:gd name="T117" fmla="*/ 9 h 586"/>
                  <a:gd name="T118" fmla="*/ 1378 w 1378"/>
                  <a:gd name="T119" fmla="*/ 0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8" h="586">
                    <a:moveTo>
                      <a:pt x="0" y="586"/>
                    </a:moveTo>
                    <a:lnTo>
                      <a:pt x="5" y="584"/>
                    </a:lnTo>
                    <a:lnTo>
                      <a:pt x="9" y="582"/>
                    </a:lnTo>
                    <a:lnTo>
                      <a:pt x="14" y="580"/>
                    </a:lnTo>
                    <a:lnTo>
                      <a:pt x="18" y="578"/>
                    </a:lnTo>
                    <a:lnTo>
                      <a:pt x="23" y="576"/>
                    </a:lnTo>
                    <a:lnTo>
                      <a:pt x="28" y="574"/>
                    </a:lnTo>
                    <a:lnTo>
                      <a:pt x="32" y="572"/>
                    </a:lnTo>
                    <a:lnTo>
                      <a:pt x="37" y="570"/>
                    </a:lnTo>
                    <a:lnTo>
                      <a:pt x="42" y="568"/>
                    </a:lnTo>
                    <a:lnTo>
                      <a:pt x="46" y="566"/>
                    </a:lnTo>
                    <a:lnTo>
                      <a:pt x="51" y="564"/>
                    </a:lnTo>
                    <a:lnTo>
                      <a:pt x="55" y="562"/>
                    </a:lnTo>
                    <a:lnTo>
                      <a:pt x="60" y="560"/>
                    </a:lnTo>
                    <a:lnTo>
                      <a:pt x="65" y="558"/>
                    </a:lnTo>
                    <a:lnTo>
                      <a:pt x="69" y="556"/>
                    </a:lnTo>
                    <a:lnTo>
                      <a:pt x="74" y="554"/>
                    </a:lnTo>
                    <a:lnTo>
                      <a:pt x="78" y="552"/>
                    </a:lnTo>
                    <a:lnTo>
                      <a:pt x="83" y="550"/>
                    </a:lnTo>
                    <a:lnTo>
                      <a:pt x="88" y="548"/>
                    </a:lnTo>
                    <a:lnTo>
                      <a:pt x="92" y="546"/>
                    </a:lnTo>
                    <a:lnTo>
                      <a:pt x="97" y="544"/>
                    </a:lnTo>
                    <a:lnTo>
                      <a:pt x="101" y="543"/>
                    </a:lnTo>
                    <a:lnTo>
                      <a:pt x="106" y="541"/>
                    </a:lnTo>
                    <a:lnTo>
                      <a:pt x="111" y="539"/>
                    </a:lnTo>
                    <a:lnTo>
                      <a:pt x="115" y="537"/>
                    </a:lnTo>
                    <a:lnTo>
                      <a:pt x="120" y="535"/>
                    </a:lnTo>
                    <a:lnTo>
                      <a:pt x="124" y="533"/>
                    </a:lnTo>
                    <a:lnTo>
                      <a:pt x="129" y="531"/>
                    </a:lnTo>
                    <a:lnTo>
                      <a:pt x="134" y="529"/>
                    </a:lnTo>
                    <a:lnTo>
                      <a:pt x="138" y="527"/>
                    </a:lnTo>
                    <a:lnTo>
                      <a:pt x="143" y="525"/>
                    </a:lnTo>
                    <a:lnTo>
                      <a:pt x="147" y="523"/>
                    </a:lnTo>
                    <a:lnTo>
                      <a:pt x="152" y="521"/>
                    </a:lnTo>
                    <a:lnTo>
                      <a:pt x="157" y="519"/>
                    </a:lnTo>
                    <a:lnTo>
                      <a:pt x="161" y="517"/>
                    </a:lnTo>
                    <a:lnTo>
                      <a:pt x="166" y="515"/>
                    </a:lnTo>
                    <a:lnTo>
                      <a:pt x="170" y="513"/>
                    </a:lnTo>
                    <a:lnTo>
                      <a:pt x="175" y="511"/>
                    </a:lnTo>
                    <a:lnTo>
                      <a:pt x="180" y="509"/>
                    </a:lnTo>
                    <a:lnTo>
                      <a:pt x="184" y="507"/>
                    </a:lnTo>
                    <a:lnTo>
                      <a:pt x="189" y="505"/>
                    </a:lnTo>
                    <a:lnTo>
                      <a:pt x="194" y="503"/>
                    </a:lnTo>
                    <a:lnTo>
                      <a:pt x="198" y="501"/>
                    </a:lnTo>
                    <a:lnTo>
                      <a:pt x="203" y="499"/>
                    </a:lnTo>
                    <a:lnTo>
                      <a:pt x="207" y="497"/>
                    </a:lnTo>
                    <a:lnTo>
                      <a:pt x="212" y="495"/>
                    </a:lnTo>
                    <a:lnTo>
                      <a:pt x="217" y="494"/>
                    </a:lnTo>
                    <a:lnTo>
                      <a:pt x="221" y="492"/>
                    </a:lnTo>
                    <a:lnTo>
                      <a:pt x="226" y="490"/>
                    </a:lnTo>
                    <a:lnTo>
                      <a:pt x="230" y="488"/>
                    </a:lnTo>
                    <a:lnTo>
                      <a:pt x="235" y="486"/>
                    </a:lnTo>
                    <a:lnTo>
                      <a:pt x="240" y="484"/>
                    </a:lnTo>
                    <a:lnTo>
                      <a:pt x="244" y="482"/>
                    </a:lnTo>
                    <a:lnTo>
                      <a:pt x="249" y="480"/>
                    </a:lnTo>
                    <a:lnTo>
                      <a:pt x="253" y="478"/>
                    </a:lnTo>
                    <a:lnTo>
                      <a:pt x="258" y="476"/>
                    </a:lnTo>
                    <a:lnTo>
                      <a:pt x="263" y="474"/>
                    </a:lnTo>
                    <a:lnTo>
                      <a:pt x="267" y="472"/>
                    </a:lnTo>
                    <a:lnTo>
                      <a:pt x="272" y="470"/>
                    </a:lnTo>
                    <a:lnTo>
                      <a:pt x="276" y="468"/>
                    </a:lnTo>
                    <a:lnTo>
                      <a:pt x="281" y="466"/>
                    </a:lnTo>
                    <a:lnTo>
                      <a:pt x="286" y="464"/>
                    </a:lnTo>
                    <a:lnTo>
                      <a:pt x="290" y="462"/>
                    </a:lnTo>
                    <a:lnTo>
                      <a:pt x="295" y="460"/>
                    </a:lnTo>
                    <a:lnTo>
                      <a:pt x="300" y="458"/>
                    </a:lnTo>
                    <a:lnTo>
                      <a:pt x="304" y="456"/>
                    </a:lnTo>
                    <a:lnTo>
                      <a:pt x="309" y="454"/>
                    </a:lnTo>
                    <a:lnTo>
                      <a:pt x="313" y="452"/>
                    </a:lnTo>
                    <a:lnTo>
                      <a:pt x="318" y="450"/>
                    </a:lnTo>
                    <a:lnTo>
                      <a:pt x="323" y="448"/>
                    </a:lnTo>
                    <a:lnTo>
                      <a:pt x="327" y="446"/>
                    </a:lnTo>
                    <a:lnTo>
                      <a:pt x="332" y="445"/>
                    </a:lnTo>
                    <a:lnTo>
                      <a:pt x="336" y="443"/>
                    </a:lnTo>
                    <a:lnTo>
                      <a:pt x="341" y="441"/>
                    </a:lnTo>
                    <a:lnTo>
                      <a:pt x="346" y="439"/>
                    </a:lnTo>
                    <a:lnTo>
                      <a:pt x="350" y="437"/>
                    </a:lnTo>
                    <a:lnTo>
                      <a:pt x="355" y="435"/>
                    </a:lnTo>
                    <a:lnTo>
                      <a:pt x="359" y="433"/>
                    </a:lnTo>
                    <a:lnTo>
                      <a:pt x="364" y="431"/>
                    </a:lnTo>
                    <a:lnTo>
                      <a:pt x="369" y="429"/>
                    </a:lnTo>
                    <a:lnTo>
                      <a:pt x="373" y="427"/>
                    </a:lnTo>
                    <a:lnTo>
                      <a:pt x="378" y="425"/>
                    </a:lnTo>
                    <a:lnTo>
                      <a:pt x="382" y="423"/>
                    </a:lnTo>
                    <a:lnTo>
                      <a:pt x="387" y="421"/>
                    </a:lnTo>
                    <a:lnTo>
                      <a:pt x="392" y="419"/>
                    </a:lnTo>
                    <a:lnTo>
                      <a:pt x="396" y="417"/>
                    </a:lnTo>
                    <a:lnTo>
                      <a:pt x="401" y="415"/>
                    </a:lnTo>
                    <a:lnTo>
                      <a:pt x="405" y="413"/>
                    </a:lnTo>
                    <a:lnTo>
                      <a:pt x="410" y="411"/>
                    </a:lnTo>
                    <a:lnTo>
                      <a:pt x="415" y="409"/>
                    </a:lnTo>
                    <a:lnTo>
                      <a:pt x="419" y="407"/>
                    </a:lnTo>
                    <a:lnTo>
                      <a:pt x="424" y="405"/>
                    </a:lnTo>
                    <a:lnTo>
                      <a:pt x="429" y="403"/>
                    </a:lnTo>
                    <a:lnTo>
                      <a:pt x="433" y="401"/>
                    </a:lnTo>
                    <a:lnTo>
                      <a:pt x="438" y="399"/>
                    </a:lnTo>
                    <a:lnTo>
                      <a:pt x="442" y="397"/>
                    </a:lnTo>
                    <a:lnTo>
                      <a:pt x="447" y="396"/>
                    </a:lnTo>
                    <a:lnTo>
                      <a:pt x="452" y="394"/>
                    </a:lnTo>
                    <a:lnTo>
                      <a:pt x="456" y="392"/>
                    </a:lnTo>
                    <a:lnTo>
                      <a:pt x="461" y="390"/>
                    </a:lnTo>
                    <a:lnTo>
                      <a:pt x="465" y="388"/>
                    </a:lnTo>
                    <a:lnTo>
                      <a:pt x="470" y="386"/>
                    </a:lnTo>
                    <a:lnTo>
                      <a:pt x="475" y="384"/>
                    </a:lnTo>
                    <a:lnTo>
                      <a:pt x="479" y="382"/>
                    </a:lnTo>
                    <a:lnTo>
                      <a:pt x="484" y="380"/>
                    </a:lnTo>
                    <a:lnTo>
                      <a:pt x="488" y="378"/>
                    </a:lnTo>
                    <a:lnTo>
                      <a:pt x="493" y="376"/>
                    </a:lnTo>
                    <a:lnTo>
                      <a:pt x="498" y="374"/>
                    </a:lnTo>
                    <a:lnTo>
                      <a:pt x="502" y="372"/>
                    </a:lnTo>
                    <a:lnTo>
                      <a:pt x="507" y="370"/>
                    </a:lnTo>
                    <a:lnTo>
                      <a:pt x="511" y="368"/>
                    </a:lnTo>
                    <a:lnTo>
                      <a:pt x="516" y="366"/>
                    </a:lnTo>
                    <a:lnTo>
                      <a:pt x="521" y="364"/>
                    </a:lnTo>
                    <a:lnTo>
                      <a:pt x="525" y="362"/>
                    </a:lnTo>
                    <a:lnTo>
                      <a:pt x="530" y="360"/>
                    </a:lnTo>
                    <a:lnTo>
                      <a:pt x="535" y="358"/>
                    </a:lnTo>
                    <a:lnTo>
                      <a:pt x="539" y="356"/>
                    </a:lnTo>
                    <a:lnTo>
                      <a:pt x="544" y="354"/>
                    </a:lnTo>
                    <a:lnTo>
                      <a:pt x="548" y="352"/>
                    </a:lnTo>
                    <a:lnTo>
                      <a:pt x="553" y="350"/>
                    </a:lnTo>
                    <a:lnTo>
                      <a:pt x="558" y="348"/>
                    </a:lnTo>
                    <a:lnTo>
                      <a:pt x="562" y="347"/>
                    </a:lnTo>
                    <a:lnTo>
                      <a:pt x="567" y="345"/>
                    </a:lnTo>
                    <a:lnTo>
                      <a:pt x="571" y="343"/>
                    </a:lnTo>
                    <a:lnTo>
                      <a:pt x="576" y="341"/>
                    </a:lnTo>
                    <a:lnTo>
                      <a:pt x="581" y="339"/>
                    </a:lnTo>
                    <a:lnTo>
                      <a:pt x="585" y="337"/>
                    </a:lnTo>
                    <a:lnTo>
                      <a:pt x="590" y="335"/>
                    </a:lnTo>
                    <a:lnTo>
                      <a:pt x="594" y="333"/>
                    </a:lnTo>
                    <a:lnTo>
                      <a:pt x="599" y="331"/>
                    </a:lnTo>
                    <a:lnTo>
                      <a:pt x="604" y="329"/>
                    </a:lnTo>
                    <a:lnTo>
                      <a:pt x="608" y="327"/>
                    </a:lnTo>
                    <a:lnTo>
                      <a:pt x="613" y="325"/>
                    </a:lnTo>
                    <a:lnTo>
                      <a:pt x="617" y="323"/>
                    </a:lnTo>
                    <a:lnTo>
                      <a:pt x="622" y="321"/>
                    </a:lnTo>
                    <a:lnTo>
                      <a:pt x="627" y="319"/>
                    </a:lnTo>
                    <a:lnTo>
                      <a:pt x="631" y="317"/>
                    </a:lnTo>
                    <a:lnTo>
                      <a:pt x="636" y="315"/>
                    </a:lnTo>
                    <a:lnTo>
                      <a:pt x="640" y="313"/>
                    </a:lnTo>
                    <a:lnTo>
                      <a:pt x="645" y="311"/>
                    </a:lnTo>
                    <a:lnTo>
                      <a:pt x="650" y="309"/>
                    </a:lnTo>
                    <a:lnTo>
                      <a:pt x="654" y="307"/>
                    </a:lnTo>
                    <a:lnTo>
                      <a:pt x="659" y="305"/>
                    </a:lnTo>
                    <a:lnTo>
                      <a:pt x="663" y="303"/>
                    </a:lnTo>
                    <a:lnTo>
                      <a:pt x="668" y="301"/>
                    </a:lnTo>
                    <a:lnTo>
                      <a:pt x="673" y="299"/>
                    </a:lnTo>
                    <a:lnTo>
                      <a:pt x="677" y="298"/>
                    </a:lnTo>
                    <a:lnTo>
                      <a:pt x="682" y="296"/>
                    </a:lnTo>
                    <a:lnTo>
                      <a:pt x="687" y="294"/>
                    </a:lnTo>
                    <a:lnTo>
                      <a:pt x="691" y="292"/>
                    </a:lnTo>
                    <a:lnTo>
                      <a:pt x="696" y="290"/>
                    </a:lnTo>
                    <a:lnTo>
                      <a:pt x="700" y="288"/>
                    </a:lnTo>
                    <a:lnTo>
                      <a:pt x="705" y="286"/>
                    </a:lnTo>
                    <a:lnTo>
                      <a:pt x="710" y="284"/>
                    </a:lnTo>
                    <a:lnTo>
                      <a:pt x="714" y="282"/>
                    </a:lnTo>
                    <a:lnTo>
                      <a:pt x="719" y="280"/>
                    </a:lnTo>
                    <a:lnTo>
                      <a:pt x="723" y="278"/>
                    </a:lnTo>
                    <a:lnTo>
                      <a:pt x="728" y="276"/>
                    </a:lnTo>
                    <a:lnTo>
                      <a:pt x="733" y="274"/>
                    </a:lnTo>
                    <a:lnTo>
                      <a:pt x="737" y="272"/>
                    </a:lnTo>
                    <a:lnTo>
                      <a:pt x="742" y="270"/>
                    </a:lnTo>
                    <a:lnTo>
                      <a:pt x="746" y="268"/>
                    </a:lnTo>
                    <a:lnTo>
                      <a:pt x="751" y="266"/>
                    </a:lnTo>
                    <a:lnTo>
                      <a:pt x="756" y="264"/>
                    </a:lnTo>
                    <a:lnTo>
                      <a:pt x="760" y="262"/>
                    </a:lnTo>
                    <a:lnTo>
                      <a:pt x="765" y="260"/>
                    </a:lnTo>
                    <a:lnTo>
                      <a:pt x="769" y="258"/>
                    </a:lnTo>
                    <a:lnTo>
                      <a:pt x="774" y="256"/>
                    </a:lnTo>
                    <a:lnTo>
                      <a:pt x="779" y="254"/>
                    </a:lnTo>
                    <a:lnTo>
                      <a:pt x="783" y="252"/>
                    </a:lnTo>
                    <a:lnTo>
                      <a:pt x="788" y="250"/>
                    </a:lnTo>
                    <a:lnTo>
                      <a:pt x="792" y="249"/>
                    </a:lnTo>
                    <a:lnTo>
                      <a:pt x="797" y="247"/>
                    </a:lnTo>
                    <a:lnTo>
                      <a:pt x="802" y="245"/>
                    </a:lnTo>
                    <a:lnTo>
                      <a:pt x="806" y="243"/>
                    </a:lnTo>
                    <a:lnTo>
                      <a:pt x="811" y="241"/>
                    </a:lnTo>
                    <a:lnTo>
                      <a:pt x="816" y="239"/>
                    </a:lnTo>
                    <a:lnTo>
                      <a:pt x="820" y="237"/>
                    </a:lnTo>
                    <a:lnTo>
                      <a:pt x="825" y="235"/>
                    </a:lnTo>
                    <a:lnTo>
                      <a:pt x="829" y="233"/>
                    </a:lnTo>
                    <a:lnTo>
                      <a:pt x="834" y="231"/>
                    </a:lnTo>
                    <a:lnTo>
                      <a:pt x="839" y="229"/>
                    </a:lnTo>
                    <a:lnTo>
                      <a:pt x="843" y="227"/>
                    </a:lnTo>
                    <a:lnTo>
                      <a:pt x="848" y="225"/>
                    </a:lnTo>
                    <a:lnTo>
                      <a:pt x="852" y="223"/>
                    </a:lnTo>
                    <a:lnTo>
                      <a:pt x="857" y="221"/>
                    </a:lnTo>
                    <a:lnTo>
                      <a:pt x="862" y="219"/>
                    </a:lnTo>
                    <a:lnTo>
                      <a:pt x="866" y="217"/>
                    </a:lnTo>
                    <a:lnTo>
                      <a:pt x="871" y="215"/>
                    </a:lnTo>
                    <a:lnTo>
                      <a:pt x="875" y="213"/>
                    </a:lnTo>
                    <a:lnTo>
                      <a:pt x="880" y="211"/>
                    </a:lnTo>
                    <a:lnTo>
                      <a:pt x="885" y="209"/>
                    </a:lnTo>
                    <a:lnTo>
                      <a:pt x="889" y="207"/>
                    </a:lnTo>
                    <a:lnTo>
                      <a:pt x="894" y="205"/>
                    </a:lnTo>
                    <a:lnTo>
                      <a:pt x="898" y="203"/>
                    </a:lnTo>
                    <a:lnTo>
                      <a:pt x="903" y="201"/>
                    </a:lnTo>
                    <a:lnTo>
                      <a:pt x="908" y="199"/>
                    </a:lnTo>
                    <a:lnTo>
                      <a:pt x="912" y="198"/>
                    </a:lnTo>
                    <a:lnTo>
                      <a:pt x="917" y="196"/>
                    </a:lnTo>
                    <a:lnTo>
                      <a:pt x="922" y="194"/>
                    </a:lnTo>
                    <a:lnTo>
                      <a:pt x="926" y="192"/>
                    </a:lnTo>
                    <a:lnTo>
                      <a:pt x="931" y="190"/>
                    </a:lnTo>
                    <a:lnTo>
                      <a:pt x="935" y="188"/>
                    </a:lnTo>
                    <a:lnTo>
                      <a:pt x="940" y="186"/>
                    </a:lnTo>
                    <a:lnTo>
                      <a:pt x="945" y="184"/>
                    </a:lnTo>
                    <a:lnTo>
                      <a:pt x="949" y="182"/>
                    </a:lnTo>
                    <a:lnTo>
                      <a:pt x="954" y="180"/>
                    </a:lnTo>
                    <a:lnTo>
                      <a:pt x="958" y="178"/>
                    </a:lnTo>
                    <a:lnTo>
                      <a:pt x="963" y="176"/>
                    </a:lnTo>
                    <a:lnTo>
                      <a:pt x="968" y="174"/>
                    </a:lnTo>
                    <a:lnTo>
                      <a:pt x="972" y="172"/>
                    </a:lnTo>
                    <a:lnTo>
                      <a:pt x="977" y="170"/>
                    </a:lnTo>
                    <a:lnTo>
                      <a:pt x="981" y="168"/>
                    </a:lnTo>
                    <a:lnTo>
                      <a:pt x="986" y="166"/>
                    </a:lnTo>
                    <a:lnTo>
                      <a:pt x="991" y="164"/>
                    </a:lnTo>
                    <a:lnTo>
                      <a:pt x="995" y="162"/>
                    </a:lnTo>
                    <a:lnTo>
                      <a:pt x="1000" y="160"/>
                    </a:lnTo>
                    <a:lnTo>
                      <a:pt x="1004" y="158"/>
                    </a:lnTo>
                    <a:lnTo>
                      <a:pt x="1009" y="156"/>
                    </a:lnTo>
                    <a:lnTo>
                      <a:pt x="1014" y="154"/>
                    </a:lnTo>
                    <a:lnTo>
                      <a:pt x="1018" y="152"/>
                    </a:lnTo>
                    <a:lnTo>
                      <a:pt x="1023" y="150"/>
                    </a:lnTo>
                    <a:lnTo>
                      <a:pt x="1027" y="149"/>
                    </a:lnTo>
                    <a:lnTo>
                      <a:pt x="1032" y="147"/>
                    </a:lnTo>
                    <a:lnTo>
                      <a:pt x="1037" y="145"/>
                    </a:lnTo>
                    <a:lnTo>
                      <a:pt x="1041" y="143"/>
                    </a:lnTo>
                    <a:lnTo>
                      <a:pt x="1046" y="141"/>
                    </a:lnTo>
                    <a:lnTo>
                      <a:pt x="1050" y="139"/>
                    </a:lnTo>
                    <a:lnTo>
                      <a:pt x="1055" y="137"/>
                    </a:lnTo>
                    <a:lnTo>
                      <a:pt x="1060" y="135"/>
                    </a:lnTo>
                    <a:lnTo>
                      <a:pt x="1064" y="133"/>
                    </a:lnTo>
                    <a:lnTo>
                      <a:pt x="1069" y="131"/>
                    </a:lnTo>
                    <a:lnTo>
                      <a:pt x="1074" y="129"/>
                    </a:lnTo>
                    <a:lnTo>
                      <a:pt x="1078" y="127"/>
                    </a:lnTo>
                    <a:lnTo>
                      <a:pt x="1083" y="125"/>
                    </a:lnTo>
                    <a:lnTo>
                      <a:pt x="1087" y="123"/>
                    </a:lnTo>
                    <a:lnTo>
                      <a:pt x="1092" y="121"/>
                    </a:lnTo>
                    <a:lnTo>
                      <a:pt x="1097" y="119"/>
                    </a:lnTo>
                    <a:lnTo>
                      <a:pt x="1101" y="117"/>
                    </a:lnTo>
                    <a:lnTo>
                      <a:pt x="1106" y="115"/>
                    </a:lnTo>
                    <a:lnTo>
                      <a:pt x="1110" y="113"/>
                    </a:lnTo>
                    <a:lnTo>
                      <a:pt x="1115" y="111"/>
                    </a:lnTo>
                    <a:lnTo>
                      <a:pt x="1120" y="109"/>
                    </a:lnTo>
                    <a:lnTo>
                      <a:pt x="1124" y="107"/>
                    </a:lnTo>
                    <a:lnTo>
                      <a:pt x="1129" y="105"/>
                    </a:lnTo>
                    <a:lnTo>
                      <a:pt x="1133" y="103"/>
                    </a:lnTo>
                    <a:lnTo>
                      <a:pt x="1138" y="101"/>
                    </a:lnTo>
                    <a:lnTo>
                      <a:pt x="1143" y="100"/>
                    </a:lnTo>
                    <a:lnTo>
                      <a:pt x="1147" y="98"/>
                    </a:lnTo>
                    <a:lnTo>
                      <a:pt x="1152" y="96"/>
                    </a:lnTo>
                    <a:lnTo>
                      <a:pt x="1156" y="94"/>
                    </a:lnTo>
                    <a:lnTo>
                      <a:pt x="1161" y="92"/>
                    </a:lnTo>
                    <a:lnTo>
                      <a:pt x="1166" y="90"/>
                    </a:lnTo>
                    <a:lnTo>
                      <a:pt x="1170" y="88"/>
                    </a:lnTo>
                    <a:lnTo>
                      <a:pt x="1175" y="86"/>
                    </a:lnTo>
                    <a:lnTo>
                      <a:pt x="1179" y="84"/>
                    </a:lnTo>
                    <a:lnTo>
                      <a:pt x="1184" y="82"/>
                    </a:lnTo>
                    <a:lnTo>
                      <a:pt x="1189" y="80"/>
                    </a:lnTo>
                    <a:lnTo>
                      <a:pt x="1193" y="78"/>
                    </a:lnTo>
                    <a:lnTo>
                      <a:pt x="1198" y="76"/>
                    </a:lnTo>
                    <a:lnTo>
                      <a:pt x="1203" y="74"/>
                    </a:lnTo>
                    <a:lnTo>
                      <a:pt x="1207" y="72"/>
                    </a:lnTo>
                    <a:lnTo>
                      <a:pt x="1212" y="70"/>
                    </a:lnTo>
                    <a:lnTo>
                      <a:pt x="1216" y="68"/>
                    </a:lnTo>
                    <a:lnTo>
                      <a:pt x="1221" y="66"/>
                    </a:lnTo>
                    <a:lnTo>
                      <a:pt x="1226" y="64"/>
                    </a:lnTo>
                    <a:lnTo>
                      <a:pt x="1230" y="62"/>
                    </a:lnTo>
                    <a:lnTo>
                      <a:pt x="1235" y="60"/>
                    </a:lnTo>
                    <a:lnTo>
                      <a:pt x="1239" y="58"/>
                    </a:lnTo>
                    <a:lnTo>
                      <a:pt x="1244" y="56"/>
                    </a:lnTo>
                    <a:lnTo>
                      <a:pt x="1249" y="54"/>
                    </a:lnTo>
                    <a:lnTo>
                      <a:pt x="1253" y="52"/>
                    </a:lnTo>
                    <a:lnTo>
                      <a:pt x="1258" y="51"/>
                    </a:lnTo>
                    <a:lnTo>
                      <a:pt x="1262" y="49"/>
                    </a:lnTo>
                    <a:lnTo>
                      <a:pt x="1267" y="47"/>
                    </a:lnTo>
                    <a:lnTo>
                      <a:pt x="1272" y="45"/>
                    </a:lnTo>
                    <a:lnTo>
                      <a:pt x="1276" y="43"/>
                    </a:lnTo>
                    <a:lnTo>
                      <a:pt x="1281" y="41"/>
                    </a:lnTo>
                    <a:lnTo>
                      <a:pt x="1285" y="39"/>
                    </a:lnTo>
                    <a:lnTo>
                      <a:pt x="1290" y="37"/>
                    </a:lnTo>
                    <a:lnTo>
                      <a:pt x="1295" y="35"/>
                    </a:lnTo>
                    <a:lnTo>
                      <a:pt x="1299" y="33"/>
                    </a:lnTo>
                    <a:lnTo>
                      <a:pt x="1304" y="31"/>
                    </a:lnTo>
                    <a:lnTo>
                      <a:pt x="1309" y="29"/>
                    </a:lnTo>
                    <a:lnTo>
                      <a:pt x="1313" y="27"/>
                    </a:lnTo>
                    <a:lnTo>
                      <a:pt x="1318" y="25"/>
                    </a:lnTo>
                    <a:lnTo>
                      <a:pt x="1322" y="23"/>
                    </a:lnTo>
                    <a:lnTo>
                      <a:pt x="1327" y="21"/>
                    </a:lnTo>
                    <a:lnTo>
                      <a:pt x="1332" y="19"/>
                    </a:lnTo>
                    <a:lnTo>
                      <a:pt x="1336" y="17"/>
                    </a:lnTo>
                    <a:lnTo>
                      <a:pt x="1341" y="15"/>
                    </a:lnTo>
                    <a:lnTo>
                      <a:pt x="1345" y="13"/>
                    </a:lnTo>
                    <a:lnTo>
                      <a:pt x="1350" y="11"/>
                    </a:lnTo>
                    <a:lnTo>
                      <a:pt x="1355" y="9"/>
                    </a:lnTo>
                    <a:lnTo>
                      <a:pt x="1359" y="7"/>
                    </a:lnTo>
                    <a:lnTo>
                      <a:pt x="1364" y="5"/>
                    </a:lnTo>
                    <a:lnTo>
                      <a:pt x="1368" y="3"/>
                    </a:lnTo>
                    <a:lnTo>
                      <a:pt x="1373" y="2"/>
                    </a:lnTo>
                    <a:lnTo>
                      <a:pt x="1378" y="0"/>
                    </a:lnTo>
                  </a:path>
                </a:pathLst>
              </a:custGeom>
              <a:noFill/>
              <a:ln w="22225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15"/>
              <p:cNvSpPr>
                <a:spLocks/>
              </p:cNvSpPr>
              <p:nvPr/>
            </p:nvSpPr>
            <p:spPr bwMode="auto">
              <a:xfrm>
                <a:off x="660" y="262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16"/>
              <p:cNvSpPr>
                <a:spLocks/>
              </p:cNvSpPr>
              <p:nvPr/>
            </p:nvSpPr>
            <p:spPr bwMode="auto">
              <a:xfrm>
                <a:off x="709" y="2691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117"/>
              <p:cNvSpPr>
                <a:spLocks/>
              </p:cNvSpPr>
              <p:nvPr/>
            </p:nvSpPr>
            <p:spPr bwMode="auto">
              <a:xfrm>
                <a:off x="758" y="2495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18"/>
              <p:cNvSpPr>
                <a:spLocks/>
              </p:cNvSpPr>
              <p:nvPr/>
            </p:nvSpPr>
            <p:spPr bwMode="auto">
              <a:xfrm>
                <a:off x="806" y="2411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119"/>
              <p:cNvSpPr>
                <a:spLocks/>
              </p:cNvSpPr>
              <p:nvPr/>
            </p:nvSpPr>
            <p:spPr bwMode="auto">
              <a:xfrm>
                <a:off x="852" y="2401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120"/>
              <p:cNvSpPr>
                <a:spLocks/>
              </p:cNvSpPr>
              <p:nvPr/>
            </p:nvSpPr>
            <p:spPr bwMode="auto">
              <a:xfrm>
                <a:off x="901" y="2443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121"/>
              <p:cNvSpPr>
                <a:spLocks/>
              </p:cNvSpPr>
              <p:nvPr/>
            </p:nvSpPr>
            <p:spPr bwMode="auto">
              <a:xfrm>
                <a:off x="950" y="2390"/>
                <a:ext cx="52" cy="46"/>
              </a:xfrm>
              <a:custGeom>
                <a:avLst/>
                <a:gdLst>
                  <a:gd name="T0" fmla="*/ 27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7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7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22"/>
              <p:cNvSpPr>
                <a:spLocks/>
              </p:cNvSpPr>
              <p:nvPr/>
            </p:nvSpPr>
            <p:spPr bwMode="auto">
              <a:xfrm>
                <a:off x="998" y="2293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23"/>
              <p:cNvSpPr>
                <a:spLocks/>
              </p:cNvSpPr>
              <p:nvPr/>
            </p:nvSpPr>
            <p:spPr bwMode="auto">
              <a:xfrm>
                <a:off x="1047" y="2289"/>
                <a:ext cx="53" cy="46"/>
              </a:xfrm>
              <a:custGeom>
                <a:avLst/>
                <a:gdLst>
                  <a:gd name="T0" fmla="*/ 25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5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5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124"/>
              <p:cNvSpPr>
                <a:spLocks/>
              </p:cNvSpPr>
              <p:nvPr/>
            </p:nvSpPr>
            <p:spPr bwMode="auto">
              <a:xfrm>
                <a:off x="1096" y="2202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125"/>
              <p:cNvSpPr>
                <a:spLocks/>
              </p:cNvSpPr>
              <p:nvPr/>
            </p:nvSpPr>
            <p:spPr bwMode="auto">
              <a:xfrm>
                <a:off x="1145" y="2136"/>
                <a:ext cx="49" cy="41"/>
              </a:xfrm>
              <a:custGeom>
                <a:avLst/>
                <a:gdLst>
                  <a:gd name="T0" fmla="*/ 24 w 49"/>
                  <a:gd name="T1" fmla="*/ 0 h 41"/>
                  <a:gd name="T2" fmla="*/ 0 w 49"/>
                  <a:gd name="T3" fmla="*/ 41 h 41"/>
                  <a:gd name="T4" fmla="*/ 49 w 49"/>
                  <a:gd name="T5" fmla="*/ 41 h 41"/>
                  <a:gd name="T6" fmla="*/ 24 w 4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1">
                    <a:moveTo>
                      <a:pt x="24" y="0"/>
                    </a:moveTo>
                    <a:lnTo>
                      <a:pt x="0" y="41"/>
                    </a:lnTo>
                    <a:lnTo>
                      <a:pt x="49" y="4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26"/>
              <p:cNvSpPr>
                <a:spLocks/>
              </p:cNvSpPr>
              <p:nvPr/>
            </p:nvSpPr>
            <p:spPr bwMode="auto">
              <a:xfrm>
                <a:off x="1194" y="2212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27"/>
              <p:cNvSpPr>
                <a:spLocks/>
              </p:cNvSpPr>
              <p:nvPr/>
            </p:nvSpPr>
            <p:spPr bwMode="auto">
              <a:xfrm>
                <a:off x="1243" y="2090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28"/>
              <p:cNvSpPr>
                <a:spLocks/>
              </p:cNvSpPr>
              <p:nvPr/>
            </p:nvSpPr>
            <p:spPr bwMode="auto">
              <a:xfrm>
                <a:off x="1292" y="2150"/>
                <a:ext cx="49" cy="41"/>
              </a:xfrm>
              <a:custGeom>
                <a:avLst/>
                <a:gdLst>
                  <a:gd name="T0" fmla="*/ 24 w 49"/>
                  <a:gd name="T1" fmla="*/ 0 h 41"/>
                  <a:gd name="T2" fmla="*/ 0 w 49"/>
                  <a:gd name="T3" fmla="*/ 41 h 41"/>
                  <a:gd name="T4" fmla="*/ 49 w 49"/>
                  <a:gd name="T5" fmla="*/ 41 h 41"/>
                  <a:gd name="T6" fmla="*/ 24 w 4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1">
                    <a:moveTo>
                      <a:pt x="24" y="0"/>
                    </a:moveTo>
                    <a:lnTo>
                      <a:pt x="0" y="41"/>
                    </a:lnTo>
                    <a:lnTo>
                      <a:pt x="49" y="4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29"/>
              <p:cNvSpPr>
                <a:spLocks/>
              </p:cNvSpPr>
              <p:nvPr/>
            </p:nvSpPr>
            <p:spPr bwMode="auto">
              <a:xfrm>
                <a:off x="1341" y="2170"/>
                <a:ext cx="48" cy="46"/>
              </a:xfrm>
              <a:custGeom>
                <a:avLst/>
                <a:gdLst>
                  <a:gd name="T0" fmla="*/ 24 w 48"/>
                  <a:gd name="T1" fmla="*/ 0 h 46"/>
                  <a:gd name="T2" fmla="*/ 0 w 48"/>
                  <a:gd name="T3" fmla="*/ 46 h 46"/>
                  <a:gd name="T4" fmla="*/ 48 w 48"/>
                  <a:gd name="T5" fmla="*/ 46 h 46"/>
                  <a:gd name="T6" fmla="*/ 24 w 48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6">
                    <a:moveTo>
                      <a:pt x="24" y="0"/>
                    </a:moveTo>
                    <a:lnTo>
                      <a:pt x="0" y="46"/>
                    </a:lnTo>
                    <a:lnTo>
                      <a:pt x="48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30"/>
              <p:cNvSpPr>
                <a:spLocks/>
              </p:cNvSpPr>
              <p:nvPr/>
            </p:nvSpPr>
            <p:spPr bwMode="auto">
              <a:xfrm>
                <a:off x="1389" y="2041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131"/>
              <p:cNvSpPr>
                <a:spLocks/>
              </p:cNvSpPr>
              <p:nvPr/>
            </p:nvSpPr>
            <p:spPr bwMode="auto">
              <a:xfrm>
                <a:off x="1435" y="2027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132"/>
              <p:cNvSpPr>
                <a:spLocks/>
              </p:cNvSpPr>
              <p:nvPr/>
            </p:nvSpPr>
            <p:spPr bwMode="auto">
              <a:xfrm>
                <a:off x="1484" y="2104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33"/>
              <p:cNvSpPr>
                <a:spLocks/>
              </p:cNvSpPr>
              <p:nvPr/>
            </p:nvSpPr>
            <p:spPr bwMode="auto">
              <a:xfrm>
                <a:off x="1533" y="1954"/>
                <a:ext cx="52" cy="42"/>
              </a:xfrm>
              <a:custGeom>
                <a:avLst/>
                <a:gdLst>
                  <a:gd name="T0" fmla="*/ 27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7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7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134"/>
              <p:cNvSpPr>
                <a:spLocks/>
              </p:cNvSpPr>
              <p:nvPr/>
            </p:nvSpPr>
            <p:spPr bwMode="auto">
              <a:xfrm>
                <a:off x="1581" y="2013"/>
                <a:ext cx="53" cy="46"/>
              </a:xfrm>
              <a:custGeom>
                <a:avLst/>
                <a:gdLst>
                  <a:gd name="T0" fmla="*/ 25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5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5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135"/>
              <p:cNvSpPr>
                <a:spLocks/>
              </p:cNvSpPr>
              <p:nvPr/>
            </p:nvSpPr>
            <p:spPr bwMode="auto">
              <a:xfrm>
                <a:off x="1630" y="2090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136"/>
              <p:cNvSpPr>
                <a:spLocks/>
              </p:cNvSpPr>
              <p:nvPr/>
            </p:nvSpPr>
            <p:spPr bwMode="auto">
              <a:xfrm>
                <a:off x="1679" y="1954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137"/>
              <p:cNvSpPr>
                <a:spLocks/>
              </p:cNvSpPr>
              <p:nvPr/>
            </p:nvSpPr>
            <p:spPr bwMode="auto">
              <a:xfrm>
                <a:off x="1728" y="2069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138"/>
              <p:cNvSpPr>
                <a:spLocks/>
              </p:cNvSpPr>
              <p:nvPr/>
            </p:nvSpPr>
            <p:spPr bwMode="auto">
              <a:xfrm>
                <a:off x="1777" y="197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39"/>
              <p:cNvSpPr>
                <a:spLocks/>
              </p:cNvSpPr>
              <p:nvPr/>
            </p:nvSpPr>
            <p:spPr bwMode="auto">
              <a:xfrm>
                <a:off x="1826" y="1975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140"/>
              <p:cNvSpPr>
                <a:spLocks/>
              </p:cNvSpPr>
              <p:nvPr/>
            </p:nvSpPr>
            <p:spPr bwMode="auto">
              <a:xfrm>
                <a:off x="1875" y="1982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41"/>
              <p:cNvSpPr>
                <a:spLocks/>
              </p:cNvSpPr>
              <p:nvPr/>
            </p:nvSpPr>
            <p:spPr bwMode="auto">
              <a:xfrm>
                <a:off x="1923" y="1835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42"/>
              <p:cNvSpPr>
                <a:spLocks/>
              </p:cNvSpPr>
              <p:nvPr/>
            </p:nvSpPr>
            <p:spPr bwMode="auto">
              <a:xfrm>
                <a:off x="1972" y="1999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43"/>
              <p:cNvSpPr>
                <a:spLocks/>
              </p:cNvSpPr>
              <p:nvPr/>
            </p:nvSpPr>
            <p:spPr bwMode="auto">
              <a:xfrm>
                <a:off x="2018" y="1839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44"/>
              <p:cNvSpPr>
                <a:spLocks/>
              </p:cNvSpPr>
              <p:nvPr/>
            </p:nvSpPr>
            <p:spPr bwMode="auto">
              <a:xfrm>
                <a:off x="2067" y="1916"/>
                <a:ext cx="52" cy="41"/>
              </a:xfrm>
              <a:custGeom>
                <a:avLst/>
                <a:gdLst>
                  <a:gd name="T0" fmla="*/ 28 w 52"/>
                  <a:gd name="T1" fmla="*/ 0 h 41"/>
                  <a:gd name="T2" fmla="*/ 0 w 52"/>
                  <a:gd name="T3" fmla="*/ 41 h 41"/>
                  <a:gd name="T4" fmla="*/ 52 w 52"/>
                  <a:gd name="T5" fmla="*/ 41 h 41"/>
                  <a:gd name="T6" fmla="*/ 28 w 52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1">
                    <a:moveTo>
                      <a:pt x="28" y="0"/>
                    </a:moveTo>
                    <a:lnTo>
                      <a:pt x="0" y="41"/>
                    </a:lnTo>
                    <a:lnTo>
                      <a:pt x="52" y="41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45"/>
              <p:cNvSpPr>
                <a:spLocks/>
              </p:cNvSpPr>
              <p:nvPr/>
            </p:nvSpPr>
            <p:spPr bwMode="auto">
              <a:xfrm>
                <a:off x="2115" y="1923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46"/>
              <p:cNvSpPr>
                <a:spLocks/>
              </p:cNvSpPr>
              <p:nvPr/>
            </p:nvSpPr>
            <p:spPr bwMode="auto">
              <a:xfrm>
                <a:off x="2164" y="1849"/>
                <a:ext cx="53" cy="46"/>
              </a:xfrm>
              <a:custGeom>
                <a:avLst/>
                <a:gdLst>
                  <a:gd name="T0" fmla="*/ 25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5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5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47"/>
              <p:cNvSpPr>
                <a:spLocks/>
              </p:cNvSpPr>
              <p:nvPr/>
            </p:nvSpPr>
            <p:spPr bwMode="auto">
              <a:xfrm>
                <a:off x="2213" y="1769"/>
                <a:ext cx="53" cy="42"/>
              </a:xfrm>
              <a:custGeom>
                <a:avLst/>
                <a:gdLst>
                  <a:gd name="T0" fmla="*/ 25 w 53"/>
                  <a:gd name="T1" fmla="*/ 0 h 42"/>
                  <a:gd name="T2" fmla="*/ 0 w 53"/>
                  <a:gd name="T3" fmla="*/ 42 h 42"/>
                  <a:gd name="T4" fmla="*/ 53 w 53"/>
                  <a:gd name="T5" fmla="*/ 42 h 42"/>
                  <a:gd name="T6" fmla="*/ 25 w 53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2">
                    <a:moveTo>
                      <a:pt x="25" y="0"/>
                    </a:moveTo>
                    <a:lnTo>
                      <a:pt x="0" y="42"/>
                    </a:lnTo>
                    <a:lnTo>
                      <a:pt x="53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48"/>
              <p:cNvSpPr>
                <a:spLocks/>
              </p:cNvSpPr>
              <p:nvPr/>
            </p:nvSpPr>
            <p:spPr bwMode="auto">
              <a:xfrm>
                <a:off x="2262" y="1818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149"/>
              <p:cNvSpPr>
                <a:spLocks/>
              </p:cNvSpPr>
              <p:nvPr/>
            </p:nvSpPr>
            <p:spPr bwMode="auto">
              <a:xfrm>
                <a:off x="2311" y="1818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150"/>
              <p:cNvSpPr>
                <a:spLocks/>
              </p:cNvSpPr>
              <p:nvPr/>
            </p:nvSpPr>
            <p:spPr bwMode="auto">
              <a:xfrm>
                <a:off x="2360" y="1790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151"/>
              <p:cNvSpPr>
                <a:spLocks/>
              </p:cNvSpPr>
              <p:nvPr/>
            </p:nvSpPr>
            <p:spPr bwMode="auto">
              <a:xfrm>
                <a:off x="2409" y="1734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52"/>
              <p:cNvSpPr>
                <a:spLocks/>
              </p:cNvSpPr>
              <p:nvPr/>
            </p:nvSpPr>
            <p:spPr bwMode="auto">
              <a:xfrm>
                <a:off x="2458" y="1783"/>
                <a:ext cx="48" cy="45"/>
              </a:xfrm>
              <a:custGeom>
                <a:avLst/>
                <a:gdLst>
                  <a:gd name="T0" fmla="*/ 24 w 48"/>
                  <a:gd name="T1" fmla="*/ 0 h 45"/>
                  <a:gd name="T2" fmla="*/ 0 w 48"/>
                  <a:gd name="T3" fmla="*/ 45 h 45"/>
                  <a:gd name="T4" fmla="*/ 48 w 48"/>
                  <a:gd name="T5" fmla="*/ 45 h 45"/>
                  <a:gd name="T6" fmla="*/ 24 w 48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">
                    <a:moveTo>
                      <a:pt x="24" y="0"/>
                    </a:moveTo>
                    <a:lnTo>
                      <a:pt x="0" y="45"/>
                    </a:lnTo>
                    <a:lnTo>
                      <a:pt x="48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53"/>
              <p:cNvSpPr>
                <a:spLocks/>
              </p:cNvSpPr>
              <p:nvPr/>
            </p:nvSpPr>
            <p:spPr bwMode="auto">
              <a:xfrm>
                <a:off x="2506" y="1703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154"/>
              <p:cNvSpPr>
                <a:spLocks/>
              </p:cNvSpPr>
              <p:nvPr/>
            </p:nvSpPr>
            <p:spPr bwMode="auto">
              <a:xfrm>
                <a:off x="2552" y="1762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55"/>
              <p:cNvSpPr>
                <a:spLocks/>
              </p:cNvSpPr>
              <p:nvPr/>
            </p:nvSpPr>
            <p:spPr bwMode="auto">
              <a:xfrm>
                <a:off x="2601" y="1717"/>
                <a:ext cx="52" cy="41"/>
              </a:xfrm>
              <a:custGeom>
                <a:avLst/>
                <a:gdLst>
                  <a:gd name="T0" fmla="*/ 28 w 52"/>
                  <a:gd name="T1" fmla="*/ 0 h 41"/>
                  <a:gd name="T2" fmla="*/ 0 w 52"/>
                  <a:gd name="T3" fmla="*/ 41 h 41"/>
                  <a:gd name="T4" fmla="*/ 52 w 52"/>
                  <a:gd name="T5" fmla="*/ 41 h 41"/>
                  <a:gd name="T6" fmla="*/ 28 w 52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1">
                    <a:moveTo>
                      <a:pt x="28" y="0"/>
                    </a:moveTo>
                    <a:lnTo>
                      <a:pt x="0" y="41"/>
                    </a:lnTo>
                    <a:lnTo>
                      <a:pt x="52" y="41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56"/>
              <p:cNvSpPr>
                <a:spLocks/>
              </p:cNvSpPr>
              <p:nvPr/>
            </p:nvSpPr>
            <p:spPr bwMode="auto">
              <a:xfrm>
                <a:off x="2650" y="1741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157"/>
              <p:cNvSpPr>
                <a:spLocks/>
              </p:cNvSpPr>
              <p:nvPr/>
            </p:nvSpPr>
            <p:spPr bwMode="auto">
              <a:xfrm>
                <a:off x="2698" y="1731"/>
                <a:ext cx="53" cy="41"/>
              </a:xfrm>
              <a:custGeom>
                <a:avLst/>
                <a:gdLst>
                  <a:gd name="T0" fmla="*/ 25 w 53"/>
                  <a:gd name="T1" fmla="*/ 0 h 41"/>
                  <a:gd name="T2" fmla="*/ 0 w 53"/>
                  <a:gd name="T3" fmla="*/ 41 h 41"/>
                  <a:gd name="T4" fmla="*/ 53 w 53"/>
                  <a:gd name="T5" fmla="*/ 41 h 41"/>
                  <a:gd name="T6" fmla="*/ 25 w 53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1">
                    <a:moveTo>
                      <a:pt x="25" y="0"/>
                    </a:moveTo>
                    <a:lnTo>
                      <a:pt x="0" y="41"/>
                    </a:lnTo>
                    <a:lnTo>
                      <a:pt x="53" y="4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58"/>
              <p:cNvSpPr>
                <a:spLocks/>
              </p:cNvSpPr>
              <p:nvPr/>
            </p:nvSpPr>
            <p:spPr bwMode="auto">
              <a:xfrm>
                <a:off x="2747" y="1710"/>
                <a:ext cx="53" cy="41"/>
              </a:xfrm>
              <a:custGeom>
                <a:avLst/>
                <a:gdLst>
                  <a:gd name="T0" fmla="*/ 25 w 53"/>
                  <a:gd name="T1" fmla="*/ 0 h 41"/>
                  <a:gd name="T2" fmla="*/ 0 w 53"/>
                  <a:gd name="T3" fmla="*/ 41 h 41"/>
                  <a:gd name="T4" fmla="*/ 53 w 53"/>
                  <a:gd name="T5" fmla="*/ 41 h 41"/>
                  <a:gd name="T6" fmla="*/ 25 w 53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1">
                    <a:moveTo>
                      <a:pt x="25" y="0"/>
                    </a:moveTo>
                    <a:lnTo>
                      <a:pt x="0" y="41"/>
                    </a:lnTo>
                    <a:lnTo>
                      <a:pt x="53" y="4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59"/>
              <p:cNvSpPr>
                <a:spLocks/>
              </p:cNvSpPr>
              <p:nvPr/>
            </p:nvSpPr>
            <p:spPr bwMode="auto">
              <a:xfrm>
                <a:off x="2796" y="1710"/>
                <a:ext cx="53" cy="41"/>
              </a:xfrm>
              <a:custGeom>
                <a:avLst/>
                <a:gdLst>
                  <a:gd name="T0" fmla="*/ 25 w 53"/>
                  <a:gd name="T1" fmla="*/ 0 h 41"/>
                  <a:gd name="T2" fmla="*/ 0 w 53"/>
                  <a:gd name="T3" fmla="*/ 41 h 41"/>
                  <a:gd name="T4" fmla="*/ 53 w 53"/>
                  <a:gd name="T5" fmla="*/ 41 h 41"/>
                  <a:gd name="T6" fmla="*/ 25 w 53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1">
                    <a:moveTo>
                      <a:pt x="25" y="0"/>
                    </a:moveTo>
                    <a:lnTo>
                      <a:pt x="0" y="41"/>
                    </a:lnTo>
                    <a:lnTo>
                      <a:pt x="53" y="4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160"/>
              <p:cNvSpPr>
                <a:spLocks/>
              </p:cNvSpPr>
              <p:nvPr/>
            </p:nvSpPr>
            <p:spPr bwMode="auto">
              <a:xfrm>
                <a:off x="2845" y="1807"/>
                <a:ext cx="49" cy="46"/>
              </a:xfrm>
              <a:custGeom>
                <a:avLst/>
                <a:gdLst>
                  <a:gd name="T0" fmla="*/ 25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5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5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61"/>
              <p:cNvSpPr>
                <a:spLocks/>
              </p:cNvSpPr>
              <p:nvPr/>
            </p:nvSpPr>
            <p:spPr bwMode="auto">
              <a:xfrm>
                <a:off x="2894" y="1636"/>
                <a:ext cx="49" cy="46"/>
              </a:xfrm>
              <a:custGeom>
                <a:avLst/>
                <a:gdLst>
                  <a:gd name="T0" fmla="*/ 24 w 49"/>
                  <a:gd name="T1" fmla="*/ 0 h 46"/>
                  <a:gd name="T2" fmla="*/ 0 w 49"/>
                  <a:gd name="T3" fmla="*/ 46 h 46"/>
                  <a:gd name="T4" fmla="*/ 49 w 49"/>
                  <a:gd name="T5" fmla="*/ 46 h 46"/>
                  <a:gd name="T6" fmla="*/ 24 w 49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24" y="0"/>
                    </a:moveTo>
                    <a:lnTo>
                      <a:pt x="0" y="46"/>
                    </a:lnTo>
                    <a:lnTo>
                      <a:pt x="49" y="4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62"/>
              <p:cNvSpPr>
                <a:spLocks/>
              </p:cNvSpPr>
              <p:nvPr/>
            </p:nvSpPr>
            <p:spPr bwMode="auto">
              <a:xfrm>
                <a:off x="2943" y="1689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63"/>
              <p:cNvSpPr>
                <a:spLocks/>
              </p:cNvSpPr>
              <p:nvPr/>
            </p:nvSpPr>
            <p:spPr bwMode="auto">
              <a:xfrm>
                <a:off x="2992" y="1765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64"/>
              <p:cNvSpPr>
                <a:spLocks/>
              </p:cNvSpPr>
              <p:nvPr/>
            </p:nvSpPr>
            <p:spPr bwMode="auto">
              <a:xfrm>
                <a:off x="3041" y="1601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65"/>
              <p:cNvSpPr>
                <a:spLocks/>
              </p:cNvSpPr>
              <p:nvPr/>
            </p:nvSpPr>
            <p:spPr bwMode="auto">
              <a:xfrm>
                <a:off x="3089" y="1633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66"/>
              <p:cNvSpPr>
                <a:spLocks/>
              </p:cNvSpPr>
              <p:nvPr/>
            </p:nvSpPr>
            <p:spPr bwMode="auto">
              <a:xfrm>
                <a:off x="3135" y="1622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67"/>
              <p:cNvSpPr>
                <a:spLocks/>
              </p:cNvSpPr>
              <p:nvPr/>
            </p:nvSpPr>
            <p:spPr bwMode="auto">
              <a:xfrm>
                <a:off x="3184" y="1668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68"/>
              <p:cNvSpPr>
                <a:spLocks/>
              </p:cNvSpPr>
              <p:nvPr/>
            </p:nvSpPr>
            <p:spPr bwMode="auto">
              <a:xfrm>
                <a:off x="3233" y="1734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69"/>
              <p:cNvSpPr>
                <a:spLocks/>
              </p:cNvSpPr>
              <p:nvPr/>
            </p:nvSpPr>
            <p:spPr bwMode="auto">
              <a:xfrm>
                <a:off x="3281" y="1727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70"/>
              <p:cNvSpPr>
                <a:spLocks/>
              </p:cNvSpPr>
              <p:nvPr/>
            </p:nvSpPr>
            <p:spPr bwMode="auto">
              <a:xfrm>
                <a:off x="3330" y="1734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71"/>
              <p:cNvSpPr>
                <a:spLocks/>
              </p:cNvSpPr>
              <p:nvPr/>
            </p:nvSpPr>
            <p:spPr bwMode="auto">
              <a:xfrm>
                <a:off x="3379" y="1703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72"/>
              <p:cNvSpPr>
                <a:spLocks/>
              </p:cNvSpPr>
              <p:nvPr/>
            </p:nvSpPr>
            <p:spPr bwMode="auto">
              <a:xfrm>
                <a:off x="3428" y="1605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73"/>
              <p:cNvSpPr>
                <a:spLocks/>
              </p:cNvSpPr>
              <p:nvPr/>
            </p:nvSpPr>
            <p:spPr bwMode="auto">
              <a:xfrm>
                <a:off x="3477" y="153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74"/>
              <p:cNvSpPr>
                <a:spLocks/>
              </p:cNvSpPr>
              <p:nvPr/>
            </p:nvSpPr>
            <p:spPr bwMode="auto">
              <a:xfrm>
                <a:off x="3526" y="1654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75"/>
              <p:cNvSpPr>
                <a:spLocks/>
              </p:cNvSpPr>
              <p:nvPr/>
            </p:nvSpPr>
            <p:spPr bwMode="auto">
              <a:xfrm>
                <a:off x="3575" y="159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76"/>
              <p:cNvSpPr>
                <a:spLocks/>
              </p:cNvSpPr>
              <p:nvPr/>
            </p:nvSpPr>
            <p:spPr bwMode="auto">
              <a:xfrm>
                <a:off x="3624" y="1703"/>
                <a:ext cx="48" cy="45"/>
              </a:xfrm>
              <a:custGeom>
                <a:avLst/>
                <a:gdLst>
                  <a:gd name="T0" fmla="*/ 24 w 48"/>
                  <a:gd name="T1" fmla="*/ 0 h 45"/>
                  <a:gd name="T2" fmla="*/ 0 w 48"/>
                  <a:gd name="T3" fmla="*/ 45 h 45"/>
                  <a:gd name="T4" fmla="*/ 48 w 48"/>
                  <a:gd name="T5" fmla="*/ 45 h 45"/>
                  <a:gd name="T6" fmla="*/ 24 w 48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">
                    <a:moveTo>
                      <a:pt x="24" y="0"/>
                    </a:moveTo>
                    <a:lnTo>
                      <a:pt x="0" y="45"/>
                    </a:lnTo>
                    <a:lnTo>
                      <a:pt x="48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77"/>
              <p:cNvSpPr>
                <a:spLocks/>
              </p:cNvSpPr>
              <p:nvPr/>
            </p:nvSpPr>
            <p:spPr bwMode="auto">
              <a:xfrm>
                <a:off x="3672" y="1521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78"/>
              <p:cNvSpPr>
                <a:spLocks/>
              </p:cNvSpPr>
              <p:nvPr/>
            </p:nvSpPr>
            <p:spPr bwMode="auto">
              <a:xfrm>
                <a:off x="3718" y="1601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79"/>
              <p:cNvSpPr>
                <a:spLocks/>
              </p:cNvSpPr>
              <p:nvPr/>
            </p:nvSpPr>
            <p:spPr bwMode="auto">
              <a:xfrm>
                <a:off x="3767" y="1671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80"/>
              <p:cNvSpPr>
                <a:spLocks/>
              </p:cNvSpPr>
              <p:nvPr/>
            </p:nvSpPr>
            <p:spPr bwMode="auto">
              <a:xfrm>
                <a:off x="3816" y="1472"/>
                <a:ext cx="52" cy="46"/>
              </a:xfrm>
              <a:custGeom>
                <a:avLst/>
                <a:gdLst>
                  <a:gd name="T0" fmla="*/ 27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7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7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81"/>
              <p:cNvSpPr>
                <a:spLocks/>
              </p:cNvSpPr>
              <p:nvPr/>
            </p:nvSpPr>
            <p:spPr bwMode="auto">
              <a:xfrm>
                <a:off x="3864" y="1661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82"/>
              <p:cNvSpPr>
                <a:spLocks/>
              </p:cNvSpPr>
              <p:nvPr/>
            </p:nvSpPr>
            <p:spPr bwMode="auto">
              <a:xfrm>
                <a:off x="3913" y="1591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83"/>
              <p:cNvSpPr>
                <a:spLocks/>
              </p:cNvSpPr>
              <p:nvPr/>
            </p:nvSpPr>
            <p:spPr bwMode="auto">
              <a:xfrm>
                <a:off x="3962" y="1556"/>
                <a:ext cx="49" cy="45"/>
              </a:xfrm>
              <a:custGeom>
                <a:avLst/>
                <a:gdLst>
                  <a:gd name="T0" fmla="*/ 25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5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5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84"/>
              <p:cNvSpPr>
                <a:spLocks/>
              </p:cNvSpPr>
              <p:nvPr/>
            </p:nvSpPr>
            <p:spPr bwMode="auto">
              <a:xfrm>
                <a:off x="4011" y="1591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85"/>
              <p:cNvSpPr>
                <a:spLocks/>
              </p:cNvSpPr>
              <p:nvPr/>
            </p:nvSpPr>
            <p:spPr bwMode="auto">
              <a:xfrm>
                <a:off x="4060" y="1598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86"/>
              <p:cNvSpPr>
                <a:spLocks/>
              </p:cNvSpPr>
              <p:nvPr/>
            </p:nvSpPr>
            <p:spPr bwMode="auto">
              <a:xfrm>
                <a:off x="4109" y="1493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87"/>
              <p:cNvSpPr>
                <a:spLocks/>
              </p:cNvSpPr>
              <p:nvPr/>
            </p:nvSpPr>
            <p:spPr bwMode="auto">
              <a:xfrm>
                <a:off x="4158" y="1518"/>
                <a:ext cx="49" cy="41"/>
              </a:xfrm>
              <a:custGeom>
                <a:avLst/>
                <a:gdLst>
                  <a:gd name="T0" fmla="*/ 24 w 49"/>
                  <a:gd name="T1" fmla="*/ 0 h 41"/>
                  <a:gd name="T2" fmla="*/ 0 w 49"/>
                  <a:gd name="T3" fmla="*/ 41 h 41"/>
                  <a:gd name="T4" fmla="*/ 49 w 49"/>
                  <a:gd name="T5" fmla="*/ 41 h 41"/>
                  <a:gd name="T6" fmla="*/ 24 w 4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1">
                    <a:moveTo>
                      <a:pt x="24" y="0"/>
                    </a:moveTo>
                    <a:lnTo>
                      <a:pt x="0" y="41"/>
                    </a:lnTo>
                    <a:lnTo>
                      <a:pt x="49" y="4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88"/>
              <p:cNvSpPr>
                <a:spLocks/>
              </p:cNvSpPr>
              <p:nvPr/>
            </p:nvSpPr>
            <p:spPr bwMode="auto">
              <a:xfrm>
                <a:off x="4207" y="1570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89"/>
              <p:cNvSpPr>
                <a:spLocks/>
              </p:cNvSpPr>
              <p:nvPr/>
            </p:nvSpPr>
            <p:spPr bwMode="auto">
              <a:xfrm>
                <a:off x="4255" y="1437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90"/>
              <p:cNvSpPr>
                <a:spLocks/>
              </p:cNvSpPr>
              <p:nvPr/>
            </p:nvSpPr>
            <p:spPr bwMode="auto">
              <a:xfrm>
                <a:off x="4301" y="1559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91"/>
              <p:cNvSpPr>
                <a:spLocks/>
              </p:cNvSpPr>
              <p:nvPr/>
            </p:nvSpPr>
            <p:spPr bwMode="auto">
              <a:xfrm>
                <a:off x="4350" y="1532"/>
                <a:ext cx="52" cy="45"/>
              </a:xfrm>
              <a:custGeom>
                <a:avLst/>
                <a:gdLst>
                  <a:gd name="T0" fmla="*/ 28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8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8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92"/>
              <p:cNvSpPr>
                <a:spLocks/>
              </p:cNvSpPr>
              <p:nvPr/>
            </p:nvSpPr>
            <p:spPr bwMode="auto">
              <a:xfrm>
                <a:off x="4399" y="1566"/>
                <a:ext cx="52" cy="42"/>
              </a:xfrm>
              <a:custGeom>
                <a:avLst/>
                <a:gdLst>
                  <a:gd name="T0" fmla="*/ 24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4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4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93"/>
              <p:cNvSpPr>
                <a:spLocks/>
              </p:cNvSpPr>
              <p:nvPr/>
            </p:nvSpPr>
            <p:spPr bwMode="auto">
              <a:xfrm>
                <a:off x="4447" y="1532"/>
                <a:ext cx="53" cy="45"/>
              </a:xfrm>
              <a:custGeom>
                <a:avLst/>
                <a:gdLst>
                  <a:gd name="T0" fmla="*/ 25 w 53"/>
                  <a:gd name="T1" fmla="*/ 0 h 45"/>
                  <a:gd name="T2" fmla="*/ 0 w 53"/>
                  <a:gd name="T3" fmla="*/ 45 h 45"/>
                  <a:gd name="T4" fmla="*/ 53 w 53"/>
                  <a:gd name="T5" fmla="*/ 45 h 45"/>
                  <a:gd name="T6" fmla="*/ 25 w 5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5">
                    <a:moveTo>
                      <a:pt x="25" y="0"/>
                    </a:moveTo>
                    <a:lnTo>
                      <a:pt x="0" y="45"/>
                    </a:lnTo>
                    <a:lnTo>
                      <a:pt x="53" y="4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94"/>
              <p:cNvSpPr>
                <a:spLocks/>
              </p:cNvSpPr>
              <p:nvPr/>
            </p:nvSpPr>
            <p:spPr bwMode="auto">
              <a:xfrm>
                <a:off x="4496" y="1479"/>
                <a:ext cx="53" cy="46"/>
              </a:xfrm>
              <a:custGeom>
                <a:avLst/>
                <a:gdLst>
                  <a:gd name="T0" fmla="*/ 25 w 53"/>
                  <a:gd name="T1" fmla="*/ 0 h 46"/>
                  <a:gd name="T2" fmla="*/ 0 w 53"/>
                  <a:gd name="T3" fmla="*/ 46 h 46"/>
                  <a:gd name="T4" fmla="*/ 53 w 53"/>
                  <a:gd name="T5" fmla="*/ 46 h 46"/>
                  <a:gd name="T6" fmla="*/ 25 w 5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6">
                    <a:moveTo>
                      <a:pt x="25" y="0"/>
                    </a:moveTo>
                    <a:lnTo>
                      <a:pt x="0" y="46"/>
                    </a:lnTo>
                    <a:lnTo>
                      <a:pt x="53" y="4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95"/>
              <p:cNvSpPr>
                <a:spLocks/>
              </p:cNvSpPr>
              <p:nvPr/>
            </p:nvSpPr>
            <p:spPr bwMode="auto">
              <a:xfrm>
                <a:off x="4545" y="1381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96"/>
              <p:cNvSpPr>
                <a:spLocks/>
              </p:cNvSpPr>
              <p:nvPr/>
            </p:nvSpPr>
            <p:spPr bwMode="auto">
              <a:xfrm>
                <a:off x="4594" y="1525"/>
                <a:ext cx="49" cy="45"/>
              </a:xfrm>
              <a:custGeom>
                <a:avLst/>
                <a:gdLst>
                  <a:gd name="T0" fmla="*/ 24 w 49"/>
                  <a:gd name="T1" fmla="*/ 0 h 45"/>
                  <a:gd name="T2" fmla="*/ 0 w 49"/>
                  <a:gd name="T3" fmla="*/ 45 h 45"/>
                  <a:gd name="T4" fmla="*/ 49 w 49"/>
                  <a:gd name="T5" fmla="*/ 45 h 45"/>
                  <a:gd name="T6" fmla="*/ 24 w 49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5">
                    <a:moveTo>
                      <a:pt x="24" y="0"/>
                    </a:moveTo>
                    <a:lnTo>
                      <a:pt x="0" y="45"/>
                    </a:lnTo>
                    <a:lnTo>
                      <a:pt x="49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97"/>
              <p:cNvSpPr>
                <a:spLocks/>
              </p:cNvSpPr>
              <p:nvPr/>
            </p:nvSpPr>
            <p:spPr bwMode="auto">
              <a:xfrm>
                <a:off x="4643" y="1472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98"/>
              <p:cNvSpPr>
                <a:spLocks/>
              </p:cNvSpPr>
              <p:nvPr/>
            </p:nvSpPr>
            <p:spPr bwMode="auto">
              <a:xfrm>
                <a:off x="4692" y="1538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99"/>
              <p:cNvSpPr>
                <a:spLocks/>
              </p:cNvSpPr>
              <p:nvPr/>
            </p:nvSpPr>
            <p:spPr bwMode="auto">
              <a:xfrm>
                <a:off x="4741" y="1420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200"/>
              <p:cNvSpPr>
                <a:spLocks/>
              </p:cNvSpPr>
              <p:nvPr/>
            </p:nvSpPr>
            <p:spPr bwMode="auto">
              <a:xfrm>
                <a:off x="4790" y="1434"/>
                <a:ext cx="48" cy="42"/>
              </a:xfrm>
              <a:custGeom>
                <a:avLst/>
                <a:gdLst>
                  <a:gd name="T0" fmla="*/ 24 w 48"/>
                  <a:gd name="T1" fmla="*/ 0 h 42"/>
                  <a:gd name="T2" fmla="*/ 0 w 48"/>
                  <a:gd name="T3" fmla="*/ 42 h 42"/>
                  <a:gd name="T4" fmla="*/ 48 w 48"/>
                  <a:gd name="T5" fmla="*/ 42 h 42"/>
                  <a:gd name="T6" fmla="*/ 24 w 4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2">
                    <a:moveTo>
                      <a:pt x="24" y="0"/>
                    </a:moveTo>
                    <a:lnTo>
                      <a:pt x="0" y="42"/>
                    </a:lnTo>
                    <a:lnTo>
                      <a:pt x="48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201"/>
              <p:cNvSpPr>
                <a:spLocks/>
              </p:cNvSpPr>
              <p:nvPr/>
            </p:nvSpPr>
            <p:spPr bwMode="auto">
              <a:xfrm>
                <a:off x="4838" y="1367"/>
                <a:ext cx="49" cy="42"/>
              </a:xfrm>
              <a:custGeom>
                <a:avLst/>
                <a:gdLst>
                  <a:gd name="T0" fmla="*/ 25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5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5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202"/>
              <p:cNvSpPr>
                <a:spLocks/>
              </p:cNvSpPr>
              <p:nvPr/>
            </p:nvSpPr>
            <p:spPr bwMode="auto">
              <a:xfrm>
                <a:off x="4884" y="1437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203"/>
              <p:cNvSpPr>
                <a:spLocks/>
              </p:cNvSpPr>
              <p:nvPr/>
            </p:nvSpPr>
            <p:spPr bwMode="auto">
              <a:xfrm>
                <a:off x="4933" y="1388"/>
                <a:ext cx="52" cy="42"/>
              </a:xfrm>
              <a:custGeom>
                <a:avLst/>
                <a:gdLst>
                  <a:gd name="T0" fmla="*/ 28 w 52"/>
                  <a:gd name="T1" fmla="*/ 0 h 42"/>
                  <a:gd name="T2" fmla="*/ 0 w 52"/>
                  <a:gd name="T3" fmla="*/ 42 h 42"/>
                  <a:gd name="T4" fmla="*/ 52 w 52"/>
                  <a:gd name="T5" fmla="*/ 42 h 42"/>
                  <a:gd name="T6" fmla="*/ 28 w 5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2">
                    <a:moveTo>
                      <a:pt x="28" y="0"/>
                    </a:moveTo>
                    <a:lnTo>
                      <a:pt x="0" y="42"/>
                    </a:lnTo>
                    <a:lnTo>
                      <a:pt x="52" y="4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204"/>
              <p:cNvSpPr>
                <a:spLocks/>
              </p:cNvSpPr>
              <p:nvPr/>
            </p:nvSpPr>
            <p:spPr bwMode="auto">
              <a:xfrm>
                <a:off x="4982" y="1514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5030" y="1214"/>
              <a:ext cx="53" cy="42"/>
            </a:xfrm>
            <a:custGeom>
              <a:avLst/>
              <a:gdLst>
                <a:gd name="T0" fmla="*/ 25 w 53"/>
                <a:gd name="T1" fmla="*/ 0 h 42"/>
                <a:gd name="T2" fmla="*/ 0 w 53"/>
                <a:gd name="T3" fmla="*/ 42 h 42"/>
                <a:gd name="T4" fmla="*/ 53 w 53"/>
                <a:gd name="T5" fmla="*/ 42 h 42"/>
                <a:gd name="T6" fmla="*/ 25 w 53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2">
                  <a:moveTo>
                    <a:pt x="25" y="0"/>
                  </a:moveTo>
                  <a:lnTo>
                    <a:pt x="0" y="42"/>
                  </a:lnTo>
                  <a:lnTo>
                    <a:pt x="53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5079" y="1336"/>
              <a:ext cx="53" cy="42"/>
            </a:xfrm>
            <a:custGeom>
              <a:avLst/>
              <a:gdLst>
                <a:gd name="T0" fmla="*/ 25 w 53"/>
                <a:gd name="T1" fmla="*/ 0 h 42"/>
                <a:gd name="T2" fmla="*/ 0 w 53"/>
                <a:gd name="T3" fmla="*/ 42 h 42"/>
                <a:gd name="T4" fmla="*/ 53 w 53"/>
                <a:gd name="T5" fmla="*/ 42 h 42"/>
                <a:gd name="T6" fmla="*/ 25 w 53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2">
                  <a:moveTo>
                    <a:pt x="25" y="0"/>
                  </a:moveTo>
                  <a:lnTo>
                    <a:pt x="0" y="42"/>
                  </a:lnTo>
                  <a:lnTo>
                    <a:pt x="53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5128" y="1249"/>
              <a:ext cx="49" cy="45"/>
            </a:xfrm>
            <a:custGeom>
              <a:avLst/>
              <a:gdLst>
                <a:gd name="T0" fmla="*/ 25 w 49"/>
                <a:gd name="T1" fmla="*/ 0 h 45"/>
                <a:gd name="T2" fmla="*/ 0 w 49"/>
                <a:gd name="T3" fmla="*/ 45 h 45"/>
                <a:gd name="T4" fmla="*/ 49 w 49"/>
                <a:gd name="T5" fmla="*/ 45 h 45"/>
                <a:gd name="T6" fmla="*/ 25 w 49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5">
                  <a:moveTo>
                    <a:pt x="25" y="0"/>
                  </a:moveTo>
                  <a:lnTo>
                    <a:pt x="0" y="45"/>
                  </a:lnTo>
                  <a:lnTo>
                    <a:pt x="49" y="4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5177" y="1308"/>
              <a:ext cx="49" cy="45"/>
            </a:xfrm>
            <a:custGeom>
              <a:avLst/>
              <a:gdLst>
                <a:gd name="T0" fmla="*/ 24 w 49"/>
                <a:gd name="T1" fmla="*/ 0 h 45"/>
                <a:gd name="T2" fmla="*/ 0 w 49"/>
                <a:gd name="T3" fmla="*/ 45 h 45"/>
                <a:gd name="T4" fmla="*/ 49 w 49"/>
                <a:gd name="T5" fmla="*/ 45 h 45"/>
                <a:gd name="T6" fmla="*/ 24 w 49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5">
                  <a:moveTo>
                    <a:pt x="24" y="0"/>
                  </a:moveTo>
                  <a:lnTo>
                    <a:pt x="0" y="45"/>
                  </a:lnTo>
                  <a:lnTo>
                    <a:pt x="49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5226" y="1406"/>
              <a:ext cx="49" cy="45"/>
            </a:xfrm>
            <a:custGeom>
              <a:avLst/>
              <a:gdLst>
                <a:gd name="T0" fmla="*/ 24 w 49"/>
                <a:gd name="T1" fmla="*/ 0 h 45"/>
                <a:gd name="T2" fmla="*/ 0 w 49"/>
                <a:gd name="T3" fmla="*/ 45 h 45"/>
                <a:gd name="T4" fmla="*/ 49 w 49"/>
                <a:gd name="T5" fmla="*/ 45 h 45"/>
                <a:gd name="T6" fmla="*/ 24 w 49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5">
                  <a:moveTo>
                    <a:pt x="24" y="0"/>
                  </a:moveTo>
                  <a:lnTo>
                    <a:pt x="0" y="45"/>
                  </a:lnTo>
                  <a:lnTo>
                    <a:pt x="49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5275" y="1196"/>
              <a:ext cx="49" cy="42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5324" y="1109"/>
              <a:ext cx="49" cy="45"/>
            </a:xfrm>
            <a:custGeom>
              <a:avLst/>
              <a:gdLst>
                <a:gd name="T0" fmla="*/ 24 w 49"/>
                <a:gd name="T1" fmla="*/ 0 h 45"/>
                <a:gd name="T2" fmla="*/ 0 w 49"/>
                <a:gd name="T3" fmla="*/ 45 h 45"/>
                <a:gd name="T4" fmla="*/ 49 w 49"/>
                <a:gd name="T5" fmla="*/ 45 h 45"/>
                <a:gd name="T6" fmla="*/ 24 w 49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5">
                  <a:moveTo>
                    <a:pt x="24" y="0"/>
                  </a:moveTo>
                  <a:lnTo>
                    <a:pt x="0" y="45"/>
                  </a:lnTo>
                  <a:lnTo>
                    <a:pt x="49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5373" y="1277"/>
              <a:ext cx="48" cy="42"/>
            </a:xfrm>
            <a:custGeom>
              <a:avLst/>
              <a:gdLst>
                <a:gd name="T0" fmla="*/ 24 w 48"/>
                <a:gd name="T1" fmla="*/ 0 h 42"/>
                <a:gd name="T2" fmla="*/ 0 w 48"/>
                <a:gd name="T3" fmla="*/ 42 h 42"/>
                <a:gd name="T4" fmla="*/ 48 w 48"/>
                <a:gd name="T5" fmla="*/ 42 h 42"/>
                <a:gd name="T6" fmla="*/ 24 w 48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42">
                  <a:moveTo>
                    <a:pt x="24" y="0"/>
                  </a:moveTo>
                  <a:lnTo>
                    <a:pt x="0" y="42"/>
                  </a:lnTo>
                  <a:lnTo>
                    <a:pt x="48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5418" y="1245"/>
              <a:ext cx="52" cy="42"/>
            </a:xfrm>
            <a:custGeom>
              <a:avLst/>
              <a:gdLst>
                <a:gd name="T0" fmla="*/ 28 w 52"/>
                <a:gd name="T1" fmla="*/ 0 h 42"/>
                <a:gd name="T2" fmla="*/ 0 w 52"/>
                <a:gd name="T3" fmla="*/ 42 h 42"/>
                <a:gd name="T4" fmla="*/ 52 w 52"/>
                <a:gd name="T5" fmla="*/ 42 h 42"/>
                <a:gd name="T6" fmla="*/ 28 w 5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2">
                  <a:moveTo>
                    <a:pt x="28" y="0"/>
                  </a:moveTo>
                  <a:lnTo>
                    <a:pt x="0" y="42"/>
                  </a:lnTo>
                  <a:lnTo>
                    <a:pt x="52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5467" y="1032"/>
              <a:ext cx="52" cy="46"/>
            </a:xfrm>
            <a:custGeom>
              <a:avLst/>
              <a:gdLst>
                <a:gd name="T0" fmla="*/ 28 w 52"/>
                <a:gd name="T1" fmla="*/ 0 h 46"/>
                <a:gd name="T2" fmla="*/ 0 w 52"/>
                <a:gd name="T3" fmla="*/ 46 h 46"/>
                <a:gd name="T4" fmla="*/ 52 w 52"/>
                <a:gd name="T5" fmla="*/ 46 h 46"/>
                <a:gd name="T6" fmla="*/ 28 w 52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28" y="0"/>
                  </a:moveTo>
                  <a:lnTo>
                    <a:pt x="0" y="46"/>
                  </a:lnTo>
                  <a:lnTo>
                    <a:pt x="52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684" y="1231"/>
              <a:ext cx="4811" cy="1086"/>
            </a:xfrm>
            <a:custGeom>
              <a:avLst/>
              <a:gdLst>
                <a:gd name="T0" fmla="*/ 0 w 1378"/>
                <a:gd name="T1" fmla="*/ 311 h 311"/>
                <a:gd name="T2" fmla="*/ 689 w 1378"/>
                <a:gd name="T3" fmla="*/ 156 h 311"/>
                <a:gd name="T4" fmla="*/ 1378 w 1378"/>
                <a:gd name="T5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8" h="311">
                  <a:moveTo>
                    <a:pt x="0" y="311"/>
                  </a:moveTo>
                  <a:lnTo>
                    <a:pt x="689" y="156"/>
                  </a:lnTo>
                  <a:lnTo>
                    <a:pt x="1378" y="0"/>
                  </a:lnTo>
                </a:path>
              </a:pathLst>
            </a:custGeom>
            <a:noFill/>
            <a:ln w="26988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 rot="16200000">
              <a:off x="298" y="345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510" y="29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 rot="16200000">
              <a:off x="298" y="284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>
              <a:off x="510" y="238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 rot="16200000">
              <a:off x="298" y="223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510" y="17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9"/>
            <p:cNvSpPr>
              <a:spLocks noChangeArrowheads="1"/>
            </p:cNvSpPr>
            <p:nvPr/>
          </p:nvSpPr>
          <p:spPr bwMode="auto">
            <a:xfrm rot="16200000">
              <a:off x="298" y="163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H="1">
              <a:off x="510" y="11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31"/>
            <p:cNvSpPr>
              <a:spLocks noChangeArrowheads="1"/>
            </p:cNvSpPr>
            <p:nvPr/>
          </p:nvSpPr>
          <p:spPr bwMode="auto">
            <a:xfrm rot="16200000">
              <a:off x="298" y="102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232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33"/>
            <p:cNvSpPr>
              <a:spLocks noChangeArrowheads="1"/>
            </p:cNvSpPr>
            <p:nvPr/>
          </p:nvSpPr>
          <p:spPr bwMode="auto">
            <a:xfrm rot="16200000">
              <a:off x="299" y="41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Line 23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237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8"/>
            <p:cNvSpPr>
              <a:spLocks noChangeShapeType="1"/>
            </p:cNvSpPr>
            <p:nvPr/>
          </p:nvSpPr>
          <p:spPr bwMode="auto">
            <a:xfrm>
              <a:off x="11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39"/>
            <p:cNvSpPr>
              <a:spLocks noChangeArrowheads="1"/>
            </p:cNvSpPr>
            <p:nvPr/>
          </p:nvSpPr>
          <p:spPr bwMode="auto">
            <a:xfrm>
              <a:off x="10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240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41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242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243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44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45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246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247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Line 248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49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250"/>
            <p:cNvSpPr>
              <a:spLocks noChangeShapeType="1"/>
            </p:cNvSpPr>
            <p:nvPr/>
          </p:nvSpPr>
          <p:spPr bwMode="auto">
            <a:xfrm>
              <a:off x="40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51"/>
            <p:cNvSpPr>
              <a:spLocks noChangeArrowheads="1"/>
            </p:cNvSpPr>
            <p:nvPr/>
          </p:nvSpPr>
          <p:spPr bwMode="auto">
            <a:xfrm>
              <a:off x="39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252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253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54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55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256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57"/>
            <p:cNvSpPr>
              <a:spLocks noChangeArrowheads="1"/>
            </p:cNvSpPr>
            <p:nvPr/>
          </p:nvSpPr>
          <p:spPr bwMode="auto">
            <a:xfrm>
              <a:off x="5400" y="37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4" name="Rectangle 130"/>
          <p:cNvSpPr>
            <a:spLocks noChangeArrowheads="1"/>
          </p:cNvSpPr>
          <p:nvPr/>
        </p:nvSpPr>
        <p:spPr bwMode="auto">
          <a:xfrm rot="16200000">
            <a:off x="-1169986" y="3013076"/>
            <a:ext cx="28257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Child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5" name="Rectangle 154"/>
          <p:cNvSpPr>
            <a:spLocks noChangeArrowheads="1"/>
          </p:cNvSpPr>
          <p:nvPr/>
        </p:nvSpPr>
        <p:spPr bwMode="auto">
          <a:xfrm>
            <a:off x="3813176" y="6232524"/>
            <a:ext cx="2378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Income Rank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" name="Rectangle 260"/>
          <p:cNvSpPr>
            <a:spLocks noChangeArrowheads="1"/>
          </p:cNvSpPr>
          <p:nvPr/>
        </p:nvSpPr>
        <p:spPr bwMode="auto">
          <a:xfrm>
            <a:off x="7454205" y="6546075"/>
            <a:ext cx="13849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United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States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7" name="Line 256"/>
          <p:cNvSpPr>
            <a:spLocks noChangeShapeType="1"/>
          </p:cNvSpPr>
          <p:nvPr/>
        </p:nvSpPr>
        <p:spPr bwMode="auto">
          <a:xfrm>
            <a:off x="6473863" y="6668313"/>
            <a:ext cx="819150" cy="0"/>
          </a:xfrm>
          <a:prstGeom prst="line">
            <a:avLst/>
          </a:prstGeom>
          <a:noFill/>
          <a:ln w="22225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Rectangle 259"/>
          <p:cNvSpPr>
            <a:spLocks noChangeArrowheads="1"/>
          </p:cNvSpPr>
          <p:nvPr/>
        </p:nvSpPr>
        <p:spPr bwMode="auto">
          <a:xfrm>
            <a:off x="1822330" y="6546075"/>
            <a:ext cx="4501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Denmark</a:t>
            </a:r>
            <a:r>
              <a:rPr lang="en-US" dirty="0">
                <a:solidFill>
                  <a:srgbClr val="000000"/>
                </a:solidFill>
              </a:rPr>
              <a:t> [</a:t>
            </a:r>
            <a:r>
              <a:rPr lang="en-US" dirty="0" err="1">
                <a:solidFill>
                  <a:srgbClr val="000000"/>
                </a:solidFill>
              </a:rPr>
              <a:t>Boserup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Kreiner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Kopczuk</a:t>
            </a:r>
            <a:r>
              <a:rPr lang="en-US" dirty="0">
                <a:solidFill>
                  <a:srgbClr val="000000"/>
                </a:solidFill>
              </a:rPr>
              <a:t> 2013]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0" name="Line 256"/>
          <p:cNvSpPr>
            <a:spLocks noChangeShapeType="1"/>
          </p:cNvSpPr>
          <p:nvPr/>
        </p:nvSpPr>
        <p:spPr bwMode="auto">
          <a:xfrm>
            <a:off x="838200" y="6668313"/>
            <a:ext cx="81915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Freeform 258"/>
          <p:cNvSpPr>
            <a:spLocks/>
          </p:cNvSpPr>
          <p:nvPr/>
        </p:nvSpPr>
        <p:spPr bwMode="auto">
          <a:xfrm>
            <a:off x="1208820" y="6631358"/>
            <a:ext cx="77788" cy="66675"/>
          </a:xfrm>
          <a:custGeom>
            <a:avLst/>
            <a:gdLst>
              <a:gd name="T0" fmla="*/ 25 w 49"/>
              <a:gd name="T1" fmla="*/ 0 h 42"/>
              <a:gd name="T2" fmla="*/ 0 w 49"/>
              <a:gd name="T3" fmla="*/ 42 h 42"/>
              <a:gd name="T4" fmla="*/ 49 w 49"/>
              <a:gd name="T5" fmla="*/ 42 h 42"/>
              <a:gd name="T6" fmla="*/ 25 w 49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42">
                <a:moveTo>
                  <a:pt x="25" y="0"/>
                </a:moveTo>
                <a:lnTo>
                  <a:pt x="0" y="42"/>
                </a:lnTo>
                <a:lnTo>
                  <a:pt x="49" y="42"/>
                </a:lnTo>
                <a:lnTo>
                  <a:pt x="25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Oval 257"/>
          <p:cNvSpPr>
            <a:spLocks noChangeArrowheads="1"/>
          </p:cNvSpPr>
          <p:nvPr/>
        </p:nvSpPr>
        <p:spPr bwMode="auto">
          <a:xfrm>
            <a:off x="6861176" y="6634975"/>
            <a:ext cx="66675" cy="66675"/>
          </a:xfrm>
          <a:prstGeom prst="ellipse">
            <a:avLst/>
          </a:prstGeom>
          <a:solidFill>
            <a:srgbClr val="808080"/>
          </a:solidFill>
          <a:ln w="22225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Rectangle 217"/>
          <p:cNvSpPr>
            <a:spLocks noChangeArrowheads="1"/>
          </p:cNvSpPr>
          <p:nvPr/>
        </p:nvSpPr>
        <p:spPr bwMode="auto">
          <a:xfrm>
            <a:off x="4896800" y="5133201"/>
            <a:ext cx="3930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 (Denmark) = 0.180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0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Intergenerational Mobility in the United States vs. Denmark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261" name="Rectangle 115"/>
          <p:cNvSpPr>
            <a:spLocks noChangeArrowheads="1"/>
          </p:cNvSpPr>
          <p:nvPr/>
        </p:nvSpPr>
        <p:spPr bwMode="auto">
          <a:xfrm>
            <a:off x="5457825" y="4858563"/>
            <a:ext cx="345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 (U.S)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0.341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82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1017925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study variation in intergenerational mobility at the level of Commuting Zones (CZ’s)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CZ’s are aggregations of counties based on commuting patterns in 1990 census </a:t>
            </a:r>
            <a:r>
              <a:rPr lang="en-US" sz="1600" dirty="0" smtClean="0">
                <a:solidFill>
                  <a:srgbClr val="000000"/>
                </a:solidFill>
              </a:rPr>
              <a:t>[Tolbert and </a:t>
            </a:r>
            <a:r>
              <a:rPr lang="en-US" sz="1600" dirty="0" err="1" smtClean="0">
                <a:solidFill>
                  <a:srgbClr val="000000"/>
                </a:solidFill>
              </a:rPr>
              <a:t>Sizer</a:t>
            </a:r>
            <a:r>
              <a:rPr lang="en-US" sz="1600" dirty="0" smtClean="0">
                <a:solidFill>
                  <a:srgbClr val="000000"/>
                </a:solidFill>
              </a:rPr>
              <a:t> 1996, </a:t>
            </a:r>
            <a:r>
              <a:rPr lang="en-US" sz="1600" dirty="0" err="1" smtClean="0">
                <a:solidFill>
                  <a:srgbClr val="000000"/>
                </a:solidFill>
              </a:rPr>
              <a:t>Autor</a:t>
            </a:r>
            <a:r>
              <a:rPr lang="en-US" sz="1600" dirty="0" smtClean="0">
                <a:solidFill>
                  <a:srgbClr val="000000"/>
                </a:solidFill>
              </a:rPr>
              <a:t> and Dorn 2012]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Similar to metro areas but cover rural areas as well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Geographical Variation within the U.S.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735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/>
        </p:nvSpPr>
        <p:spPr bwMode="auto">
          <a:xfrm>
            <a:off x="4068763" y="858838"/>
            <a:ext cx="2495550" cy="1763713"/>
          </a:xfrm>
          <a:custGeom>
            <a:avLst/>
            <a:gdLst>
              <a:gd name="T0" fmla="*/ 378 w 570"/>
              <a:gd name="T1" fmla="*/ 54 h 403"/>
              <a:gd name="T2" fmla="*/ 390 w 570"/>
              <a:gd name="T3" fmla="*/ 103 h 403"/>
              <a:gd name="T4" fmla="*/ 416 w 570"/>
              <a:gd name="T5" fmla="*/ 156 h 403"/>
              <a:gd name="T6" fmla="*/ 455 w 570"/>
              <a:gd name="T7" fmla="*/ 189 h 403"/>
              <a:gd name="T8" fmla="*/ 484 w 570"/>
              <a:gd name="T9" fmla="*/ 197 h 403"/>
              <a:gd name="T10" fmla="*/ 507 w 570"/>
              <a:gd name="T11" fmla="*/ 179 h 403"/>
              <a:gd name="T12" fmla="*/ 534 w 570"/>
              <a:gd name="T13" fmla="*/ 166 h 403"/>
              <a:gd name="T14" fmla="*/ 542 w 570"/>
              <a:gd name="T15" fmla="*/ 176 h 403"/>
              <a:gd name="T16" fmla="*/ 556 w 570"/>
              <a:gd name="T17" fmla="*/ 195 h 403"/>
              <a:gd name="T18" fmla="*/ 569 w 570"/>
              <a:gd name="T19" fmla="*/ 203 h 403"/>
              <a:gd name="T20" fmla="*/ 565 w 570"/>
              <a:gd name="T21" fmla="*/ 217 h 403"/>
              <a:gd name="T22" fmla="*/ 546 w 570"/>
              <a:gd name="T23" fmla="*/ 223 h 403"/>
              <a:gd name="T24" fmla="*/ 542 w 570"/>
              <a:gd name="T25" fmla="*/ 226 h 403"/>
              <a:gd name="T26" fmla="*/ 529 w 570"/>
              <a:gd name="T27" fmla="*/ 249 h 403"/>
              <a:gd name="T28" fmla="*/ 490 w 570"/>
              <a:gd name="T29" fmla="*/ 256 h 403"/>
              <a:gd name="T30" fmla="*/ 469 w 570"/>
              <a:gd name="T31" fmla="*/ 267 h 403"/>
              <a:gd name="T32" fmla="*/ 463 w 570"/>
              <a:gd name="T33" fmla="*/ 270 h 403"/>
              <a:gd name="T34" fmla="*/ 462 w 570"/>
              <a:gd name="T35" fmla="*/ 266 h 403"/>
              <a:gd name="T36" fmla="*/ 451 w 570"/>
              <a:gd name="T37" fmla="*/ 270 h 403"/>
              <a:gd name="T38" fmla="*/ 423 w 570"/>
              <a:gd name="T39" fmla="*/ 273 h 403"/>
              <a:gd name="T40" fmla="*/ 413 w 570"/>
              <a:gd name="T41" fmla="*/ 281 h 403"/>
              <a:gd name="T42" fmla="*/ 395 w 570"/>
              <a:gd name="T43" fmla="*/ 277 h 403"/>
              <a:gd name="T44" fmla="*/ 386 w 570"/>
              <a:gd name="T45" fmla="*/ 279 h 403"/>
              <a:gd name="T46" fmla="*/ 351 w 570"/>
              <a:gd name="T47" fmla="*/ 291 h 403"/>
              <a:gd name="T48" fmla="*/ 338 w 570"/>
              <a:gd name="T49" fmla="*/ 294 h 403"/>
              <a:gd name="T50" fmla="*/ 334 w 570"/>
              <a:gd name="T51" fmla="*/ 309 h 403"/>
              <a:gd name="T52" fmla="*/ 350 w 570"/>
              <a:gd name="T53" fmla="*/ 315 h 403"/>
              <a:gd name="T54" fmla="*/ 346 w 570"/>
              <a:gd name="T55" fmla="*/ 330 h 403"/>
              <a:gd name="T56" fmla="*/ 323 w 570"/>
              <a:gd name="T57" fmla="*/ 350 h 403"/>
              <a:gd name="T58" fmla="*/ 287 w 570"/>
              <a:gd name="T59" fmla="*/ 360 h 403"/>
              <a:gd name="T60" fmla="*/ 274 w 570"/>
              <a:gd name="T61" fmla="*/ 384 h 403"/>
              <a:gd name="T62" fmla="*/ 304 w 570"/>
              <a:gd name="T63" fmla="*/ 400 h 403"/>
              <a:gd name="T64" fmla="*/ 273 w 570"/>
              <a:gd name="T65" fmla="*/ 403 h 403"/>
              <a:gd name="T66" fmla="*/ 271 w 570"/>
              <a:gd name="T67" fmla="*/ 369 h 403"/>
              <a:gd name="T68" fmla="*/ 255 w 570"/>
              <a:gd name="T69" fmla="*/ 379 h 403"/>
              <a:gd name="T70" fmla="*/ 227 w 570"/>
              <a:gd name="T71" fmla="*/ 387 h 403"/>
              <a:gd name="T72" fmla="*/ 216 w 570"/>
              <a:gd name="T73" fmla="*/ 389 h 403"/>
              <a:gd name="T74" fmla="*/ 209 w 570"/>
              <a:gd name="T75" fmla="*/ 383 h 403"/>
              <a:gd name="T76" fmla="*/ 197 w 570"/>
              <a:gd name="T77" fmla="*/ 378 h 403"/>
              <a:gd name="T78" fmla="*/ 180 w 570"/>
              <a:gd name="T79" fmla="*/ 341 h 403"/>
              <a:gd name="T80" fmla="*/ 188 w 570"/>
              <a:gd name="T81" fmla="*/ 327 h 403"/>
              <a:gd name="T82" fmla="*/ 184 w 570"/>
              <a:gd name="T83" fmla="*/ 309 h 403"/>
              <a:gd name="T84" fmla="*/ 158 w 570"/>
              <a:gd name="T85" fmla="*/ 283 h 403"/>
              <a:gd name="T86" fmla="*/ 181 w 570"/>
              <a:gd name="T87" fmla="*/ 268 h 403"/>
              <a:gd name="T88" fmla="*/ 190 w 570"/>
              <a:gd name="T89" fmla="*/ 258 h 403"/>
              <a:gd name="T90" fmla="*/ 154 w 570"/>
              <a:gd name="T91" fmla="*/ 242 h 403"/>
              <a:gd name="T92" fmla="*/ 92 w 570"/>
              <a:gd name="T93" fmla="*/ 234 h 403"/>
              <a:gd name="T94" fmla="*/ 78 w 570"/>
              <a:gd name="T95" fmla="*/ 247 h 403"/>
              <a:gd name="T96" fmla="*/ 68 w 570"/>
              <a:gd name="T97" fmla="*/ 233 h 403"/>
              <a:gd name="T98" fmla="*/ 5 w 570"/>
              <a:gd name="T99" fmla="*/ 193 h 403"/>
              <a:gd name="T100" fmla="*/ 0 w 570"/>
              <a:gd name="T101" fmla="*/ 129 h 403"/>
              <a:gd name="T102" fmla="*/ 63 w 570"/>
              <a:gd name="T103" fmla="*/ 127 h 403"/>
              <a:gd name="T104" fmla="*/ 76 w 570"/>
              <a:gd name="T105" fmla="*/ 67 h 403"/>
              <a:gd name="T106" fmla="*/ 164 w 570"/>
              <a:gd name="T107" fmla="*/ 69 h 403"/>
              <a:gd name="T108" fmla="*/ 192 w 570"/>
              <a:gd name="T109" fmla="*/ 23 h 403"/>
              <a:gd name="T110" fmla="*/ 248 w 570"/>
              <a:gd name="T111" fmla="*/ 15 h 403"/>
              <a:gd name="T112" fmla="*/ 292 w 570"/>
              <a:gd name="T113" fmla="*/ 0 h 403"/>
              <a:gd name="T114" fmla="*/ 349 w 570"/>
              <a:gd name="T115" fmla="*/ 22 h 403"/>
              <a:gd name="T116" fmla="*/ 376 w 570"/>
              <a:gd name="T117" fmla="*/ 1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0" h="403">
                <a:moveTo>
                  <a:pt x="376" y="12"/>
                </a:moveTo>
                <a:lnTo>
                  <a:pt x="376" y="12"/>
                </a:lnTo>
                <a:lnTo>
                  <a:pt x="378" y="54"/>
                </a:lnTo>
                <a:lnTo>
                  <a:pt x="379" y="58"/>
                </a:lnTo>
                <a:lnTo>
                  <a:pt x="381" y="65"/>
                </a:lnTo>
                <a:lnTo>
                  <a:pt x="390" y="103"/>
                </a:lnTo>
                <a:lnTo>
                  <a:pt x="397" y="116"/>
                </a:lnTo>
                <a:lnTo>
                  <a:pt x="405" y="133"/>
                </a:lnTo>
                <a:lnTo>
                  <a:pt x="416" y="156"/>
                </a:lnTo>
                <a:lnTo>
                  <a:pt x="427" y="172"/>
                </a:lnTo>
                <a:lnTo>
                  <a:pt x="437" y="175"/>
                </a:lnTo>
                <a:lnTo>
                  <a:pt x="455" y="189"/>
                </a:lnTo>
                <a:lnTo>
                  <a:pt x="459" y="192"/>
                </a:lnTo>
                <a:lnTo>
                  <a:pt x="468" y="195"/>
                </a:lnTo>
                <a:lnTo>
                  <a:pt x="484" y="197"/>
                </a:lnTo>
                <a:lnTo>
                  <a:pt x="499" y="185"/>
                </a:lnTo>
                <a:lnTo>
                  <a:pt x="504" y="185"/>
                </a:lnTo>
                <a:lnTo>
                  <a:pt x="507" y="179"/>
                </a:lnTo>
                <a:lnTo>
                  <a:pt x="523" y="169"/>
                </a:lnTo>
                <a:lnTo>
                  <a:pt x="527" y="168"/>
                </a:lnTo>
                <a:lnTo>
                  <a:pt x="534" y="166"/>
                </a:lnTo>
                <a:lnTo>
                  <a:pt x="538" y="167"/>
                </a:lnTo>
                <a:lnTo>
                  <a:pt x="546" y="172"/>
                </a:lnTo>
                <a:lnTo>
                  <a:pt x="542" y="176"/>
                </a:lnTo>
                <a:lnTo>
                  <a:pt x="544" y="195"/>
                </a:lnTo>
                <a:lnTo>
                  <a:pt x="552" y="193"/>
                </a:lnTo>
                <a:lnTo>
                  <a:pt x="556" y="195"/>
                </a:lnTo>
                <a:lnTo>
                  <a:pt x="565" y="193"/>
                </a:lnTo>
                <a:lnTo>
                  <a:pt x="564" y="201"/>
                </a:lnTo>
                <a:lnTo>
                  <a:pt x="569" y="203"/>
                </a:lnTo>
                <a:lnTo>
                  <a:pt x="566" y="209"/>
                </a:lnTo>
                <a:lnTo>
                  <a:pt x="570" y="212"/>
                </a:lnTo>
                <a:lnTo>
                  <a:pt x="565" y="217"/>
                </a:lnTo>
                <a:lnTo>
                  <a:pt x="563" y="216"/>
                </a:lnTo>
                <a:lnTo>
                  <a:pt x="552" y="218"/>
                </a:lnTo>
                <a:lnTo>
                  <a:pt x="546" y="223"/>
                </a:lnTo>
                <a:lnTo>
                  <a:pt x="546" y="223"/>
                </a:lnTo>
                <a:lnTo>
                  <a:pt x="546" y="226"/>
                </a:lnTo>
                <a:lnTo>
                  <a:pt x="542" y="226"/>
                </a:lnTo>
                <a:lnTo>
                  <a:pt x="533" y="231"/>
                </a:lnTo>
                <a:lnTo>
                  <a:pt x="534" y="239"/>
                </a:lnTo>
                <a:lnTo>
                  <a:pt x="529" y="249"/>
                </a:lnTo>
                <a:lnTo>
                  <a:pt x="514" y="262"/>
                </a:lnTo>
                <a:lnTo>
                  <a:pt x="508" y="262"/>
                </a:lnTo>
                <a:lnTo>
                  <a:pt x="490" y="256"/>
                </a:lnTo>
                <a:lnTo>
                  <a:pt x="482" y="259"/>
                </a:lnTo>
                <a:lnTo>
                  <a:pt x="478" y="265"/>
                </a:lnTo>
                <a:lnTo>
                  <a:pt x="469" y="267"/>
                </a:lnTo>
                <a:lnTo>
                  <a:pt x="468" y="269"/>
                </a:lnTo>
                <a:lnTo>
                  <a:pt x="463" y="270"/>
                </a:lnTo>
                <a:lnTo>
                  <a:pt x="463" y="270"/>
                </a:lnTo>
                <a:lnTo>
                  <a:pt x="463" y="269"/>
                </a:lnTo>
                <a:lnTo>
                  <a:pt x="462" y="267"/>
                </a:lnTo>
                <a:lnTo>
                  <a:pt x="462" y="266"/>
                </a:lnTo>
                <a:lnTo>
                  <a:pt x="457" y="266"/>
                </a:lnTo>
                <a:lnTo>
                  <a:pt x="456" y="270"/>
                </a:lnTo>
                <a:lnTo>
                  <a:pt x="451" y="270"/>
                </a:lnTo>
                <a:lnTo>
                  <a:pt x="447" y="265"/>
                </a:lnTo>
                <a:lnTo>
                  <a:pt x="427" y="271"/>
                </a:lnTo>
                <a:lnTo>
                  <a:pt x="423" y="273"/>
                </a:lnTo>
                <a:lnTo>
                  <a:pt x="421" y="279"/>
                </a:lnTo>
                <a:lnTo>
                  <a:pt x="416" y="278"/>
                </a:lnTo>
                <a:lnTo>
                  <a:pt x="413" y="281"/>
                </a:lnTo>
                <a:lnTo>
                  <a:pt x="408" y="276"/>
                </a:lnTo>
                <a:lnTo>
                  <a:pt x="402" y="276"/>
                </a:lnTo>
                <a:lnTo>
                  <a:pt x="395" y="277"/>
                </a:lnTo>
                <a:lnTo>
                  <a:pt x="395" y="277"/>
                </a:lnTo>
                <a:lnTo>
                  <a:pt x="389" y="280"/>
                </a:lnTo>
                <a:lnTo>
                  <a:pt x="386" y="279"/>
                </a:lnTo>
                <a:lnTo>
                  <a:pt x="371" y="287"/>
                </a:lnTo>
                <a:lnTo>
                  <a:pt x="365" y="287"/>
                </a:lnTo>
                <a:lnTo>
                  <a:pt x="351" y="291"/>
                </a:lnTo>
                <a:lnTo>
                  <a:pt x="348" y="288"/>
                </a:lnTo>
                <a:lnTo>
                  <a:pt x="345" y="289"/>
                </a:lnTo>
                <a:lnTo>
                  <a:pt x="338" y="294"/>
                </a:lnTo>
                <a:lnTo>
                  <a:pt x="337" y="296"/>
                </a:lnTo>
                <a:lnTo>
                  <a:pt x="333" y="304"/>
                </a:lnTo>
                <a:lnTo>
                  <a:pt x="334" y="309"/>
                </a:lnTo>
                <a:lnTo>
                  <a:pt x="335" y="311"/>
                </a:lnTo>
                <a:lnTo>
                  <a:pt x="338" y="313"/>
                </a:lnTo>
                <a:lnTo>
                  <a:pt x="350" y="315"/>
                </a:lnTo>
                <a:lnTo>
                  <a:pt x="354" y="314"/>
                </a:lnTo>
                <a:lnTo>
                  <a:pt x="355" y="324"/>
                </a:lnTo>
                <a:lnTo>
                  <a:pt x="346" y="330"/>
                </a:lnTo>
                <a:lnTo>
                  <a:pt x="343" y="339"/>
                </a:lnTo>
                <a:lnTo>
                  <a:pt x="324" y="349"/>
                </a:lnTo>
                <a:lnTo>
                  <a:pt x="323" y="350"/>
                </a:lnTo>
                <a:lnTo>
                  <a:pt x="309" y="366"/>
                </a:lnTo>
                <a:lnTo>
                  <a:pt x="289" y="359"/>
                </a:lnTo>
                <a:lnTo>
                  <a:pt x="287" y="360"/>
                </a:lnTo>
                <a:lnTo>
                  <a:pt x="276" y="366"/>
                </a:lnTo>
                <a:lnTo>
                  <a:pt x="275" y="369"/>
                </a:lnTo>
                <a:lnTo>
                  <a:pt x="274" y="384"/>
                </a:lnTo>
                <a:lnTo>
                  <a:pt x="282" y="390"/>
                </a:lnTo>
                <a:lnTo>
                  <a:pt x="293" y="392"/>
                </a:lnTo>
                <a:lnTo>
                  <a:pt x="304" y="400"/>
                </a:lnTo>
                <a:lnTo>
                  <a:pt x="299" y="403"/>
                </a:lnTo>
                <a:lnTo>
                  <a:pt x="287" y="397"/>
                </a:lnTo>
                <a:lnTo>
                  <a:pt x="273" y="403"/>
                </a:lnTo>
                <a:lnTo>
                  <a:pt x="273" y="395"/>
                </a:lnTo>
                <a:lnTo>
                  <a:pt x="269" y="383"/>
                </a:lnTo>
                <a:lnTo>
                  <a:pt x="271" y="369"/>
                </a:lnTo>
                <a:lnTo>
                  <a:pt x="269" y="369"/>
                </a:lnTo>
                <a:lnTo>
                  <a:pt x="264" y="369"/>
                </a:lnTo>
                <a:lnTo>
                  <a:pt x="255" y="379"/>
                </a:lnTo>
                <a:lnTo>
                  <a:pt x="246" y="379"/>
                </a:lnTo>
                <a:lnTo>
                  <a:pt x="234" y="390"/>
                </a:lnTo>
                <a:lnTo>
                  <a:pt x="227" y="387"/>
                </a:lnTo>
                <a:lnTo>
                  <a:pt x="222" y="390"/>
                </a:lnTo>
                <a:lnTo>
                  <a:pt x="216" y="391"/>
                </a:lnTo>
                <a:lnTo>
                  <a:pt x="216" y="389"/>
                </a:lnTo>
                <a:lnTo>
                  <a:pt x="212" y="387"/>
                </a:lnTo>
                <a:lnTo>
                  <a:pt x="211" y="388"/>
                </a:lnTo>
                <a:lnTo>
                  <a:pt x="209" y="383"/>
                </a:lnTo>
                <a:lnTo>
                  <a:pt x="211" y="381"/>
                </a:lnTo>
                <a:lnTo>
                  <a:pt x="203" y="374"/>
                </a:lnTo>
                <a:lnTo>
                  <a:pt x="197" y="378"/>
                </a:lnTo>
                <a:lnTo>
                  <a:pt x="173" y="352"/>
                </a:lnTo>
                <a:lnTo>
                  <a:pt x="174" y="343"/>
                </a:lnTo>
                <a:lnTo>
                  <a:pt x="180" y="341"/>
                </a:lnTo>
                <a:lnTo>
                  <a:pt x="185" y="335"/>
                </a:lnTo>
                <a:lnTo>
                  <a:pt x="181" y="330"/>
                </a:lnTo>
                <a:lnTo>
                  <a:pt x="188" y="327"/>
                </a:lnTo>
                <a:lnTo>
                  <a:pt x="183" y="314"/>
                </a:lnTo>
                <a:lnTo>
                  <a:pt x="186" y="311"/>
                </a:lnTo>
                <a:lnTo>
                  <a:pt x="184" y="309"/>
                </a:lnTo>
                <a:lnTo>
                  <a:pt x="163" y="310"/>
                </a:lnTo>
                <a:lnTo>
                  <a:pt x="155" y="305"/>
                </a:lnTo>
                <a:lnTo>
                  <a:pt x="158" y="283"/>
                </a:lnTo>
                <a:lnTo>
                  <a:pt x="170" y="267"/>
                </a:lnTo>
                <a:lnTo>
                  <a:pt x="174" y="270"/>
                </a:lnTo>
                <a:lnTo>
                  <a:pt x="181" y="268"/>
                </a:lnTo>
                <a:lnTo>
                  <a:pt x="190" y="271"/>
                </a:lnTo>
                <a:lnTo>
                  <a:pt x="195" y="268"/>
                </a:lnTo>
                <a:lnTo>
                  <a:pt x="190" y="258"/>
                </a:lnTo>
                <a:lnTo>
                  <a:pt x="168" y="240"/>
                </a:lnTo>
                <a:lnTo>
                  <a:pt x="169" y="238"/>
                </a:lnTo>
                <a:lnTo>
                  <a:pt x="154" y="242"/>
                </a:lnTo>
                <a:lnTo>
                  <a:pt x="103" y="246"/>
                </a:lnTo>
                <a:lnTo>
                  <a:pt x="96" y="242"/>
                </a:lnTo>
                <a:lnTo>
                  <a:pt x="92" y="234"/>
                </a:lnTo>
                <a:lnTo>
                  <a:pt x="87" y="232"/>
                </a:lnTo>
                <a:lnTo>
                  <a:pt x="83" y="234"/>
                </a:lnTo>
                <a:lnTo>
                  <a:pt x="78" y="247"/>
                </a:lnTo>
                <a:lnTo>
                  <a:pt x="64" y="238"/>
                </a:lnTo>
                <a:lnTo>
                  <a:pt x="67" y="238"/>
                </a:lnTo>
                <a:lnTo>
                  <a:pt x="68" y="233"/>
                </a:lnTo>
                <a:lnTo>
                  <a:pt x="72" y="231"/>
                </a:lnTo>
                <a:lnTo>
                  <a:pt x="0" y="197"/>
                </a:lnTo>
                <a:lnTo>
                  <a:pt x="5" y="193"/>
                </a:lnTo>
                <a:lnTo>
                  <a:pt x="12" y="192"/>
                </a:lnTo>
                <a:lnTo>
                  <a:pt x="15" y="186"/>
                </a:lnTo>
                <a:lnTo>
                  <a:pt x="0" y="129"/>
                </a:lnTo>
                <a:lnTo>
                  <a:pt x="9" y="123"/>
                </a:lnTo>
                <a:lnTo>
                  <a:pt x="27" y="120"/>
                </a:lnTo>
                <a:lnTo>
                  <a:pt x="63" y="127"/>
                </a:lnTo>
                <a:lnTo>
                  <a:pt x="60" y="82"/>
                </a:lnTo>
                <a:lnTo>
                  <a:pt x="63" y="79"/>
                </a:lnTo>
                <a:lnTo>
                  <a:pt x="76" y="67"/>
                </a:lnTo>
                <a:lnTo>
                  <a:pt x="105" y="56"/>
                </a:lnTo>
                <a:lnTo>
                  <a:pt x="120" y="59"/>
                </a:lnTo>
                <a:lnTo>
                  <a:pt x="164" y="69"/>
                </a:lnTo>
                <a:lnTo>
                  <a:pt x="173" y="46"/>
                </a:lnTo>
                <a:lnTo>
                  <a:pt x="181" y="32"/>
                </a:lnTo>
                <a:lnTo>
                  <a:pt x="192" y="23"/>
                </a:lnTo>
                <a:lnTo>
                  <a:pt x="215" y="20"/>
                </a:lnTo>
                <a:lnTo>
                  <a:pt x="221" y="19"/>
                </a:lnTo>
                <a:lnTo>
                  <a:pt x="248" y="15"/>
                </a:lnTo>
                <a:lnTo>
                  <a:pt x="278" y="1"/>
                </a:lnTo>
                <a:lnTo>
                  <a:pt x="292" y="0"/>
                </a:lnTo>
                <a:lnTo>
                  <a:pt x="292" y="0"/>
                </a:lnTo>
                <a:lnTo>
                  <a:pt x="302" y="0"/>
                </a:lnTo>
                <a:lnTo>
                  <a:pt x="317" y="3"/>
                </a:lnTo>
                <a:lnTo>
                  <a:pt x="349" y="22"/>
                </a:lnTo>
                <a:lnTo>
                  <a:pt x="369" y="13"/>
                </a:lnTo>
                <a:lnTo>
                  <a:pt x="376" y="12"/>
                </a:lnTo>
                <a:lnTo>
                  <a:pt x="376" y="12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655763" y="1423988"/>
            <a:ext cx="3297238" cy="2171700"/>
          </a:xfrm>
          <a:custGeom>
            <a:avLst/>
            <a:gdLst>
              <a:gd name="T0" fmla="*/ 0 w 753"/>
              <a:gd name="T1" fmla="*/ 21 h 496"/>
              <a:gd name="T2" fmla="*/ 169 w 753"/>
              <a:gd name="T3" fmla="*/ 25 h 496"/>
              <a:gd name="T4" fmla="*/ 305 w 753"/>
              <a:gd name="T5" fmla="*/ 28 h 496"/>
              <a:gd name="T6" fmla="*/ 400 w 753"/>
              <a:gd name="T7" fmla="*/ 31 h 496"/>
              <a:gd name="T8" fmla="*/ 518 w 753"/>
              <a:gd name="T9" fmla="*/ 33 h 496"/>
              <a:gd name="T10" fmla="*/ 563 w 753"/>
              <a:gd name="T11" fmla="*/ 63 h 496"/>
              <a:gd name="T12" fmla="*/ 623 w 753"/>
              <a:gd name="T13" fmla="*/ 102 h 496"/>
              <a:gd name="T14" fmla="*/ 615 w 753"/>
              <a:gd name="T15" fmla="*/ 109 h 496"/>
              <a:gd name="T16" fmla="*/ 638 w 753"/>
              <a:gd name="T17" fmla="*/ 103 h 496"/>
              <a:gd name="T18" fmla="*/ 654 w 753"/>
              <a:gd name="T19" fmla="*/ 117 h 496"/>
              <a:gd name="T20" fmla="*/ 719 w 753"/>
              <a:gd name="T21" fmla="*/ 111 h 496"/>
              <a:gd name="T22" fmla="*/ 741 w 753"/>
              <a:gd name="T23" fmla="*/ 142 h 496"/>
              <a:gd name="T24" fmla="*/ 721 w 753"/>
              <a:gd name="T25" fmla="*/ 138 h 496"/>
              <a:gd name="T26" fmla="*/ 714 w 753"/>
              <a:gd name="T27" fmla="*/ 181 h 496"/>
              <a:gd name="T28" fmla="*/ 734 w 753"/>
              <a:gd name="T29" fmla="*/ 185 h 496"/>
              <a:gd name="T30" fmla="*/ 736 w 753"/>
              <a:gd name="T31" fmla="*/ 206 h 496"/>
              <a:gd name="T32" fmla="*/ 724 w 753"/>
              <a:gd name="T33" fmla="*/ 223 h 496"/>
              <a:gd name="T34" fmla="*/ 746 w 753"/>
              <a:gd name="T35" fmla="*/ 267 h 496"/>
              <a:gd name="T36" fmla="*/ 729 w 753"/>
              <a:gd name="T37" fmla="*/ 291 h 496"/>
              <a:gd name="T38" fmla="*/ 723 w 753"/>
              <a:gd name="T39" fmla="*/ 299 h 496"/>
              <a:gd name="T40" fmla="*/ 712 w 753"/>
              <a:gd name="T41" fmla="*/ 292 h 496"/>
              <a:gd name="T42" fmla="*/ 705 w 753"/>
              <a:gd name="T43" fmla="*/ 305 h 496"/>
              <a:gd name="T44" fmla="*/ 710 w 753"/>
              <a:gd name="T45" fmla="*/ 314 h 496"/>
              <a:gd name="T46" fmla="*/ 675 w 753"/>
              <a:gd name="T47" fmla="*/ 328 h 496"/>
              <a:gd name="T48" fmla="*/ 661 w 753"/>
              <a:gd name="T49" fmla="*/ 311 h 496"/>
              <a:gd name="T50" fmla="*/ 657 w 753"/>
              <a:gd name="T51" fmla="*/ 314 h 496"/>
              <a:gd name="T52" fmla="*/ 643 w 753"/>
              <a:gd name="T53" fmla="*/ 321 h 496"/>
              <a:gd name="T54" fmla="*/ 627 w 753"/>
              <a:gd name="T55" fmla="*/ 339 h 496"/>
              <a:gd name="T56" fmla="*/ 632 w 753"/>
              <a:gd name="T57" fmla="*/ 345 h 496"/>
              <a:gd name="T58" fmla="*/ 629 w 753"/>
              <a:gd name="T59" fmla="*/ 370 h 496"/>
              <a:gd name="T60" fmla="*/ 604 w 753"/>
              <a:gd name="T61" fmla="*/ 384 h 496"/>
              <a:gd name="T62" fmla="*/ 588 w 753"/>
              <a:gd name="T63" fmla="*/ 368 h 496"/>
              <a:gd name="T64" fmla="*/ 573 w 753"/>
              <a:gd name="T65" fmla="*/ 356 h 496"/>
              <a:gd name="T66" fmla="*/ 551 w 753"/>
              <a:gd name="T67" fmla="*/ 353 h 496"/>
              <a:gd name="T68" fmla="*/ 488 w 753"/>
              <a:gd name="T69" fmla="*/ 363 h 496"/>
              <a:gd name="T70" fmla="*/ 511 w 753"/>
              <a:gd name="T71" fmla="*/ 418 h 496"/>
              <a:gd name="T72" fmla="*/ 488 w 753"/>
              <a:gd name="T73" fmla="*/ 421 h 496"/>
              <a:gd name="T74" fmla="*/ 480 w 753"/>
              <a:gd name="T75" fmla="*/ 446 h 496"/>
              <a:gd name="T76" fmla="*/ 468 w 753"/>
              <a:gd name="T77" fmla="*/ 450 h 496"/>
              <a:gd name="T78" fmla="*/ 440 w 753"/>
              <a:gd name="T79" fmla="*/ 466 h 496"/>
              <a:gd name="T80" fmla="*/ 402 w 753"/>
              <a:gd name="T81" fmla="*/ 477 h 496"/>
              <a:gd name="T82" fmla="*/ 361 w 753"/>
              <a:gd name="T83" fmla="*/ 496 h 496"/>
              <a:gd name="T84" fmla="*/ 340 w 753"/>
              <a:gd name="T85" fmla="*/ 467 h 496"/>
              <a:gd name="T86" fmla="*/ 294 w 753"/>
              <a:gd name="T87" fmla="*/ 474 h 496"/>
              <a:gd name="T88" fmla="*/ 280 w 753"/>
              <a:gd name="T89" fmla="*/ 464 h 496"/>
              <a:gd name="T90" fmla="*/ 256 w 753"/>
              <a:gd name="T91" fmla="*/ 437 h 496"/>
              <a:gd name="T92" fmla="*/ 299 w 753"/>
              <a:gd name="T93" fmla="*/ 402 h 496"/>
              <a:gd name="T94" fmla="*/ 323 w 753"/>
              <a:gd name="T95" fmla="*/ 402 h 496"/>
              <a:gd name="T96" fmla="*/ 337 w 753"/>
              <a:gd name="T97" fmla="*/ 397 h 496"/>
              <a:gd name="T98" fmla="*/ 353 w 753"/>
              <a:gd name="T99" fmla="*/ 348 h 496"/>
              <a:gd name="T100" fmla="*/ 298 w 753"/>
              <a:gd name="T101" fmla="*/ 351 h 496"/>
              <a:gd name="T102" fmla="*/ 251 w 753"/>
              <a:gd name="T103" fmla="*/ 347 h 496"/>
              <a:gd name="T104" fmla="*/ 235 w 753"/>
              <a:gd name="T105" fmla="*/ 330 h 496"/>
              <a:gd name="T106" fmla="*/ 249 w 753"/>
              <a:gd name="T107" fmla="*/ 313 h 496"/>
              <a:gd name="T108" fmla="*/ 268 w 753"/>
              <a:gd name="T109" fmla="*/ 282 h 496"/>
              <a:gd name="T110" fmla="*/ 304 w 753"/>
              <a:gd name="T111" fmla="*/ 231 h 496"/>
              <a:gd name="T112" fmla="*/ 308 w 753"/>
              <a:gd name="T113" fmla="*/ 165 h 496"/>
              <a:gd name="T114" fmla="*/ 249 w 753"/>
              <a:gd name="T115" fmla="*/ 163 h 496"/>
              <a:gd name="T116" fmla="*/ 225 w 753"/>
              <a:gd name="T117" fmla="*/ 168 h 496"/>
              <a:gd name="T118" fmla="*/ 189 w 753"/>
              <a:gd name="T119" fmla="*/ 176 h 496"/>
              <a:gd name="T120" fmla="*/ 106 w 753"/>
              <a:gd name="T121" fmla="*/ 85 h 496"/>
              <a:gd name="T122" fmla="*/ 35 w 753"/>
              <a:gd name="T123" fmla="*/ 52 h 496"/>
              <a:gd name="T124" fmla="*/ 1 w 753"/>
              <a:gd name="T125" fmla="*/ 27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53" h="496">
                <a:moveTo>
                  <a:pt x="0" y="21"/>
                </a:moveTo>
                <a:lnTo>
                  <a:pt x="0" y="21"/>
                </a:lnTo>
                <a:lnTo>
                  <a:pt x="0" y="21"/>
                </a:lnTo>
                <a:lnTo>
                  <a:pt x="80" y="23"/>
                </a:lnTo>
                <a:lnTo>
                  <a:pt x="108" y="24"/>
                </a:lnTo>
                <a:lnTo>
                  <a:pt x="169" y="25"/>
                </a:lnTo>
                <a:lnTo>
                  <a:pt x="212" y="26"/>
                </a:lnTo>
                <a:lnTo>
                  <a:pt x="230" y="27"/>
                </a:lnTo>
                <a:lnTo>
                  <a:pt x="305" y="28"/>
                </a:lnTo>
                <a:lnTo>
                  <a:pt x="305" y="28"/>
                </a:lnTo>
                <a:lnTo>
                  <a:pt x="378" y="30"/>
                </a:lnTo>
                <a:lnTo>
                  <a:pt x="400" y="31"/>
                </a:lnTo>
                <a:lnTo>
                  <a:pt x="439" y="32"/>
                </a:lnTo>
                <a:lnTo>
                  <a:pt x="454" y="32"/>
                </a:lnTo>
                <a:lnTo>
                  <a:pt x="518" y="33"/>
                </a:lnTo>
                <a:lnTo>
                  <a:pt x="551" y="0"/>
                </a:lnTo>
                <a:lnTo>
                  <a:pt x="566" y="57"/>
                </a:lnTo>
                <a:lnTo>
                  <a:pt x="563" y="63"/>
                </a:lnTo>
                <a:lnTo>
                  <a:pt x="556" y="64"/>
                </a:lnTo>
                <a:lnTo>
                  <a:pt x="551" y="68"/>
                </a:lnTo>
                <a:lnTo>
                  <a:pt x="623" y="102"/>
                </a:lnTo>
                <a:lnTo>
                  <a:pt x="619" y="104"/>
                </a:lnTo>
                <a:lnTo>
                  <a:pt x="618" y="109"/>
                </a:lnTo>
                <a:lnTo>
                  <a:pt x="615" y="109"/>
                </a:lnTo>
                <a:lnTo>
                  <a:pt x="629" y="118"/>
                </a:lnTo>
                <a:lnTo>
                  <a:pt x="634" y="105"/>
                </a:lnTo>
                <a:lnTo>
                  <a:pt x="638" y="103"/>
                </a:lnTo>
                <a:lnTo>
                  <a:pt x="643" y="105"/>
                </a:lnTo>
                <a:lnTo>
                  <a:pt x="647" y="113"/>
                </a:lnTo>
                <a:lnTo>
                  <a:pt x="654" y="117"/>
                </a:lnTo>
                <a:lnTo>
                  <a:pt x="705" y="113"/>
                </a:lnTo>
                <a:lnTo>
                  <a:pt x="720" y="109"/>
                </a:lnTo>
                <a:lnTo>
                  <a:pt x="719" y="111"/>
                </a:lnTo>
                <a:lnTo>
                  <a:pt x="741" y="129"/>
                </a:lnTo>
                <a:lnTo>
                  <a:pt x="746" y="139"/>
                </a:lnTo>
                <a:lnTo>
                  <a:pt x="741" y="142"/>
                </a:lnTo>
                <a:lnTo>
                  <a:pt x="732" y="139"/>
                </a:lnTo>
                <a:lnTo>
                  <a:pt x="725" y="141"/>
                </a:lnTo>
                <a:lnTo>
                  <a:pt x="721" y="138"/>
                </a:lnTo>
                <a:lnTo>
                  <a:pt x="709" y="154"/>
                </a:lnTo>
                <a:lnTo>
                  <a:pt x="706" y="176"/>
                </a:lnTo>
                <a:lnTo>
                  <a:pt x="714" y="181"/>
                </a:lnTo>
                <a:lnTo>
                  <a:pt x="735" y="180"/>
                </a:lnTo>
                <a:lnTo>
                  <a:pt x="737" y="182"/>
                </a:lnTo>
                <a:lnTo>
                  <a:pt x="734" y="185"/>
                </a:lnTo>
                <a:lnTo>
                  <a:pt x="739" y="198"/>
                </a:lnTo>
                <a:lnTo>
                  <a:pt x="732" y="201"/>
                </a:lnTo>
                <a:lnTo>
                  <a:pt x="736" y="206"/>
                </a:lnTo>
                <a:lnTo>
                  <a:pt x="731" y="212"/>
                </a:lnTo>
                <a:lnTo>
                  <a:pt x="725" y="214"/>
                </a:lnTo>
                <a:lnTo>
                  <a:pt x="724" y="223"/>
                </a:lnTo>
                <a:lnTo>
                  <a:pt x="748" y="249"/>
                </a:lnTo>
                <a:lnTo>
                  <a:pt x="753" y="255"/>
                </a:lnTo>
                <a:lnTo>
                  <a:pt x="746" y="267"/>
                </a:lnTo>
                <a:lnTo>
                  <a:pt x="742" y="275"/>
                </a:lnTo>
                <a:lnTo>
                  <a:pt x="735" y="286"/>
                </a:lnTo>
                <a:lnTo>
                  <a:pt x="729" y="291"/>
                </a:lnTo>
                <a:lnTo>
                  <a:pt x="725" y="290"/>
                </a:lnTo>
                <a:lnTo>
                  <a:pt x="727" y="293"/>
                </a:lnTo>
                <a:lnTo>
                  <a:pt x="723" y="299"/>
                </a:lnTo>
                <a:lnTo>
                  <a:pt x="714" y="299"/>
                </a:lnTo>
                <a:lnTo>
                  <a:pt x="709" y="297"/>
                </a:lnTo>
                <a:lnTo>
                  <a:pt x="712" y="292"/>
                </a:lnTo>
                <a:lnTo>
                  <a:pt x="707" y="295"/>
                </a:lnTo>
                <a:lnTo>
                  <a:pt x="701" y="303"/>
                </a:lnTo>
                <a:lnTo>
                  <a:pt x="705" y="305"/>
                </a:lnTo>
                <a:lnTo>
                  <a:pt x="708" y="310"/>
                </a:lnTo>
                <a:lnTo>
                  <a:pt x="715" y="314"/>
                </a:lnTo>
                <a:lnTo>
                  <a:pt x="710" y="314"/>
                </a:lnTo>
                <a:lnTo>
                  <a:pt x="704" y="323"/>
                </a:lnTo>
                <a:lnTo>
                  <a:pt x="685" y="328"/>
                </a:lnTo>
                <a:lnTo>
                  <a:pt x="675" y="328"/>
                </a:lnTo>
                <a:lnTo>
                  <a:pt x="670" y="326"/>
                </a:lnTo>
                <a:lnTo>
                  <a:pt x="670" y="316"/>
                </a:lnTo>
                <a:lnTo>
                  <a:pt x="661" y="311"/>
                </a:lnTo>
                <a:lnTo>
                  <a:pt x="658" y="310"/>
                </a:lnTo>
                <a:lnTo>
                  <a:pt x="656" y="311"/>
                </a:lnTo>
                <a:lnTo>
                  <a:pt x="657" y="314"/>
                </a:lnTo>
                <a:lnTo>
                  <a:pt x="650" y="318"/>
                </a:lnTo>
                <a:lnTo>
                  <a:pt x="647" y="318"/>
                </a:lnTo>
                <a:lnTo>
                  <a:pt x="643" y="321"/>
                </a:lnTo>
                <a:lnTo>
                  <a:pt x="626" y="322"/>
                </a:lnTo>
                <a:lnTo>
                  <a:pt x="620" y="330"/>
                </a:lnTo>
                <a:lnTo>
                  <a:pt x="627" y="339"/>
                </a:lnTo>
                <a:lnTo>
                  <a:pt x="625" y="341"/>
                </a:lnTo>
                <a:lnTo>
                  <a:pt x="626" y="345"/>
                </a:lnTo>
                <a:lnTo>
                  <a:pt x="632" y="345"/>
                </a:lnTo>
                <a:lnTo>
                  <a:pt x="635" y="348"/>
                </a:lnTo>
                <a:lnTo>
                  <a:pt x="617" y="361"/>
                </a:lnTo>
                <a:lnTo>
                  <a:pt x="629" y="370"/>
                </a:lnTo>
                <a:lnTo>
                  <a:pt x="606" y="388"/>
                </a:lnTo>
                <a:lnTo>
                  <a:pt x="606" y="385"/>
                </a:lnTo>
                <a:lnTo>
                  <a:pt x="604" y="384"/>
                </a:lnTo>
                <a:lnTo>
                  <a:pt x="602" y="385"/>
                </a:lnTo>
                <a:lnTo>
                  <a:pt x="595" y="382"/>
                </a:lnTo>
                <a:lnTo>
                  <a:pt x="588" y="368"/>
                </a:lnTo>
                <a:lnTo>
                  <a:pt x="576" y="366"/>
                </a:lnTo>
                <a:lnTo>
                  <a:pt x="575" y="360"/>
                </a:lnTo>
                <a:lnTo>
                  <a:pt x="573" y="356"/>
                </a:lnTo>
                <a:lnTo>
                  <a:pt x="560" y="356"/>
                </a:lnTo>
                <a:lnTo>
                  <a:pt x="553" y="351"/>
                </a:lnTo>
                <a:lnTo>
                  <a:pt x="551" y="353"/>
                </a:lnTo>
                <a:lnTo>
                  <a:pt x="539" y="349"/>
                </a:lnTo>
                <a:lnTo>
                  <a:pt x="490" y="362"/>
                </a:lnTo>
                <a:lnTo>
                  <a:pt x="488" y="363"/>
                </a:lnTo>
                <a:lnTo>
                  <a:pt x="493" y="376"/>
                </a:lnTo>
                <a:lnTo>
                  <a:pt x="506" y="398"/>
                </a:lnTo>
                <a:lnTo>
                  <a:pt x="511" y="418"/>
                </a:lnTo>
                <a:lnTo>
                  <a:pt x="485" y="417"/>
                </a:lnTo>
                <a:lnTo>
                  <a:pt x="485" y="419"/>
                </a:lnTo>
                <a:lnTo>
                  <a:pt x="488" y="421"/>
                </a:lnTo>
                <a:lnTo>
                  <a:pt x="488" y="431"/>
                </a:lnTo>
                <a:lnTo>
                  <a:pt x="476" y="441"/>
                </a:lnTo>
                <a:lnTo>
                  <a:pt x="480" y="446"/>
                </a:lnTo>
                <a:lnTo>
                  <a:pt x="479" y="447"/>
                </a:lnTo>
                <a:lnTo>
                  <a:pt x="473" y="446"/>
                </a:lnTo>
                <a:lnTo>
                  <a:pt x="468" y="450"/>
                </a:lnTo>
                <a:lnTo>
                  <a:pt x="469" y="453"/>
                </a:lnTo>
                <a:lnTo>
                  <a:pt x="475" y="459"/>
                </a:lnTo>
                <a:lnTo>
                  <a:pt x="440" y="466"/>
                </a:lnTo>
                <a:lnTo>
                  <a:pt x="424" y="469"/>
                </a:lnTo>
                <a:lnTo>
                  <a:pt x="425" y="477"/>
                </a:lnTo>
                <a:lnTo>
                  <a:pt x="402" y="477"/>
                </a:lnTo>
                <a:lnTo>
                  <a:pt x="390" y="481"/>
                </a:lnTo>
                <a:lnTo>
                  <a:pt x="373" y="495"/>
                </a:lnTo>
                <a:lnTo>
                  <a:pt x="361" y="496"/>
                </a:lnTo>
                <a:lnTo>
                  <a:pt x="361" y="488"/>
                </a:lnTo>
                <a:lnTo>
                  <a:pt x="344" y="488"/>
                </a:lnTo>
                <a:lnTo>
                  <a:pt x="340" y="467"/>
                </a:lnTo>
                <a:lnTo>
                  <a:pt x="336" y="469"/>
                </a:lnTo>
                <a:lnTo>
                  <a:pt x="308" y="468"/>
                </a:lnTo>
                <a:lnTo>
                  <a:pt x="294" y="474"/>
                </a:lnTo>
                <a:lnTo>
                  <a:pt x="293" y="466"/>
                </a:lnTo>
                <a:lnTo>
                  <a:pt x="279" y="466"/>
                </a:lnTo>
                <a:lnTo>
                  <a:pt x="280" y="464"/>
                </a:lnTo>
                <a:lnTo>
                  <a:pt x="270" y="463"/>
                </a:lnTo>
                <a:lnTo>
                  <a:pt x="254" y="444"/>
                </a:lnTo>
                <a:lnTo>
                  <a:pt x="256" y="437"/>
                </a:lnTo>
                <a:lnTo>
                  <a:pt x="267" y="408"/>
                </a:lnTo>
                <a:lnTo>
                  <a:pt x="289" y="401"/>
                </a:lnTo>
                <a:lnTo>
                  <a:pt x="299" y="402"/>
                </a:lnTo>
                <a:lnTo>
                  <a:pt x="307" y="405"/>
                </a:lnTo>
                <a:lnTo>
                  <a:pt x="314" y="402"/>
                </a:lnTo>
                <a:lnTo>
                  <a:pt x="323" y="402"/>
                </a:lnTo>
                <a:lnTo>
                  <a:pt x="329" y="401"/>
                </a:lnTo>
                <a:lnTo>
                  <a:pt x="337" y="404"/>
                </a:lnTo>
                <a:lnTo>
                  <a:pt x="337" y="397"/>
                </a:lnTo>
                <a:lnTo>
                  <a:pt x="344" y="382"/>
                </a:lnTo>
                <a:lnTo>
                  <a:pt x="353" y="364"/>
                </a:lnTo>
                <a:lnTo>
                  <a:pt x="353" y="348"/>
                </a:lnTo>
                <a:lnTo>
                  <a:pt x="335" y="349"/>
                </a:lnTo>
                <a:lnTo>
                  <a:pt x="328" y="347"/>
                </a:lnTo>
                <a:lnTo>
                  <a:pt x="298" y="351"/>
                </a:lnTo>
                <a:lnTo>
                  <a:pt x="282" y="356"/>
                </a:lnTo>
                <a:lnTo>
                  <a:pt x="269" y="364"/>
                </a:lnTo>
                <a:lnTo>
                  <a:pt x="251" y="347"/>
                </a:lnTo>
                <a:lnTo>
                  <a:pt x="252" y="342"/>
                </a:lnTo>
                <a:lnTo>
                  <a:pt x="240" y="337"/>
                </a:lnTo>
                <a:lnTo>
                  <a:pt x="235" y="330"/>
                </a:lnTo>
                <a:lnTo>
                  <a:pt x="247" y="324"/>
                </a:lnTo>
                <a:lnTo>
                  <a:pt x="253" y="316"/>
                </a:lnTo>
                <a:lnTo>
                  <a:pt x="249" y="313"/>
                </a:lnTo>
                <a:lnTo>
                  <a:pt x="273" y="299"/>
                </a:lnTo>
                <a:lnTo>
                  <a:pt x="253" y="290"/>
                </a:lnTo>
                <a:lnTo>
                  <a:pt x="268" y="282"/>
                </a:lnTo>
                <a:lnTo>
                  <a:pt x="291" y="277"/>
                </a:lnTo>
                <a:lnTo>
                  <a:pt x="300" y="247"/>
                </a:lnTo>
                <a:lnTo>
                  <a:pt x="304" y="231"/>
                </a:lnTo>
                <a:lnTo>
                  <a:pt x="290" y="224"/>
                </a:lnTo>
                <a:lnTo>
                  <a:pt x="316" y="185"/>
                </a:lnTo>
                <a:lnTo>
                  <a:pt x="308" y="165"/>
                </a:lnTo>
                <a:lnTo>
                  <a:pt x="273" y="159"/>
                </a:lnTo>
                <a:lnTo>
                  <a:pt x="260" y="165"/>
                </a:lnTo>
                <a:lnTo>
                  <a:pt x="249" y="163"/>
                </a:lnTo>
                <a:lnTo>
                  <a:pt x="239" y="157"/>
                </a:lnTo>
                <a:lnTo>
                  <a:pt x="232" y="161"/>
                </a:lnTo>
                <a:lnTo>
                  <a:pt x="225" y="168"/>
                </a:lnTo>
                <a:lnTo>
                  <a:pt x="222" y="175"/>
                </a:lnTo>
                <a:lnTo>
                  <a:pt x="225" y="181"/>
                </a:lnTo>
                <a:lnTo>
                  <a:pt x="189" y="176"/>
                </a:lnTo>
                <a:lnTo>
                  <a:pt x="201" y="106"/>
                </a:lnTo>
                <a:lnTo>
                  <a:pt x="106" y="79"/>
                </a:lnTo>
                <a:lnTo>
                  <a:pt x="106" y="85"/>
                </a:lnTo>
                <a:lnTo>
                  <a:pt x="46" y="84"/>
                </a:lnTo>
                <a:lnTo>
                  <a:pt x="35" y="87"/>
                </a:lnTo>
                <a:lnTo>
                  <a:pt x="35" y="52"/>
                </a:lnTo>
                <a:lnTo>
                  <a:pt x="28" y="44"/>
                </a:lnTo>
                <a:lnTo>
                  <a:pt x="25" y="45"/>
                </a:lnTo>
                <a:lnTo>
                  <a:pt x="1" y="27"/>
                </a:lnTo>
                <a:lnTo>
                  <a:pt x="0" y="21"/>
                </a:lnTo>
                <a:lnTo>
                  <a:pt x="0" y="21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7313" y="1476376"/>
            <a:ext cx="3149600" cy="2674938"/>
          </a:xfrm>
          <a:custGeom>
            <a:avLst/>
            <a:gdLst>
              <a:gd name="T0" fmla="*/ 29 w 719"/>
              <a:gd name="T1" fmla="*/ 0 h 611"/>
              <a:gd name="T2" fmla="*/ 204 w 719"/>
              <a:gd name="T3" fmla="*/ 5 h 611"/>
              <a:gd name="T4" fmla="*/ 358 w 719"/>
              <a:gd name="T5" fmla="*/ 9 h 611"/>
              <a:gd name="T6" fmla="*/ 386 w 719"/>
              <a:gd name="T7" fmla="*/ 32 h 611"/>
              <a:gd name="T8" fmla="*/ 404 w 719"/>
              <a:gd name="T9" fmla="*/ 72 h 611"/>
              <a:gd name="T10" fmla="*/ 559 w 719"/>
              <a:gd name="T11" fmla="*/ 94 h 611"/>
              <a:gd name="T12" fmla="*/ 580 w 719"/>
              <a:gd name="T13" fmla="*/ 163 h 611"/>
              <a:gd name="T14" fmla="*/ 597 w 719"/>
              <a:gd name="T15" fmla="*/ 145 h 611"/>
              <a:gd name="T16" fmla="*/ 631 w 719"/>
              <a:gd name="T17" fmla="*/ 147 h 611"/>
              <a:gd name="T18" fmla="*/ 648 w 719"/>
              <a:gd name="T19" fmla="*/ 212 h 611"/>
              <a:gd name="T20" fmla="*/ 649 w 719"/>
              <a:gd name="T21" fmla="*/ 265 h 611"/>
              <a:gd name="T22" fmla="*/ 631 w 719"/>
              <a:gd name="T23" fmla="*/ 287 h 611"/>
              <a:gd name="T24" fmla="*/ 605 w 719"/>
              <a:gd name="T25" fmla="*/ 312 h 611"/>
              <a:gd name="T26" fmla="*/ 610 w 719"/>
              <a:gd name="T27" fmla="*/ 330 h 611"/>
              <a:gd name="T28" fmla="*/ 640 w 719"/>
              <a:gd name="T29" fmla="*/ 344 h 611"/>
              <a:gd name="T30" fmla="*/ 693 w 719"/>
              <a:gd name="T31" fmla="*/ 337 h 611"/>
              <a:gd name="T32" fmla="*/ 702 w 719"/>
              <a:gd name="T33" fmla="*/ 370 h 611"/>
              <a:gd name="T34" fmla="*/ 687 w 719"/>
              <a:gd name="T35" fmla="*/ 389 h 611"/>
              <a:gd name="T36" fmla="*/ 665 w 719"/>
              <a:gd name="T37" fmla="*/ 393 h 611"/>
              <a:gd name="T38" fmla="*/ 625 w 719"/>
              <a:gd name="T39" fmla="*/ 396 h 611"/>
              <a:gd name="T40" fmla="*/ 628 w 719"/>
              <a:gd name="T41" fmla="*/ 451 h 611"/>
              <a:gd name="T42" fmla="*/ 651 w 719"/>
              <a:gd name="T43" fmla="*/ 454 h 611"/>
              <a:gd name="T44" fmla="*/ 694 w 719"/>
              <a:gd name="T45" fmla="*/ 457 h 611"/>
              <a:gd name="T46" fmla="*/ 719 w 719"/>
              <a:gd name="T47" fmla="*/ 476 h 611"/>
              <a:gd name="T48" fmla="*/ 699 w 719"/>
              <a:gd name="T49" fmla="*/ 518 h 611"/>
              <a:gd name="T50" fmla="*/ 704 w 719"/>
              <a:gd name="T51" fmla="*/ 532 h 611"/>
              <a:gd name="T52" fmla="*/ 701 w 719"/>
              <a:gd name="T53" fmla="*/ 604 h 611"/>
              <a:gd name="T54" fmla="*/ 622 w 719"/>
              <a:gd name="T55" fmla="*/ 607 h 611"/>
              <a:gd name="T56" fmla="*/ 443 w 719"/>
              <a:gd name="T57" fmla="*/ 611 h 611"/>
              <a:gd name="T58" fmla="*/ 371 w 719"/>
              <a:gd name="T59" fmla="*/ 598 h 611"/>
              <a:gd name="T60" fmla="*/ 186 w 719"/>
              <a:gd name="T61" fmla="*/ 594 h 611"/>
              <a:gd name="T62" fmla="*/ 156 w 719"/>
              <a:gd name="T63" fmla="*/ 541 h 611"/>
              <a:gd name="T64" fmla="*/ 100 w 719"/>
              <a:gd name="T65" fmla="*/ 487 h 611"/>
              <a:gd name="T66" fmla="*/ 45 w 719"/>
              <a:gd name="T67" fmla="*/ 450 h 611"/>
              <a:gd name="T68" fmla="*/ 84 w 719"/>
              <a:gd name="T69" fmla="*/ 405 h 611"/>
              <a:gd name="T70" fmla="*/ 90 w 719"/>
              <a:gd name="T71" fmla="*/ 399 h 611"/>
              <a:gd name="T72" fmla="*/ 89 w 719"/>
              <a:gd name="T73" fmla="*/ 387 h 611"/>
              <a:gd name="T74" fmla="*/ 91 w 719"/>
              <a:gd name="T75" fmla="*/ 366 h 611"/>
              <a:gd name="T76" fmla="*/ 85 w 719"/>
              <a:gd name="T77" fmla="*/ 364 h 611"/>
              <a:gd name="T78" fmla="*/ 47 w 719"/>
              <a:gd name="T79" fmla="*/ 359 h 611"/>
              <a:gd name="T80" fmla="*/ 31 w 719"/>
              <a:gd name="T81" fmla="*/ 336 h 611"/>
              <a:gd name="T82" fmla="*/ 30 w 719"/>
              <a:gd name="T83" fmla="*/ 330 h 611"/>
              <a:gd name="T84" fmla="*/ 13 w 719"/>
              <a:gd name="T85" fmla="*/ 320 h 611"/>
              <a:gd name="T86" fmla="*/ 3 w 719"/>
              <a:gd name="T87" fmla="*/ 308 h 611"/>
              <a:gd name="T88" fmla="*/ 5 w 719"/>
              <a:gd name="T89" fmla="*/ 299 h 611"/>
              <a:gd name="T90" fmla="*/ 0 w 719"/>
              <a:gd name="T91" fmla="*/ 280 h 611"/>
              <a:gd name="T92" fmla="*/ 6 w 719"/>
              <a:gd name="T93" fmla="*/ 268 h 611"/>
              <a:gd name="T94" fmla="*/ 12 w 719"/>
              <a:gd name="T95" fmla="*/ 255 h 611"/>
              <a:gd name="T96" fmla="*/ 24 w 719"/>
              <a:gd name="T97" fmla="*/ 245 h 611"/>
              <a:gd name="T98" fmla="*/ 28 w 719"/>
              <a:gd name="T99" fmla="*/ 240 h 611"/>
              <a:gd name="T100" fmla="*/ 41 w 719"/>
              <a:gd name="T101" fmla="*/ 161 h 611"/>
              <a:gd name="T102" fmla="*/ 36 w 719"/>
              <a:gd name="T103" fmla="*/ 124 h 611"/>
              <a:gd name="T104" fmla="*/ 43 w 719"/>
              <a:gd name="T105" fmla="*/ 124 h 611"/>
              <a:gd name="T106" fmla="*/ 48 w 719"/>
              <a:gd name="T107" fmla="*/ 104 h 611"/>
              <a:gd name="T108" fmla="*/ 53 w 719"/>
              <a:gd name="T109" fmla="*/ 94 h 611"/>
              <a:gd name="T110" fmla="*/ 73 w 719"/>
              <a:gd name="T111" fmla="*/ 83 h 611"/>
              <a:gd name="T112" fmla="*/ 79 w 719"/>
              <a:gd name="T113" fmla="*/ 71 h 611"/>
              <a:gd name="T114" fmla="*/ 63 w 719"/>
              <a:gd name="T115" fmla="*/ 45 h 611"/>
              <a:gd name="T116" fmla="*/ 38 w 719"/>
              <a:gd name="T117" fmla="*/ 4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19" h="611">
                <a:moveTo>
                  <a:pt x="29" y="0"/>
                </a:moveTo>
                <a:lnTo>
                  <a:pt x="29" y="0"/>
                </a:lnTo>
                <a:lnTo>
                  <a:pt x="29" y="0"/>
                </a:lnTo>
                <a:lnTo>
                  <a:pt x="97" y="2"/>
                </a:lnTo>
                <a:lnTo>
                  <a:pt x="176" y="4"/>
                </a:lnTo>
                <a:lnTo>
                  <a:pt x="204" y="5"/>
                </a:lnTo>
                <a:lnTo>
                  <a:pt x="287" y="7"/>
                </a:lnTo>
                <a:lnTo>
                  <a:pt x="332" y="8"/>
                </a:lnTo>
                <a:lnTo>
                  <a:pt x="358" y="9"/>
                </a:lnTo>
                <a:lnTo>
                  <a:pt x="359" y="15"/>
                </a:lnTo>
                <a:lnTo>
                  <a:pt x="383" y="33"/>
                </a:lnTo>
                <a:lnTo>
                  <a:pt x="386" y="32"/>
                </a:lnTo>
                <a:lnTo>
                  <a:pt x="393" y="40"/>
                </a:lnTo>
                <a:lnTo>
                  <a:pt x="393" y="75"/>
                </a:lnTo>
                <a:lnTo>
                  <a:pt x="404" y="72"/>
                </a:lnTo>
                <a:lnTo>
                  <a:pt x="464" y="73"/>
                </a:lnTo>
                <a:lnTo>
                  <a:pt x="464" y="67"/>
                </a:lnTo>
                <a:lnTo>
                  <a:pt x="559" y="94"/>
                </a:lnTo>
                <a:lnTo>
                  <a:pt x="547" y="164"/>
                </a:lnTo>
                <a:lnTo>
                  <a:pt x="583" y="169"/>
                </a:lnTo>
                <a:lnTo>
                  <a:pt x="580" y="163"/>
                </a:lnTo>
                <a:lnTo>
                  <a:pt x="583" y="156"/>
                </a:lnTo>
                <a:lnTo>
                  <a:pt x="590" y="149"/>
                </a:lnTo>
                <a:lnTo>
                  <a:pt x="597" y="145"/>
                </a:lnTo>
                <a:lnTo>
                  <a:pt x="607" y="151"/>
                </a:lnTo>
                <a:lnTo>
                  <a:pt x="618" y="153"/>
                </a:lnTo>
                <a:lnTo>
                  <a:pt x="631" y="147"/>
                </a:lnTo>
                <a:lnTo>
                  <a:pt x="666" y="153"/>
                </a:lnTo>
                <a:lnTo>
                  <a:pt x="674" y="173"/>
                </a:lnTo>
                <a:lnTo>
                  <a:pt x="648" y="212"/>
                </a:lnTo>
                <a:lnTo>
                  <a:pt x="662" y="219"/>
                </a:lnTo>
                <a:lnTo>
                  <a:pt x="658" y="235"/>
                </a:lnTo>
                <a:lnTo>
                  <a:pt x="649" y="265"/>
                </a:lnTo>
                <a:lnTo>
                  <a:pt x="626" y="270"/>
                </a:lnTo>
                <a:lnTo>
                  <a:pt x="611" y="278"/>
                </a:lnTo>
                <a:lnTo>
                  <a:pt x="631" y="287"/>
                </a:lnTo>
                <a:lnTo>
                  <a:pt x="607" y="301"/>
                </a:lnTo>
                <a:lnTo>
                  <a:pt x="611" y="304"/>
                </a:lnTo>
                <a:lnTo>
                  <a:pt x="605" y="312"/>
                </a:lnTo>
                <a:lnTo>
                  <a:pt x="593" y="318"/>
                </a:lnTo>
                <a:lnTo>
                  <a:pt x="598" y="325"/>
                </a:lnTo>
                <a:lnTo>
                  <a:pt x="610" y="330"/>
                </a:lnTo>
                <a:lnTo>
                  <a:pt x="609" y="335"/>
                </a:lnTo>
                <a:lnTo>
                  <a:pt x="627" y="352"/>
                </a:lnTo>
                <a:lnTo>
                  <a:pt x="640" y="344"/>
                </a:lnTo>
                <a:lnTo>
                  <a:pt x="656" y="339"/>
                </a:lnTo>
                <a:lnTo>
                  <a:pt x="686" y="335"/>
                </a:lnTo>
                <a:lnTo>
                  <a:pt x="693" y="337"/>
                </a:lnTo>
                <a:lnTo>
                  <a:pt x="711" y="336"/>
                </a:lnTo>
                <a:lnTo>
                  <a:pt x="711" y="352"/>
                </a:lnTo>
                <a:lnTo>
                  <a:pt x="702" y="370"/>
                </a:lnTo>
                <a:lnTo>
                  <a:pt x="695" y="385"/>
                </a:lnTo>
                <a:lnTo>
                  <a:pt x="695" y="392"/>
                </a:lnTo>
                <a:lnTo>
                  <a:pt x="687" y="389"/>
                </a:lnTo>
                <a:lnTo>
                  <a:pt x="681" y="390"/>
                </a:lnTo>
                <a:lnTo>
                  <a:pt x="672" y="390"/>
                </a:lnTo>
                <a:lnTo>
                  <a:pt x="665" y="393"/>
                </a:lnTo>
                <a:lnTo>
                  <a:pt x="657" y="390"/>
                </a:lnTo>
                <a:lnTo>
                  <a:pt x="647" y="389"/>
                </a:lnTo>
                <a:lnTo>
                  <a:pt x="625" y="396"/>
                </a:lnTo>
                <a:lnTo>
                  <a:pt x="614" y="425"/>
                </a:lnTo>
                <a:lnTo>
                  <a:pt x="612" y="432"/>
                </a:lnTo>
                <a:lnTo>
                  <a:pt x="628" y="451"/>
                </a:lnTo>
                <a:lnTo>
                  <a:pt x="638" y="452"/>
                </a:lnTo>
                <a:lnTo>
                  <a:pt x="637" y="454"/>
                </a:lnTo>
                <a:lnTo>
                  <a:pt x="651" y="454"/>
                </a:lnTo>
                <a:lnTo>
                  <a:pt x="652" y="462"/>
                </a:lnTo>
                <a:lnTo>
                  <a:pt x="666" y="456"/>
                </a:lnTo>
                <a:lnTo>
                  <a:pt x="694" y="457"/>
                </a:lnTo>
                <a:lnTo>
                  <a:pt x="698" y="455"/>
                </a:lnTo>
                <a:lnTo>
                  <a:pt x="702" y="476"/>
                </a:lnTo>
                <a:lnTo>
                  <a:pt x="719" y="476"/>
                </a:lnTo>
                <a:lnTo>
                  <a:pt x="719" y="484"/>
                </a:lnTo>
                <a:lnTo>
                  <a:pt x="718" y="505"/>
                </a:lnTo>
                <a:lnTo>
                  <a:pt x="699" y="518"/>
                </a:lnTo>
                <a:lnTo>
                  <a:pt x="697" y="524"/>
                </a:lnTo>
                <a:lnTo>
                  <a:pt x="700" y="529"/>
                </a:lnTo>
                <a:lnTo>
                  <a:pt x="704" y="532"/>
                </a:lnTo>
                <a:lnTo>
                  <a:pt x="702" y="537"/>
                </a:lnTo>
                <a:lnTo>
                  <a:pt x="701" y="563"/>
                </a:lnTo>
                <a:lnTo>
                  <a:pt x="701" y="604"/>
                </a:lnTo>
                <a:lnTo>
                  <a:pt x="675" y="606"/>
                </a:lnTo>
                <a:lnTo>
                  <a:pt x="646" y="606"/>
                </a:lnTo>
                <a:lnTo>
                  <a:pt x="622" y="607"/>
                </a:lnTo>
                <a:lnTo>
                  <a:pt x="609" y="607"/>
                </a:lnTo>
                <a:lnTo>
                  <a:pt x="545" y="609"/>
                </a:lnTo>
                <a:lnTo>
                  <a:pt x="443" y="611"/>
                </a:lnTo>
                <a:lnTo>
                  <a:pt x="442" y="598"/>
                </a:lnTo>
                <a:lnTo>
                  <a:pt x="439" y="598"/>
                </a:lnTo>
                <a:lnTo>
                  <a:pt x="371" y="598"/>
                </a:lnTo>
                <a:lnTo>
                  <a:pt x="303" y="596"/>
                </a:lnTo>
                <a:lnTo>
                  <a:pt x="277" y="595"/>
                </a:lnTo>
                <a:lnTo>
                  <a:pt x="186" y="594"/>
                </a:lnTo>
                <a:lnTo>
                  <a:pt x="184" y="594"/>
                </a:lnTo>
                <a:lnTo>
                  <a:pt x="155" y="593"/>
                </a:lnTo>
                <a:lnTo>
                  <a:pt x="156" y="541"/>
                </a:lnTo>
                <a:lnTo>
                  <a:pt x="156" y="480"/>
                </a:lnTo>
                <a:lnTo>
                  <a:pt x="150" y="481"/>
                </a:lnTo>
                <a:lnTo>
                  <a:pt x="100" y="487"/>
                </a:lnTo>
                <a:lnTo>
                  <a:pt x="99" y="480"/>
                </a:lnTo>
                <a:lnTo>
                  <a:pt x="45" y="461"/>
                </a:lnTo>
                <a:lnTo>
                  <a:pt x="45" y="450"/>
                </a:lnTo>
                <a:lnTo>
                  <a:pt x="47" y="444"/>
                </a:lnTo>
                <a:lnTo>
                  <a:pt x="82" y="408"/>
                </a:lnTo>
                <a:lnTo>
                  <a:pt x="84" y="405"/>
                </a:lnTo>
                <a:lnTo>
                  <a:pt x="91" y="407"/>
                </a:lnTo>
                <a:lnTo>
                  <a:pt x="90" y="403"/>
                </a:lnTo>
                <a:lnTo>
                  <a:pt x="90" y="399"/>
                </a:lnTo>
                <a:lnTo>
                  <a:pt x="86" y="399"/>
                </a:lnTo>
                <a:lnTo>
                  <a:pt x="84" y="387"/>
                </a:lnTo>
                <a:lnTo>
                  <a:pt x="89" y="387"/>
                </a:lnTo>
                <a:lnTo>
                  <a:pt x="89" y="376"/>
                </a:lnTo>
                <a:lnTo>
                  <a:pt x="97" y="369"/>
                </a:lnTo>
                <a:lnTo>
                  <a:pt x="91" y="366"/>
                </a:lnTo>
                <a:lnTo>
                  <a:pt x="88" y="366"/>
                </a:lnTo>
                <a:lnTo>
                  <a:pt x="85" y="366"/>
                </a:lnTo>
                <a:lnTo>
                  <a:pt x="85" y="364"/>
                </a:lnTo>
                <a:lnTo>
                  <a:pt x="89" y="360"/>
                </a:lnTo>
                <a:lnTo>
                  <a:pt x="90" y="352"/>
                </a:lnTo>
                <a:lnTo>
                  <a:pt x="47" y="359"/>
                </a:lnTo>
                <a:lnTo>
                  <a:pt x="47" y="357"/>
                </a:lnTo>
                <a:lnTo>
                  <a:pt x="36" y="360"/>
                </a:lnTo>
                <a:lnTo>
                  <a:pt x="31" y="336"/>
                </a:lnTo>
                <a:lnTo>
                  <a:pt x="34" y="336"/>
                </a:lnTo>
                <a:lnTo>
                  <a:pt x="33" y="330"/>
                </a:lnTo>
                <a:lnTo>
                  <a:pt x="30" y="330"/>
                </a:lnTo>
                <a:lnTo>
                  <a:pt x="28" y="317"/>
                </a:lnTo>
                <a:lnTo>
                  <a:pt x="24" y="317"/>
                </a:lnTo>
                <a:lnTo>
                  <a:pt x="13" y="320"/>
                </a:lnTo>
                <a:lnTo>
                  <a:pt x="8" y="323"/>
                </a:lnTo>
                <a:lnTo>
                  <a:pt x="2" y="324"/>
                </a:lnTo>
                <a:lnTo>
                  <a:pt x="3" y="308"/>
                </a:lnTo>
                <a:lnTo>
                  <a:pt x="5" y="306"/>
                </a:lnTo>
                <a:lnTo>
                  <a:pt x="1" y="301"/>
                </a:lnTo>
                <a:lnTo>
                  <a:pt x="5" y="299"/>
                </a:lnTo>
                <a:lnTo>
                  <a:pt x="2" y="291"/>
                </a:lnTo>
                <a:lnTo>
                  <a:pt x="6" y="287"/>
                </a:lnTo>
                <a:lnTo>
                  <a:pt x="0" y="280"/>
                </a:lnTo>
                <a:lnTo>
                  <a:pt x="3" y="279"/>
                </a:lnTo>
                <a:lnTo>
                  <a:pt x="2" y="270"/>
                </a:lnTo>
                <a:lnTo>
                  <a:pt x="6" y="268"/>
                </a:lnTo>
                <a:lnTo>
                  <a:pt x="9" y="258"/>
                </a:lnTo>
                <a:lnTo>
                  <a:pt x="12" y="258"/>
                </a:lnTo>
                <a:lnTo>
                  <a:pt x="12" y="255"/>
                </a:lnTo>
                <a:lnTo>
                  <a:pt x="21" y="250"/>
                </a:lnTo>
                <a:lnTo>
                  <a:pt x="21" y="247"/>
                </a:lnTo>
                <a:lnTo>
                  <a:pt x="24" y="245"/>
                </a:lnTo>
                <a:lnTo>
                  <a:pt x="22" y="244"/>
                </a:lnTo>
                <a:lnTo>
                  <a:pt x="25" y="244"/>
                </a:lnTo>
                <a:lnTo>
                  <a:pt x="28" y="240"/>
                </a:lnTo>
                <a:lnTo>
                  <a:pt x="21" y="208"/>
                </a:lnTo>
                <a:lnTo>
                  <a:pt x="61" y="178"/>
                </a:lnTo>
                <a:lnTo>
                  <a:pt x="41" y="161"/>
                </a:lnTo>
                <a:lnTo>
                  <a:pt x="39" y="150"/>
                </a:lnTo>
                <a:lnTo>
                  <a:pt x="34" y="124"/>
                </a:lnTo>
                <a:lnTo>
                  <a:pt x="36" y="124"/>
                </a:lnTo>
                <a:lnTo>
                  <a:pt x="37" y="122"/>
                </a:lnTo>
                <a:lnTo>
                  <a:pt x="39" y="125"/>
                </a:lnTo>
                <a:lnTo>
                  <a:pt x="43" y="124"/>
                </a:lnTo>
                <a:lnTo>
                  <a:pt x="47" y="125"/>
                </a:lnTo>
                <a:lnTo>
                  <a:pt x="42" y="104"/>
                </a:lnTo>
                <a:lnTo>
                  <a:pt x="48" y="104"/>
                </a:lnTo>
                <a:lnTo>
                  <a:pt x="49" y="101"/>
                </a:lnTo>
                <a:lnTo>
                  <a:pt x="54" y="100"/>
                </a:lnTo>
                <a:lnTo>
                  <a:pt x="53" y="94"/>
                </a:lnTo>
                <a:lnTo>
                  <a:pt x="76" y="91"/>
                </a:lnTo>
                <a:lnTo>
                  <a:pt x="76" y="85"/>
                </a:lnTo>
                <a:lnTo>
                  <a:pt x="73" y="83"/>
                </a:lnTo>
                <a:lnTo>
                  <a:pt x="78" y="78"/>
                </a:lnTo>
                <a:lnTo>
                  <a:pt x="75" y="71"/>
                </a:lnTo>
                <a:lnTo>
                  <a:pt x="79" y="71"/>
                </a:lnTo>
                <a:lnTo>
                  <a:pt x="75" y="50"/>
                </a:lnTo>
                <a:lnTo>
                  <a:pt x="64" y="51"/>
                </a:lnTo>
                <a:lnTo>
                  <a:pt x="63" y="45"/>
                </a:lnTo>
                <a:lnTo>
                  <a:pt x="51" y="46"/>
                </a:lnTo>
                <a:lnTo>
                  <a:pt x="50" y="40"/>
                </a:lnTo>
                <a:lnTo>
                  <a:pt x="38" y="40"/>
                </a:lnTo>
                <a:lnTo>
                  <a:pt x="29" y="0"/>
                </a:lnTo>
                <a:lnTo>
                  <a:pt x="29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308475" y="2495551"/>
            <a:ext cx="898525" cy="833438"/>
          </a:xfrm>
          <a:custGeom>
            <a:avLst/>
            <a:gdLst>
              <a:gd name="T0" fmla="*/ 200 w 205"/>
              <a:gd name="T1" fmla="*/ 5 h 190"/>
              <a:gd name="T2" fmla="*/ 179 w 205"/>
              <a:gd name="T3" fmla="*/ 22 h 190"/>
              <a:gd name="T4" fmla="*/ 173 w 205"/>
              <a:gd name="T5" fmla="*/ 40 h 190"/>
              <a:gd name="T6" fmla="*/ 181 w 205"/>
              <a:gd name="T7" fmla="*/ 49 h 190"/>
              <a:gd name="T8" fmla="*/ 191 w 205"/>
              <a:gd name="T9" fmla="*/ 51 h 190"/>
              <a:gd name="T10" fmla="*/ 189 w 205"/>
              <a:gd name="T11" fmla="*/ 55 h 190"/>
              <a:gd name="T12" fmla="*/ 193 w 205"/>
              <a:gd name="T13" fmla="*/ 70 h 190"/>
              <a:gd name="T14" fmla="*/ 193 w 205"/>
              <a:gd name="T15" fmla="*/ 79 h 190"/>
              <a:gd name="T16" fmla="*/ 200 w 205"/>
              <a:gd name="T17" fmla="*/ 80 h 190"/>
              <a:gd name="T18" fmla="*/ 205 w 205"/>
              <a:gd name="T19" fmla="*/ 91 h 190"/>
              <a:gd name="T20" fmla="*/ 190 w 205"/>
              <a:gd name="T21" fmla="*/ 81 h 190"/>
              <a:gd name="T22" fmla="*/ 185 w 205"/>
              <a:gd name="T23" fmla="*/ 75 h 190"/>
              <a:gd name="T24" fmla="*/ 175 w 205"/>
              <a:gd name="T25" fmla="*/ 76 h 190"/>
              <a:gd name="T26" fmla="*/ 162 w 205"/>
              <a:gd name="T27" fmla="*/ 81 h 190"/>
              <a:gd name="T28" fmla="*/ 151 w 205"/>
              <a:gd name="T29" fmla="*/ 102 h 190"/>
              <a:gd name="T30" fmla="*/ 135 w 205"/>
              <a:gd name="T31" fmla="*/ 104 h 190"/>
              <a:gd name="T32" fmla="*/ 123 w 205"/>
              <a:gd name="T33" fmla="*/ 109 h 190"/>
              <a:gd name="T34" fmla="*/ 140 w 205"/>
              <a:gd name="T35" fmla="*/ 121 h 190"/>
              <a:gd name="T36" fmla="*/ 128 w 205"/>
              <a:gd name="T37" fmla="*/ 124 h 190"/>
              <a:gd name="T38" fmla="*/ 134 w 205"/>
              <a:gd name="T39" fmla="*/ 138 h 190"/>
              <a:gd name="T40" fmla="*/ 119 w 205"/>
              <a:gd name="T41" fmla="*/ 148 h 190"/>
              <a:gd name="T42" fmla="*/ 118 w 205"/>
              <a:gd name="T43" fmla="*/ 152 h 190"/>
              <a:gd name="T44" fmla="*/ 108 w 205"/>
              <a:gd name="T45" fmla="*/ 153 h 190"/>
              <a:gd name="T46" fmla="*/ 87 w 205"/>
              <a:gd name="T47" fmla="*/ 154 h 190"/>
              <a:gd name="T48" fmla="*/ 83 w 205"/>
              <a:gd name="T49" fmla="*/ 157 h 190"/>
              <a:gd name="T50" fmla="*/ 69 w 205"/>
              <a:gd name="T51" fmla="*/ 162 h 190"/>
              <a:gd name="T52" fmla="*/ 70 w 205"/>
              <a:gd name="T53" fmla="*/ 166 h 190"/>
              <a:gd name="T54" fmla="*/ 56 w 205"/>
              <a:gd name="T55" fmla="*/ 181 h 190"/>
              <a:gd name="T56" fmla="*/ 52 w 205"/>
              <a:gd name="T57" fmla="*/ 190 h 190"/>
              <a:gd name="T58" fmla="*/ 38 w 205"/>
              <a:gd name="T59" fmla="*/ 166 h 190"/>
              <a:gd name="T60" fmla="*/ 28 w 205"/>
              <a:gd name="T61" fmla="*/ 167 h 190"/>
              <a:gd name="T62" fmla="*/ 15 w 205"/>
              <a:gd name="T63" fmla="*/ 149 h 190"/>
              <a:gd name="T64" fmla="*/ 3 w 205"/>
              <a:gd name="T65" fmla="*/ 145 h 190"/>
              <a:gd name="T66" fmla="*/ 23 w 205"/>
              <a:gd name="T67" fmla="*/ 125 h 190"/>
              <a:gd name="T68" fmla="*/ 39 w 205"/>
              <a:gd name="T69" fmla="*/ 130 h 190"/>
              <a:gd name="T70" fmla="*/ 64 w 205"/>
              <a:gd name="T71" fmla="*/ 108 h 190"/>
              <a:gd name="T72" fmla="*/ 73 w 205"/>
              <a:gd name="T73" fmla="*/ 91 h 190"/>
              <a:gd name="T74" fmla="*/ 57 w 205"/>
              <a:gd name="T75" fmla="*/ 85 h 190"/>
              <a:gd name="T76" fmla="*/ 26 w 205"/>
              <a:gd name="T77" fmla="*/ 100 h 190"/>
              <a:gd name="T78" fmla="*/ 19 w 205"/>
              <a:gd name="T79" fmla="*/ 96 h 190"/>
              <a:gd name="T80" fmla="*/ 14 w 205"/>
              <a:gd name="T81" fmla="*/ 85 h 190"/>
              <a:gd name="T82" fmla="*/ 37 w 205"/>
              <a:gd name="T83" fmla="*/ 76 h 190"/>
              <a:gd name="T84" fmla="*/ 44 w 205"/>
              <a:gd name="T85" fmla="*/ 73 h 190"/>
              <a:gd name="T86" fmla="*/ 50 w 205"/>
              <a:gd name="T87" fmla="*/ 66 h 190"/>
              <a:gd name="T88" fmla="*/ 55 w 205"/>
              <a:gd name="T89" fmla="*/ 66 h 190"/>
              <a:gd name="T90" fmla="*/ 64 w 205"/>
              <a:gd name="T91" fmla="*/ 81 h 190"/>
              <a:gd name="T92" fmla="*/ 79 w 205"/>
              <a:gd name="T93" fmla="*/ 83 h 190"/>
              <a:gd name="T94" fmla="*/ 104 w 205"/>
              <a:gd name="T95" fmla="*/ 69 h 190"/>
              <a:gd name="T96" fmla="*/ 102 w 205"/>
              <a:gd name="T97" fmla="*/ 65 h 190"/>
              <a:gd name="T98" fmla="*/ 95 w 205"/>
              <a:gd name="T99" fmla="*/ 58 h 190"/>
              <a:gd name="T100" fmla="*/ 106 w 205"/>
              <a:gd name="T101" fmla="*/ 47 h 190"/>
              <a:gd name="T102" fmla="*/ 108 w 205"/>
              <a:gd name="T103" fmla="*/ 54 h 190"/>
              <a:gd name="T104" fmla="*/ 121 w 205"/>
              <a:gd name="T105" fmla="*/ 48 h 190"/>
              <a:gd name="T106" fmla="*/ 123 w 205"/>
              <a:gd name="T107" fmla="*/ 46 h 190"/>
              <a:gd name="T108" fmla="*/ 136 w 205"/>
              <a:gd name="T109" fmla="*/ 30 h 190"/>
              <a:gd name="T110" fmla="*/ 147 w 205"/>
              <a:gd name="T111" fmla="*/ 10 h 190"/>
              <a:gd name="T112" fmla="*/ 148 w 205"/>
              <a:gd name="T113" fmla="*/ 0 h 190"/>
              <a:gd name="T114" fmla="*/ 154 w 205"/>
              <a:gd name="T115" fmla="*/ 9 h 190"/>
              <a:gd name="T116" fmla="*/ 157 w 205"/>
              <a:gd name="T117" fmla="*/ 13 h 190"/>
              <a:gd name="T118" fmla="*/ 161 w 205"/>
              <a:gd name="T119" fmla="*/ 17 h 190"/>
              <a:gd name="T120" fmla="*/ 172 w 205"/>
              <a:gd name="T121" fmla="*/ 13 h 190"/>
              <a:gd name="T122" fmla="*/ 191 w 205"/>
              <a:gd name="T123" fmla="*/ 5 h 190"/>
              <a:gd name="T124" fmla="*/ 200 w 205"/>
              <a:gd name="T125" fmla="*/ 5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5" h="190">
                <a:moveTo>
                  <a:pt x="200" y="5"/>
                </a:moveTo>
                <a:lnTo>
                  <a:pt x="200" y="5"/>
                </a:lnTo>
                <a:lnTo>
                  <a:pt x="196" y="9"/>
                </a:lnTo>
                <a:lnTo>
                  <a:pt x="179" y="22"/>
                </a:lnTo>
                <a:lnTo>
                  <a:pt x="172" y="36"/>
                </a:lnTo>
                <a:lnTo>
                  <a:pt x="173" y="40"/>
                </a:lnTo>
                <a:lnTo>
                  <a:pt x="178" y="41"/>
                </a:lnTo>
                <a:lnTo>
                  <a:pt x="181" y="49"/>
                </a:lnTo>
                <a:lnTo>
                  <a:pt x="181" y="51"/>
                </a:lnTo>
                <a:lnTo>
                  <a:pt x="191" y="51"/>
                </a:lnTo>
                <a:lnTo>
                  <a:pt x="193" y="54"/>
                </a:lnTo>
                <a:lnTo>
                  <a:pt x="189" y="55"/>
                </a:lnTo>
                <a:lnTo>
                  <a:pt x="188" y="59"/>
                </a:lnTo>
                <a:lnTo>
                  <a:pt x="193" y="70"/>
                </a:lnTo>
                <a:lnTo>
                  <a:pt x="190" y="76"/>
                </a:lnTo>
                <a:lnTo>
                  <a:pt x="193" y="79"/>
                </a:lnTo>
                <a:lnTo>
                  <a:pt x="193" y="79"/>
                </a:lnTo>
                <a:lnTo>
                  <a:pt x="200" y="80"/>
                </a:lnTo>
                <a:lnTo>
                  <a:pt x="204" y="86"/>
                </a:lnTo>
                <a:lnTo>
                  <a:pt x="205" y="91"/>
                </a:lnTo>
                <a:lnTo>
                  <a:pt x="201" y="90"/>
                </a:lnTo>
                <a:lnTo>
                  <a:pt x="190" y="81"/>
                </a:lnTo>
                <a:lnTo>
                  <a:pt x="190" y="81"/>
                </a:lnTo>
                <a:lnTo>
                  <a:pt x="185" y="75"/>
                </a:lnTo>
                <a:lnTo>
                  <a:pt x="176" y="75"/>
                </a:lnTo>
                <a:lnTo>
                  <a:pt x="175" y="76"/>
                </a:lnTo>
                <a:lnTo>
                  <a:pt x="171" y="82"/>
                </a:lnTo>
                <a:lnTo>
                  <a:pt x="162" y="81"/>
                </a:lnTo>
                <a:lnTo>
                  <a:pt x="156" y="97"/>
                </a:lnTo>
                <a:lnTo>
                  <a:pt x="151" y="102"/>
                </a:lnTo>
                <a:lnTo>
                  <a:pt x="143" y="101"/>
                </a:lnTo>
                <a:lnTo>
                  <a:pt x="135" y="104"/>
                </a:lnTo>
                <a:lnTo>
                  <a:pt x="125" y="104"/>
                </a:lnTo>
                <a:lnTo>
                  <a:pt x="123" y="109"/>
                </a:lnTo>
                <a:lnTo>
                  <a:pt x="132" y="113"/>
                </a:lnTo>
                <a:lnTo>
                  <a:pt x="140" y="121"/>
                </a:lnTo>
                <a:lnTo>
                  <a:pt x="132" y="123"/>
                </a:lnTo>
                <a:lnTo>
                  <a:pt x="128" y="124"/>
                </a:lnTo>
                <a:lnTo>
                  <a:pt x="129" y="128"/>
                </a:lnTo>
                <a:lnTo>
                  <a:pt x="134" y="138"/>
                </a:lnTo>
                <a:lnTo>
                  <a:pt x="127" y="148"/>
                </a:lnTo>
                <a:lnTo>
                  <a:pt x="119" y="148"/>
                </a:lnTo>
                <a:lnTo>
                  <a:pt x="117" y="149"/>
                </a:lnTo>
                <a:lnTo>
                  <a:pt x="118" y="152"/>
                </a:lnTo>
                <a:lnTo>
                  <a:pt x="111" y="156"/>
                </a:lnTo>
                <a:lnTo>
                  <a:pt x="108" y="153"/>
                </a:lnTo>
                <a:lnTo>
                  <a:pt x="93" y="155"/>
                </a:lnTo>
                <a:lnTo>
                  <a:pt x="87" y="154"/>
                </a:lnTo>
                <a:lnTo>
                  <a:pt x="86" y="157"/>
                </a:lnTo>
                <a:lnTo>
                  <a:pt x="83" y="157"/>
                </a:lnTo>
                <a:lnTo>
                  <a:pt x="75" y="163"/>
                </a:lnTo>
                <a:lnTo>
                  <a:pt x="69" y="162"/>
                </a:lnTo>
                <a:lnTo>
                  <a:pt x="67" y="163"/>
                </a:lnTo>
                <a:lnTo>
                  <a:pt x="70" y="166"/>
                </a:lnTo>
                <a:lnTo>
                  <a:pt x="70" y="173"/>
                </a:lnTo>
                <a:lnTo>
                  <a:pt x="56" y="181"/>
                </a:lnTo>
                <a:lnTo>
                  <a:pt x="59" y="185"/>
                </a:lnTo>
                <a:lnTo>
                  <a:pt x="52" y="190"/>
                </a:lnTo>
                <a:lnTo>
                  <a:pt x="42" y="183"/>
                </a:lnTo>
                <a:lnTo>
                  <a:pt x="38" y="166"/>
                </a:lnTo>
                <a:lnTo>
                  <a:pt x="34" y="164"/>
                </a:lnTo>
                <a:lnTo>
                  <a:pt x="28" y="167"/>
                </a:lnTo>
                <a:lnTo>
                  <a:pt x="15" y="157"/>
                </a:lnTo>
                <a:lnTo>
                  <a:pt x="15" y="149"/>
                </a:lnTo>
                <a:lnTo>
                  <a:pt x="7" y="149"/>
                </a:lnTo>
                <a:lnTo>
                  <a:pt x="3" y="145"/>
                </a:lnTo>
                <a:lnTo>
                  <a:pt x="0" y="143"/>
                </a:lnTo>
                <a:lnTo>
                  <a:pt x="23" y="125"/>
                </a:lnTo>
                <a:lnTo>
                  <a:pt x="34" y="133"/>
                </a:lnTo>
                <a:lnTo>
                  <a:pt x="39" y="130"/>
                </a:lnTo>
                <a:lnTo>
                  <a:pt x="57" y="110"/>
                </a:lnTo>
                <a:lnTo>
                  <a:pt x="64" y="108"/>
                </a:lnTo>
                <a:lnTo>
                  <a:pt x="69" y="94"/>
                </a:lnTo>
                <a:lnTo>
                  <a:pt x="73" y="91"/>
                </a:lnTo>
                <a:lnTo>
                  <a:pt x="73" y="86"/>
                </a:lnTo>
                <a:lnTo>
                  <a:pt x="57" y="85"/>
                </a:lnTo>
                <a:lnTo>
                  <a:pt x="29" y="103"/>
                </a:lnTo>
                <a:lnTo>
                  <a:pt x="26" y="100"/>
                </a:lnTo>
                <a:lnTo>
                  <a:pt x="20" y="100"/>
                </a:lnTo>
                <a:lnTo>
                  <a:pt x="19" y="96"/>
                </a:lnTo>
                <a:lnTo>
                  <a:pt x="21" y="94"/>
                </a:lnTo>
                <a:lnTo>
                  <a:pt x="14" y="85"/>
                </a:lnTo>
                <a:lnTo>
                  <a:pt x="20" y="77"/>
                </a:lnTo>
                <a:lnTo>
                  <a:pt x="37" y="76"/>
                </a:lnTo>
                <a:lnTo>
                  <a:pt x="41" y="73"/>
                </a:lnTo>
                <a:lnTo>
                  <a:pt x="44" y="73"/>
                </a:lnTo>
                <a:lnTo>
                  <a:pt x="51" y="69"/>
                </a:lnTo>
                <a:lnTo>
                  <a:pt x="50" y="66"/>
                </a:lnTo>
                <a:lnTo>
                  <a:pt x="52" y="65"/>
                </a:lnTo>
                <a:lnTo>
                  <a:pt x="55" y="66"/>
                </a:lnTo>
                <a:lnTo>
                  <a:pt x="64" y="71"/>
                </a:lnTo>
                <a:lnTo>
                  <a:pt x="64" y="81"/>
                </a:lnTo>
                <a:lnTo>
                  <a:pt x="69" y="83"/>
                </a:lnTo>
                <a:lnTo>
                  <a:pt x="79" y="83"/>
                </a:lnTo>
                <a:lnTo>
                  <a:pt x="98" y="78"/>
                </a:lnTo>
                <a:lnTo>
                  <a:pt x="104" y="69"/>
                </a:lnTo>
                <a:lnTo>
                  <a:pt x="109" y="69"/>
                </a:lnTo>
                <a:lnTo>
                  <a:pt x="102" y="65"/>
                </a:lnTo>
                <a:lnTo>
                  <a:pt x="99" y="60"/>
                </a:lnTo>
                <a:lnTo>
                  <a:pt x="95" y="58"/>
                </a:lnTo>
                <a:lnTo>
                  <a:pt x="101" y="50"/>
                </a:lnTo>
                <a:lnTo>
                  <a:pt x="106" y="47"/>
                </a:lnTo>
                <a:lnTo>
                  <a:pt x="103" y="52"/>
                </a:lnTo>
                <a:lnTo>
                  <a:pt x="108" y="54"/>
                </a:lnTo>
                <a:lnTo>
                  <a:pt x="117" y="54"/>
                </a:lnTo>
                <a:lnTo>
                  <a:pt x="121" y="48"/>
                </a:lnTo>
                <a:lnTo>
                  <a:pt x="119" y="45"/>
                </a:lnTo>
                <a:lnTo>
                  <a:pt x="123" y="46"/>
                </a:lnTo>
                <a:lnTo>
                  <a:pt x="129" y="41"/>
                </a:lnTo>
                <a:lnTo>
                  <a:pt x="136" y="30"/>
                </a:lnTo>
                <a:lnTo>
                  <a:pt x="140" y="22"/>
                </a:lnTo>
                <a:lnTo>
                  <a:pt x="147" y="10"/>
                </a:lnTo>
                <a:lnTo>
                  <a:pt x="142" y="4"/>
                </a:lnTo>
                <a:lnTo>
                  <a:pt x="148" y="0"/>
                </a:lnTo>
                <a:lnTo>
                  <a:pt x="156" y="7"/>
                </a:lnTo>
                <a:lnTo>
                  <a:pt x="154" y="9"/>
                </a:lnTo>
                <a:lnTo>
                  <a:pt x="156" y="14"/>
                </a:lnTo>
                <a:lnTo>
                  <a:pt x="157" y="13"/>
                </a:lnTo>
                <a:lnTo>
                  <a:pt x="161" y="15"/>
                </a:lnTo>
                <a:lnTo>
                  <a:pt x="161" y="17"/>
                </a:lnTo>
                <a:lnTo>
                  <a:pt x="167" y="16"/>
                </a:lnTo>
                <a:lnTo>
                  <a:pt x="172" y="13"/>
                </a:lnTo>
                <a:lnTo>
                  <a:pt x="179" y="16"/>
                </a:lnTo>
                <a:lnTo>
                  <a:pt x="191" y="5"/>
                </a:lnTo>
                <a:lnTo>
                  <a:pt x="200" y="5"/>
                </a:lnTo>
                <a:lnTo>
                  <a:pt x="200" y="5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357688" y="2868613"/>
            <a:ext cx="271463" cy="209550"/>
          </a:xfrm>
          <a:custGeom>
            <a:avLst/>
            <a:gdLst>
              <a:gd name="T0" fmla="*/ 12 w 62"/>
              <a:gd name="T1" fmla="*/ 40 h 48"/>
              <a:gd name="T2" fmla="*/ 12 w 62"/>
              <a:gd name="T3" fmla="*/ 40 h 48"/>
              <a:gd name="T4" fmla="*/ 12 w 62"/>
              <a:gd name="T5" fmla="*/ 40 h 48"/>
              <a:gd name="T6" fmla="*/ 0 w 62"/>
              <a:gd name="T7" fmla="*/ 31 h 48"/>
              <a:gd name="T8" fmla="*/ 18 w 62"/>
              <a:gd name="T9" fmla="*/ 18 h 48"/>
              <a:gd name="T10" fmla="*/ 46 w 62"/>
              <a:gd name="T11" fmla="*/ 0 h 48"/>
              <a:gd name="T12" fmla="*/ 62 w 62"/>
              <a:gd name="T13" fmla="*/ 1 h 48"/>
              <a:gd name="T14" fmla="*/ 62 w 62"/>
              <a:gd name="T15" fmla="*/ 6 h 48"/>
              <a:gd name="T16" fmla="*/ 58 w 62"/>
              <a:gd name="T17" fmla="*/ 9 h 48"/>
              <a:gd name="T18" fmla="*/ 53 w 62"/>
              <a:gd name="T19" fmla="*/ 23 h 48"/>
              <a:gd name="T20" fmla="*/ 46 w 62"/>
              <a:gd name="T21" fmla="*/ 25 h 48"/>
              <a:gd name="T22" fmla="*/ 28 w 62"/>
              <a:gd name="T23" fmla="*/ 45 h 48"/>
              <a:gd name="T24" fmla="*/ 23 w 62"/>
              <a:gd name="T25" fmla="*/ 48 h 48"/>
              <a:gd name="T26" fmla="*/ 12 w 62"/>
              <a:gd name="T27" fmla="*/ 40 h 48"/>
              <a:gd name="T28" fmla="*/ 12 w 62"/>
              <a:gd name="T29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2" h="48">
                <a:moveTo>
                  <a:pt x="12" y="40"/>
                </a:moveTo>
                <a:lnTo>
                  <a:pt x="12" y="40"/>
                </a:lnTo>
                <a:lnTo>
                  <a:pt x="12" y="40"/>
                </a:lnTo>
                <a:lnTo>
                  <a:pt x="0" y="31"/>
                </a:lnTo>
                <a:lnTo>
                  <a:pt x="18" y="18"/>
                </a:lnTo>
                <a:lnTo>
                  <a:pt x="46" y="0"/>
                </a:lnTo>
                <a:lnTo>
                  <a:pt x="62" y="1"/>
                </a:lnTo>
                <a:lnTo>
                  <a:pt x="62" y="6"/>
                </a:lnTo>
                <a:lnTo>
                  <a:pt x="58" y="9"/>
                </a:lnTo>
                <a:lnTo>
                  <a:pt x="53" y="23"/>
                </a:lnTo>
                <a:lnTo>
                  <a:pt x="46" y="25"/>
                </a:lnTo>
                <a:lnTo>
                  <a:pt x="28" y="45"/>
                </a:lnTo>
                <a:lnTo>
                  <a:pt x="23" y="48"/>
                </a:lnTo>
                <a:lnTo>
                  <a:pt x="12" y="40"/>
                </a:lnTo>
                <a:lnTo>
                  <a:pt x="12" y="4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114925" y="2938463"/>
            <a:ext cx="87313" cy="82550"/>
          </a:xfrm>
          <a:custGeom>
            <a:avLst/>
            <a:gdLst>
              <a:gd name="T0" fmla="*/ 0 w 20"/>
              <a:gd name="T1" fmla="*/ 19 h 19"/>
              <a:gd name="T2" fmla="*/ 0 w 20"/>
              <a:gd name="T3" fmla="*/ 19 h 19"/>
              <a:gd name="T4" fmla="*/ 9 w 20"/>
              <a:gd name="T5" fmla="*/ 5 h 19"/>
              <a:gd name="T6" fmla="*/ 17 w 20"/>
              <a:gd name="T7" fmla="*/ 0 h 19"/>
              <a:gd name="T8" fmla="*/ 20 w 20"/>
              <a:gd name="T9" fmla="*/ 2 h 19"/>
              <a:gd name="T10" fmla="*/ 8 w 20"/>
              <a:gd name="T11" fmla="*/ 16 h 19"/>
              <a:gd name="T12" fmla="*/ 0 w 20"/>
              <a:gd name="T13" fmla="*/ 19 h 19"/>
              <a:gd name="T14" fmla="*/ 0 w 20"/>
              <a:gd name="T1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" h="19">
                <a:moveTo>
                  <a:pt x="0" y="19"/>
                </a:moveTo>
                <a:lnTo>
                  <a:pt x="0" y="19"/>
                </a:lnTo>
                <a:lnTo>
                  <a:pt x="9" y="5"/>
                </a:lnTo>
                <a:lnTo>
                  <a:pt x="17" y="0"/>
                </a:lnTo>
                <a:lnTo>
                  <a:pt x="20" y="2"/>
                </a:lnTo>
                <a:lnTo>
                  <a:pt x="8" y="16"/>
                </a:lnTo>
                <a:lnTo>
                  <a:pt x="0" y="19"/>
                </a:lnTo>
                <a:lnTo>
                  <a:pt x="0" y="19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140075" y="2951163"/>
            <a:ext cx="2255838" cy="1287463"/>
          </a:xfrm>
          <a:custGeom>
            <a:avLst/>
            <a:gdLst>
              <a:gd name="T0" fmla="*/ 407 w 515"/>
              <a:gd name="T1" fmla="*/ 17 h 294"/>
              <a:gd name="T2" fmla="*/ 407 w 515"/>
              <a:gd name="T3" fmla="*/ 17 h 294"/>
              <a:gd name="T4" fmla="*/ 423 w 515"/>
              <a:gd name="T5" fmla="*/ 20 h 294"/>
              <a:gd name="T6" fmla="*/ 441 w 515"/>
              <a:gd name="T7" fmla="*/ 13 h 294"/>
              <a:gd name="T8" fmla="*/ 465 w 515"/>
              <a:gd name="T9" fmla="*/ 25 h 294"/>
              <a:gd name="T10" fmla="*/ 484 w 515"/>
              <a:gd name="T11" fmla="*/ 44 h 294"/>
              <a:gd name="T12" fmla="*/ 495 w 515"/>
              <a:gd name="T13" fmla="*/ 33 h 294"/>
              <a:gd name="T14" fmla="*/ 505 w 515"/>
              <a:gd name="T15" fmla="*/ 43 h 294"/>
              <a:gd name="T16" fmla="*/ 509 w 515"/>
              <a:gd name="T17" fmla="*/ 55 h 294"/>
              <a:gd name="T18" fmla="*/ 502 w 515"/>
              <a:gd name="T19" fmla="*/ 62 h 294"/>
              <a:gd name="T20" fmla="*/ 488 w 515"/>
              <a:gd name="T21" fmla="*/ 67 h 294"/>
              <a:gd name="T22" fmla="*/ 497 w 515"/>
              <a:gd name="T23" fmla="*/ 88 h 294"/>
              <a:gd name="T24" fmla="*/ 496 w 515"/>
              <a:gd name="T25" fmla="*/ 146 h 294"/>
              <a:gd name="T26" fmla="*/ 447 w 515"/>
              <a:gd name="T27" fmla="*/ 166 h 294"/>
              <a:gd name="T28" fmla="*/ 412 w 515"/>
              <a:gd name="T29" fmla="*/ 180 h 294"/>
              <a:gd name="T30" fmla="*/ 362 w 515"/>
              <a:gd name="T31" fmla="*/ 199 h 294"/>
              <a:gd name="T32" fmla="*/ 287 w 515"/>
              <a:gd name="T33" fmla="*/ 229 h 294"/>
              <a:gd name="T34" fmla="*/ 185 w 515"/>
              <a:gd name="T35" fmla="*/ 269 h 294"/>
              <a:gd name="T36" fmla="*/ 104 w 515"/>
              <a:gd name="T37" fmla="*/ 294 h 294"/>
              <a:gd name="T38" fmla="*/ 38 w 515"/>
              <a:gd name="T39" fmla="*/ 266 h 294"/>
              <a:gd name="T40" fmla="*/ 4 w 515"/>
              <a:gd name="T41" fmla="*/ 226 h 294"/>
              <a:gd name="T42" fmla="*/ 7 w 515"/>
              <a:gd name="T43" fmla="*/ 195 h 294"/>
              <a:gd name="T44" fmla="*/ 0 w 515"/>
              <a:gd name="T45" fmla="*/ 187 h 294"/>
              <a:gd name="T46" fmla="*/ 21 w 515"/>
              <a:gd name="T47" fmla="*/ 168 h 294"/>
              <a:gd name="T48" fmla="*/ 34 w 515"/>
              <a:gd name="T49" fmla="*/ 146 h 294"/>
              <a:gd name="T50" fmla="*/ 63 w 515"/>
              <a:gd name="T51" fmla="*/ 128 h 294"/>
              <a:gd name="T52" fmla="*/ 85 w 515"/>
              <a:gd name="T53" fmla="*/ 120 h 294"/>
              <a:gd name="T54" fmla="*/ 136 w 515"/>
              <a:gd name="T55" fmla="*/ 110 h 294"/>
              <a:gd name="T56" fmla="*/ 129 w 515"/>
              <a:gd name="T57" fmla="*/ 101 h 294"/>
              <a:gd name="T58" fmla="*/ 140 w 515"/>
              <a:gd name="T59" fmla="*/ 98 h 294"/>
              <a:gd name="T60" fmla="*/ 137 w 515"/>
              <a:gd name="T61" fmla="*/ 92 h 294"/>
              <a:gd name="T62" fmla="*/ 149 w 515"/>
              <a:gd name="T63" fmla="*/ 72 h 294"/>
              <a:gd name="T64" fmla="*/ 146 w 515"/>
              <a:gd name="T65" fmla="*/ 68 h 294"/>
              <a:gd name="T66" fmla="*/ 167 w 515"/>
              <a:gd name="T67" fmla="*/ 49 h 294"/>
              <a:gd name="T68" fmla="*/ 149 w 515"/>
              <a:gd name="T69" fmla="*/ 14 h 294"/>
              <a:gd name="T70" fmla="*/ 200 w 515"/>
              <a:gd name="T71" fmla="*/ 0 h 294"/>
              <a:gd name="T72" fmla="*/ 214 w 515"/>
              <a:gd name="T73" fmla="*/ 2 h 294"/>
              <a:gd name="T74" fmla="*/ 234 w 515"/>
              <a:gd name="T75" fmla="*/ 7 h 294"/>
              <a:gd name="T76" fmla="*/ 237 w 515"/>
              <a:gd name="T77" fmla="*/ 17 h 294"/>
              <a:gd name="T78" fmla="*/ 256 w 515"/>
              <a:gd name="T79" fmla="*/ 33 h 294"/>
              <a:gd name="T80" fmla="*/ 265 w 515"/>
              <a:gd name="T81" fmla="*/ 35 h 294"/>
              <a:gd name="T82" fmla="*/ 267 w 515"/>
              <a:gd name="T83" fmla="*/ 39 h 294"/>
              <a:gd name="T84" fmla="*/ 274 w 515"/>
              <a:gd name="T85" fmla="*/ 45 h 294"/>
              <a:gd name="T86" fmla="*/ 282 w 515"/>
              <a:gd name="T87" fmla="*/ 53 h 294"/>
              <a:gd name="T88" fmla="*/ 301 w 515"/>
              <a:gd name="T89" fmla="*/ 60 h 294"/>
              <a:gd name="T90" fmla="*/ 309 w 515"/>
              <a:gd name="T91" fmla="*/ 79 h 294"/>
              <a:gd name="T92" fmla="*/ 326 w 515"/>
              <a:gd name="T93" fmla="*/ 81 h 294"/>
              <a:gd name="T94" fmla="*/ 337 w 515"/>
              <a:gd name="T95" fmla="*/ 69 h 294"/>
              <a:gd name="T96" fmla="*/ 334 w 515"/>
              <a:gd name="T97" fmla="*/ 59 h 294"/>
              <a:gd name="T98" fmla="*/ 342 w 515"/>
              <a:gd name="T99" fmla="*/ 59 h 294"/>
              <a:gd name="T100" fmla="*/ 353 w 515"/>
              <a:gd name="T101" fmla="*/ 53 h 294"/>
              <a:gd name="T102" fmla="*/ 360 w 515"/>
              <a:gd name="T103" fmla="*/ 51 h 294"/>
              <a:gd name="T104" fmla="*/ 378 w 515"/>
              <a:gd name="T105" fmla="*/ 52 h 294"/>
              <a:gd name="T106" fmla="*/ 384 w 515"/>
              <a:gd name="T107" fmla="*/ 45 h 294"/>
              <a:gd name="T108" fmla="*/ 394 w 515"/>
              <a:gd name="T109" fmla="*/ 44 h 294"/>
              <a:gd name="T110" fmla="*/ 396 w 515"/>
              <a:gd name="T111" fmla="*/ 24 h 294"/>
              <a:gd name="T112" fmla="*/ 399 w 515"/>
              <a:gd name="T113" fmla="*/ 19 h 294"/>
              <a:gd name="T114" fmla="*/ 407 w 515"/>
              <a:gd name="T115" fmla="*/ 17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5" h="294">
                <a:moveTo>
                  <a:pt x="407" y="17"/>
                </a:moveTo>
                <a:lnTo>
                  <a:pt x="407" y="17"/>
                </a:lnTo>
                <a:lnTo>
                  <a:pt x="407" y="17"/>
                </a:lnTo>
                <a:lnTo>
                  <a:pt x="407" y="17"/>
                </a:lnTo>
                <a:lnTo>
                  <a:pt x="412" y="20"/>
                </a:lnTo>
                <a:lnTo>
                  <a:pt x="423" y="20"/>
                </a:lnTo>
                <a:lnTo>
                  <a:pt x="432" y="14"/>
                </a:lnTo>
                <a:lnTo>
                  <a:pt x="441" y="13"/>
                </a:lnTo>
                <a:lnTo>
                  <a:pt x="452" y="24"/>
                </a:lnTo>
                <a:lnTo>
                  <a:pt x="465" y="25"/>
                </a:lnTo>
                <a:lnTo>
                  <a:pt x="465" y="35"/>
                </a:lnTo>
                <a:lnTo>
                  <a:pt x="484" y="44"/>
                </a:lnTo>
                <a:lnTo>
                  <a:pt x="495" y="33"/>
                </a:lnTo>
                <a:lnTo>
                  <a:pt x="495" y="33"/>
                </a:lnTo>
                <a:lnTo>
                  <a:pt x="505" y="34"/>
                </a:lnTo>
                <a:lnTo>
                  <a:pt x="505" y="43"/>
                </a:lnTo>
                <a:lnTo>
                  <a:pt x="515" y="52"/>
                </a:lnTo>
                <a:lnTo>
                  <a:pt x="509" y="55"/>
                </a:lnTo>
                <a:lnTo>
                  <a:pt x="502" y="55"/>
                </a:lnTo>
                <a:lnTo>
                  <a:pt x="502" y="62"/>
                </a:lnTo>
                <a:lnTo>
                  <a:pt x="489" y="65"/>
                </a:lnTo>
                <a:lnTo>
                  <a:pt x="488" y="67"/>
                </a:lnTo>
                <a:lnTo>
                  <a:pt x="498" y="85"/>
                </a:lnTo>
                <a:lnTo>
                  <a:pt x="497" y="88"/>
                </a:lnTo>
                <a:lnTo>
                  <a:pt x="504" y="89"/>
                </a:lnTo>
                <a:lnTo>
                  <a:pt x="496" y="146"/>
                </a:lnTo>
                <a:lnTo>
                  <a:pt x="482" y="152"/>
                </a:lnTo>
                <a:lnTo>
                  <a:pt x="447" y="166"/>
                </a:lnTo>
                <a:lnTo>
                  <a:pt x="429" y="173"/>
                </a:lnTo>
                <a:lnTo>
                  <a:pt x="412" y="180"/>
                </a:lnTo>
                <a:lnTo>
                  <a:pt x="378" y="193"/>
                </a:lnTo>
                <a:lnTo>
                  <a:pt x="362" y="199"/>
                </a:lnTo>
                <a:lnTo>
                  <a:pt x="313" y="219"/>
                </a:lnTo>
                <a:lnTo>
                  <a:pt x="287" y="229"/>
                </a:lnTo>
                <a:lnTo>
                  <a:pt x="278" y="232"/>
                </a:lnTo>
                <a:lnTo>
                  <a:pt x="185" y="269"/>
                </a:lnTo>
                <a:lnTo>
                  <a:pt x="119" y="294"/>
                </a:lnTo>
                <a:lnTo>
                  <a:pt x="104" y="294"/>
                </a:lnTo>
                <a:lnTo>
                  <a:pt x="104" y="265"/>
                </a:lnTo>
                <a:lnTo>
                  <a:pt x="38" y="266"/>
                </a:lnTo>
                <a:lnTo>
                  <a:pt x="4" y="267"/>
                </a:lnTo>
                <a:lnTo>
                  <a:pt x="4" y="226"/>
                </a:lnTo>
                <a:lnTo>
                  <a:pt x="5" y="200"/>
                </a:lnTo>
                <a:lnTo>
                  <a:pt x="7" y="195"/>
                </a:lnTo>
                <a:lnTo>
                  <a:pt x="3" y="192"/>
                </a:lnTo>
                <a:lnTo>
                  <a:pt x="0" y="187"/>
                </a:lnTo>
                <a:lnTo>
                  <a:pt x="2" y="181"/>
                </a:lnTo>
                <a:lnTo>
                  <a:pt x="21" y="168"/>
                </a:lnTo>
                <a:lnTo>
                  <a:pt x="22" y="147"/>
                </a:lnTo>
                <a:lnTo>
                  <a:pt x="34" y="146"/>
                </a:lnTo>
                <a:lnTo>
                  <a:pt x="51" y="132"/>
                </a:lnTo>
                <a:lnTo>
                  <a:pt x="63" y="128"/>
                </a:lnTo>
                <a:lnTo>
                  <a:pt x="86" y="128"/>
                </a:lnTo>
                <a:lnTo>
                  <a:pt x="85" y="120"/>
                </a:lnTo>
                <a:lnTo>
                  <a:pt x="101" y="117"/>
                </a:lnTo>
                <a:lnTo>
                  <a:pt x="136" y="110"/>
                </a:lnTo>
                <a:lnTo>
                  <a:pt x="130" y="104"/>
                </a:lnTo>
                <a:lnTo>
                  <a:pt x="129" y="101"/>
                </a:lnTo>
                <a:lnTo>
                  <a:pt x="134" y="97"/>
                </a:lnTo>
                <a:lnTo>
                  <a:pt x="140" y="98"/>
                </a:lnTo>
                <a:lnTo>
                  <a:pt x="141" y="97"/>
                </a:lnTo>
                <a:lnTo>
                  <a:pt x="137" y="92"/>
                </a:lnTo>
                <a:lnTo>
                  <a:pt x="149" y="82"/>
                </a:lnTo>
                <a:lnTo>
                  <a:pt x="149" y="72"/>
                </a:lnTo>
                <a:lnTo>
                  <a:pt x="146" y="70"/>
                </a:lnTo>
                <a:lnTo>
                  <a:pt x="146" y="68"/>
                </a:lnTo>
                <a:lnTo>
                  <a:pt x="172" y="69"/>
                </a:lnTo>
                <a:lnTo>
                  <a:pt x="167" y="49"/>
                </a:lnTo>
                <a:lnTo>
                  <a:pt x="154" y="27"/>
                </a:lnTo>
                <a:lnTo>
                  <a:pt x="149" y="14"/>
                </a:lnTo>
                <a:lnTo>
                  <a:pt x="151" y="13"/>
                </a:lnTo>
                <a:lnTo>
                  <a:pt x="200" y="0"/>
                </a:lnTo>
                <a:lnTo>
                  <a:pt x="212" y="4"/>
                </a:lnTo>
                <a:lnTo>
                  <a:pt x="214" y="2"/>
                </a:lnTo>
                <a:lnTo>
                  <a:pt x="221" y="7"/>
                </a:lnTo>
                <a:lnTo>
                  <a:pt x="234" y="7"/>
                </a:lnTo>
                <a:lnTo>
                  <a:pt x="236" y="11"/>
                </a:lnTo>
                <a:lnTo>
                  <a:pt x="237" y="17"/>
                </a:lnTo>
                <a:lnTo>
                  <a:pt x="249" y="19"/>
                </a:lnTo>
                <a:lnTo>
                  <a:pt x="256" y="33"/>
                </a:lnTo>
                <a:lnTo>
                  <a:pt x="263" y="36"/>
                </a:lnTo>
                <a:lnTo>
                  <a:pt x="265" y="35"/>
                </a:lnTo>
                <a:lnTo>
                  <a:pt x="267" y="36"/>
                </a:lnTo>
                <a:lnTo>
                  <a:pt x="267" y="39"/>
                </a:lnTo>
                <a:lnTo>
                  <a:pt x="270" y="41"/>
                </a:lnTo>
                <a:lnTo>
                  <a:pt x="274" y="45"/>
                </a:lnTo>
                <a:lnTo>
                  <a:pt x="282" y="45"/>
                </a:lnTo>
                <a:lnTo>
                  <a:pt x="282" y="53"/>
                </a:lnTo>
                <a:lnTo>
                  <a:pt x="295" y="63"/>
                </a:lnTo>
                <a:lnTo>
                  <a:pt x="301" y="60"/>
                </a:lnTo>
                <a:lnTo>
                  <a:pt x="305" y="62"/>
                </a:lnTo>
                <a:lnTo>
                  <a:pt x="309" y="79"/>
                </a:lnTo>
                <a:lnTo>
                  <a:pt x="319" y="86"/>
                </a:lnTo>
                <a:lnTo>
                  <a:pt x="326" y="81"/>
                </a:lnTo>
                <a:lnTo>
                  <a:pt x="323" y="77"/>
                </a:lnTo>
                <a:lnTo>
                  <a:pt x="337" y="69"/>
                </a:lnTo>
                <a:lnTo>
                  <a:pt x="337" y="62"/>
                </a:lnTo>
                <a:lnTo>
                  <a:pt x="334" y="59"/>
                </a:lnTo>
                <a:lnTo>
                  <a:pt x="336" y="58"/>
                </a:lnTo>
                <a:lnTo>
                  <a:pt x="342" y="59"/>
                </a:lnTo>
                <a:lnTo>
                  <a:pt x="350" y="53"/>
                </a:lnTo>
                <a:lnTo>
                  <a:pt x="353" y="53"/>
                </a:lnTo>
                <a:lnTo>
                  <a:pt x="354" y="50"/>
                </a:lnTo>
                <a:lnTo>
                  <a:pt x="360" y="51"/>
                </a:lnTo>
                <a:lnTo>
                  <a:pt x="375" y="49"/>
                </a:lnTo>
                <a:lnTo>
                  <a:pt x="378" y="52"/>
                </a:lnTo>
                <a:lnTo>
                  <a:pt x="385" y="48"/>
                </a:lnTo>
                <a:lnTo>
                  <a:pt x="384" y="45"/>
                </a:lnTo>
                <a:lnTo>
                  <a:pt x="386" y="44"/>
                </a:lnTo>
                <a:lnTo>
                  <a:pt x="394" y="44"/>
                </a:lnTo>
                <a:lnTo>
                  <a:pt x="401" y="34"/>
                </a:lnTo>
                <a:lnTo>
                  <a:pt x="396" y="24"/>
                </a:lnTo>
                <a:lnTo>
                  <a:pt x="395" y="20"/>
                </a:lnTo>
                <a:lnTo>
                  <a:pt x="399" y="19"/>
                </a:lnTo>
                <a:lnTo>
                  <a:pt x="407" y="17"/>
                </a:lnTo>
                <a:lnTo>
                  <a:pt x="407" y="17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725988" y="3021013"/>
            <a:ext cx="2084388" cy="2571750"/>
          </a:xfrm>
          <a:custGeom>
            <a:avLst/>
            <a:gdLst>
              <a:gd name="T0" fmla="*/ 218 w 476"/>
              <a:gd name="T1" fmla="*/ 39 h 587"/>
              <a:gd name="T2" fmla="*/ 205 w 476"/>
              <a:gd name="T3" fmla="*/ 57 h 587"/>
              <a:gd name="T4" fmla="*/ 251 w 476"/>
              <a:gd name="T5" fmla="*/ 74 h 587"/>
              <a:gd name="T6" fmla="*/ 256 w 476"/>
              <a:gd name="T7" fmla="*/ 63 h 587"/>
              <a:gd name="T8" fmla="*/ 253 w 476"/>
              <a:gd name="T9" fmla="*/ 58 h 587"/>
              <a:gd name="T10" fmla="*/ 269 w 476"/>
              <a:gd name="T11" fmla="*/ 47 h 587"/>
              <a:gd name="T12" fmla="*/ 274 w 476"/>
              <a:gd name="T13" fmla="*/ 58 h 587"/>
              <a:gd name="T14" fmla="*/ 313 w 476"/>
              <a:gd name="T15" fmla="*/ 103 h 587"/>
              <a:gd name="T16" fmla="*/ 345 w 476"/>
              <a:gd name="T17" fmla="*/ 157 h 587"/>
              <a:gd name="T18" fmla="*/ 373 w 476"/>
              <a:gd name="T19" fmla="*/ 198 h 587"/>
              <a:gd name="T20" fmla="*/ 363 w 476"/>
              <a:gd name="T21" fmla="*/ 229 h 587"/>
              <a:gd name="T22" fmla="*/ 355 w 476"/>
              <a:gd name="T23" fmla="*/ 255 h 587"/>
              <a:gd name="T24" fmla="*/ 318 w 476"/>
              <a:gd name="T25" fmla="*/ 260 h 587"/>
              <a:gd name="T26" fmla="*/ 327 w 476"/>
              <a:gd name="T27" fmla="*/ 276 h 587"/>
              <a:gd name="T28" fmla="*/ 370 w 476"/>
              <a:gd name="T29" fmla="*/ 309 h 587"/>
              <a:gd name="T30" fmla="*/ 404 w 476"/>
              <a:gd name="T31" fmla="*/ 317 h 587"/>
              <a:gd name="T32" fmla="*/ 440 w 476"/>
              <a:gd name="T33" fmla="*/ 320 h 587"/>
              <a:gd name="T34" fmla="*/ 459 w 476"/>
              <a:gd name="T35" fmla="*/ 336 h 587"/>
              <a:gd name="T36" fmla="*/ 471 w 476"/>
              <a:gd name="T37" fmla="*/ 380 h 587"/>
              <a:gd name="T38" fmla="*/ 462 w 476"/>
              <a:gd name="T39" fmla="*/ 423 h 587"/>
              <a:gd name="T40" fmla="*/ 384 w 476"/>
              <a:gd name="T41" fmla="*/ 469 h 587"/>
              <a:gd name="T42" fmla="*/ 378 w 476"/>
              <a:gd name="T43" fmla="*/ 498 h 587"/>
              <a:gd name="T44" fmla="*/ 367 w 476"/>
              <a:gd name="T45" fmla="*/ 510 h 587"/>
              <a:gd name="T46" fmla="*/ 331 w 476"/>
              <a:gd name="T47" fmla="*/ 499 h 587"/>
              <a:gd name="T48" fmla="*/ 307 w 476"/>
              <a:gd name="T49" fmla="*/ 493 h 587"/>
              <a:gd name="T50" fmla="*/ 309 w 476"/>
              <a:gd name="T51" fmla="*/ 512 h 587"/>
              <a:gd name="T52" fmla="*/ 310 w 476"/>
              <a:gd name="T53" fmla="*/ 533 h 587"/>
              <a:gd name="T54" fmla="*/ 292 w 476"/>
              <a:gd name="T55" fmla="*/ 530 h 587"/>
              <a:gd name="T56" fmla="*/ 288 w 476"/>
              <a:gd name="T57" fmla="*/ 544 h 587"/>
              <a:gd name="T58" fmla="*/ 277 w 476"/>
              <a:gd name="T59" fmla="*/ 551 h 587"/>
              <a:gd name="T60" fmla="*/ 266 w 476"/>
              <a:gd name="T61" fmla="*/ 574 h 587"/>
              <a:gd name="T62" fmla="*/ 240 w 476"/>
              <a:gd name="T63" fmla="*/ 582 h 587"/>
              <a:gd name="T64" fmla="*/ 215 w 476"/>
              <a:gd name="T65" fmla="*/ 587 h 587"/>
              <a:gd name="T66" fmla="*/ 191 w 476"/>
              <a:gd name="T67" fmla="*/ 538 h 587"/>
              <a:gd name="T68" fmla="*/ 148 w 476"/>
              <a:gd name="T69" fmla="*/ 468 h 587"/>
              <a:gd name="T70" fmla="*/ 38 w 476"/>
              <a:gd name="T71" fmla="*/ 423 h 587"/>
              <a:gd name="T72" fmla="*/ 74 w 476"/>
              <a:gd name="T73" fmla="*/ 345 h 587"/>
              <a:gd name="T74" fmla="*/ 69 w 476"/>
              <a:gd name="T75" fmla="*/ 326 h 587"/>
              <a:gd name="T76" fmla="*/ 22 w 476"/>
              <a:gd name="T77" fmla="*/ 278 h 587"/>
              <a:gd name="T78" fmla="*/ 50 w 476"/>
              <a:gd name="T79" fmla="*/ 164 h 587"/>
              <a:gd name="T80" fmla="*/ 134 w 476"/>
              <a:gd name="T81" fmla="*/ 130 h 587"/>
              <a:gd name="T82" fmla="*/ 126 w 476"/>
              <a:gd name="T83" fmla="*/ 51 h 587"/>
              <a:gd name="T84" fmla="*/ 147 w 476"/>
              <a:gd name="T85" fmla="*/ 39 h 587"/>
              <a:gd name="T86" fmla="*/ 133 w 476"/>
              <a:gd name="T87" fmla="*/ 17 h 587"/>
              <a:gd name="T88" fmla="*/ 159 w 476"/>
              <a:gd name="T89" fmla="*/ 3 h 587"/>
              <a:gd name="T90" fmla="*/ 172 w 476"/>
              <a:gd name="T91" fmla="*/ 9 h 587"/>
              <a:gd name="T92" fmla="*/ 205 w 476"/>
              <a:gd name="T93" fmla="*/ 37 h 587"/>
              <a:gd name="T94" fmla="*/ 218 w 476"/>
              <a:gd name="T95" fmla="*/ 39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76" h="587">
                <a:moveTo>
                  <a:pt x="218" y="39"/>
                </a:moveTo>
                <a:lnTo>
                  <a:pt x="218" y="39"/>
                </a:lnTo>
                <a:lnTo>
                  <a:pt x="218" y="39"/>
                </a:lnTo>
                <a:lnTo>
                  <a:pt x="218" y="39"/>
                </a:lnTo>
                <a:lnTo>
                  <a:pt x="210" y="39"/>
                </a:lnTo>
                <a:lnTo>
                  <a:pt x="202" y="42"/>
                </a:lnTo>
                <a:lnTo>
                  <a:pt x="198" y="54"/>
                </a:lnTo>
                <a:lnTo>
                  <a:pt x="205" y="57"/>
                </a:lnTo>
                <a:lnTo>
                  <a:pt x="195" y="60"/>
                </a:lnTo>
                <a:lnTo>
                  <a:pt x="205" y="83"/>
                </a:lnTo>
                <a:lnTo>
                  <a:pt x="217" y="93"/>
                </a:lnTo>
                <a:lnTo>
                  <a:pt x="251" y="74"/>
                </a:lnTo>
                <a:lnTo>
                  <a:pt x="251" y="72"/>
                </a:lnTo>
                <a:lnTo>
                  <a:pt x="253" y="72"/>
                </a:lnTo>
                <a:lnTo>
                  <a:pt x="250" y="66"/>
                </a:lnTo>
                <a:lnTo>
                  <a:pt x="256" y="63"/>
                </a:lnTo>
                <a:lnTo>
                  <a:pt x="255" y="59"/>
                </a:lnTo>
                <a:lnTo>
                  <a:pt x="250" y="60"/>
                </a:lnTo>
                <a:lnTo>
                  <a:pt x="253" y="56"/>
                </a:lnTo>
                <a:lnTo>
                  <a:pt x="253" y="58"/>
                </a:lnTo>
                <a:lnTo>
                  <a:pt x="263" y="56"/>
                </a:lnTo>
                <a:lnTo>
                  <a:pt x="265" y="53"/>
                </a:lnTo>
                <a:lnTo>
                  <a:pt x="264" y="47"/>
                </a:lnTo>
                <a:lnTo>
                  <a:pt x="269" y="47"/>
                </a:lnTo>
                <a:lnTo>
                  <a:pt x="269" y="50"/>
                </a:lnTo>
                <a:lnTo>
                  <a:pt x="272" y="50"/>
                </a:lnTo>
                <a:lnTo>
                  <a:pt x="271" y="57"/>
                </a:lnTo>
                <a:lnTo>
                  <a:pt x="274" y="58"/>
                </a:lnTo>
                <a:lnTo>
                  <a:pt x="279" y="69"/>
                </a:lnTo>
                <a:lnTo>
                  <a:pt x="298" y="83"/>
                </a:lnTo>
                <a:lnTo>
                  <a:pt x="313" y="90"/>
                </a:lnTo>
                <a:lnTo>
                  <a:pt x="313" y="103"/>
                </a:lnTo>
                <a:lnTo>
                  <a:pt x="311" y="104"/>
                </a:lnTo>
                <a:lnTo>
                  <a:pt x="310" y="108"/>
                </a:lnTo>
                <a:lnTo>
                  <a:pt x="313" y="119"/>
                </a:lnTo>
                <a:lnTo>
                  <a:pt x="345" y="157"/>
                </a:lnTo>
                <a:lnTo>
                  <a:pt x="359" y="174"/>
                </a:lnTo>
                <a:lnTo>
                  <a:pt x="377" y="188"/>
                </a:lnTo>
                <a:lnTo>
                  <a:pt x="379" y="195"/>
                </a:lnTo>
                <a:lnTo>
                  <a:pt x="373" y="198"/>
                </a:lnTo>
                <a:lnTo>
                  <a:pt x="370" y="203"/>
                </a:lnTo>
                <a:lnTo>
                  <a:pt x="370" y="203"/>
                </a:lnTo>
                <a:lnTo>
                  <a:pt x="375" y="221"/>
                </a:lnTo>
                <a:lnTo>
                  <a:pt x="363" y="229"/>
                </a:lnTo>
                <a:lnTo>
                  <a:pt x="355" y="231"/>
                </a:lnTo>
                <a:lnTo>
                  <a:pt x="352" y="235"/>
                </a:lnTo>
                <a:lnTo>
                  <a:pt x="350" y="248"/>
                </a:lnTo>
                <a:lnTo>
                  <a:pt x="355" y="255"/>
                </a:lnTo>
                <a:lnTo>
                  <a:pt x="351" y="259"/>
                </a:lnTo>
                <a:lnTo>
                  <a:pt x="344" y="261"/>
                </a:lnTo>
                <a:lnTo>
                  <a:pt x="329" y="253"/>
                </a:lnTo>
                <a:lnTo>
                  <a:pt x="318" y="260"/>
                </a:lnTo>
                <a:lnTo>
                  <a:pt x="319" y="262"/>
                </a:lnTo>
                <a:lnTo>
                  <a:pt x="320" y="265"/>
                </a:lnTo>
                <a:lnTo>
                  <a:pt x="326" y="268"/>
                </a:lnTo>
                <a:lnTo>
                  <a:pt x="327" y="276"/>
                </a:lnTo>
                <a:lnTo>
                  <a:pt x="334" y="280"/>
                </a:lnTo>
                <a:lnTo>
                  <a:pt x="344" y="285"/>
                </a:lnTo>
                <a:lnTo>
                  <a:pt x="355" y="299"/>
                </a:lnTo>
                <a:lnTo>
                  <a:pt x="370" y="309"/>
                </a:lnTo>
                <a:lnTo>
                  <a:pt x="388" y="311"/>
                </a:lnTo>
                <a:lnTo>
                  <a:pt x="391" y="314"/>
                </a:lnTo>
                <a:lnTo>
                  <a:pt x="398" y="317"/>
                </a:lnTo>
                <a:lnTo>
                  <a:pt x="404" y="317"/>
                </a:lnTo>
                <a:lnTo>
                  <a:pt x="414" y="311"/>
                </a:lnTo>
                <a:lnTo>
                  <a:pt x="426" y="309"/>
                </a:lnTo>
                <a:lnTo>
                  <a:pt x="439" y="317"/>
                </a:lnTo>
                <a:lnTo>
                  <a:pt x="440" y="320"/>
                </a:lnTo>
                <a:lnTo>
                  <a:pt x="454" y="327"/>
                </a:lnTo>
                <a:lnTo>
                  <a:pt x="462" y="327"/>
                </a:lnTo>
                <a:lnTo>
                  <a:pt x="465" y="333"/>
                </a:lnTo>
                <a:lnTo>
                  <a:pt x="459" y="336"/>
                </a:lnTo>
                <a:lnTo>
                  <a:pt x="457" y="342"/>
                </a:lnTo>
                <a:lnTo>
                  <a:pt x="470" y="360"/>
                </a:lnTo>
                <a:lnTo>
                  <a:pt x="469" y="364"/>
                </a:lnTo>
                <a:lnTo>
                  <a:pt x="471" y="380"/>
                </a:lnTo>
                <a:lnTo>
                  <a:pt x="476" y="387"/>
                </a:lnTo>
                <a:lnTo>
                  <a:pt x="470" y="402"/>
                </a:lnTo>
                <a:lnTo>
                  <a:pt x="461" y="411"/>
                </a:lnTo>
                <a:lnTo>
                  <a:pt x="462" y="423"/>
                </a:lnTo>
                <a:lnTo>
                  <a:pt x="465" y="428"/>
                </a:lnTo>
                <a:lnTo>
                  <a:pt x="465" y="428"/>
                </a:lnTo>
                <a:lnTo>
                  <a:pt x="442" y="448"/>
                </a:lnTo>
                <a:lnTo>
                  <a:pt x="384" y="469"/>
                </a:lnTo>
                <a:lnTo>
                  <a:pt x="394" y="482"/>
                </a:lnTo>
                <a:lnTo>
                  <a:pt x="384" y="490"/>
                </a:lnTo>
                <a:lnTo>
                  <a:pt x="384" y="494"/>
                </a:lnTo>
                <a:lnTo>
                  <a:pt x="378" y="498"/>
                </a:lnTo>
                <a:lnTo>
                  <a:pt x="374" y="507"/>
                </a:lnTo>
                <a:lnTo>
                  <a:pt x="374" y="508"/>
                </a:lnTo>
                <a:lnTo>
                  <a:pt x="374" y="508"/>
                </a:lnTo>
                <a:lnTo>
                  <a:pt x="367" y="510"/>
                </a:lnTo>
                <a:lnTo>
                  <a:pt x="355" y="508"/>
                </a:lnTo>
                <a:lnTo>
                  <a:pt x="347" y="501"/>
                </a:lnTo>
                <a:lnTo>
                  <a:pt x="335" y="502"/>
                </a:lnTo>
                <a:lnTo>
                  <a:pt x="331" y="499"/>
                </a:lnTo>
                <a:lnTo>
                  <a:pt x="320" y="498"/>
                </a:lnTo>
                <a:lnTo>
                  <a:pt x="316" y="492"/>
                </a:lnTo>
                <a:lnTo>
                  <a:pt x="311" y="491"/>
                </a:lnTo>
                <a:lnTo>
                  <a:pt x="307" y="493"/>
                </a:lnTo>
                <a:lnTo>
                  <a:pt x="309" y="503"/>
                </a:lnTo>
                <a:lnTo>
                  <a:pt x="308" y="504"/>
                </a:lnTo>
                <a:lnTo>
                  <a:pt x="307" y="508"/>
                </a:lnTo>
                <a:lnTo>
                  <a:pt x="309" y="512"/>
                </a:lnTo>
                <a:lnTo>
                  <a:pt x="315" y="515"/>
                </a:lnTo>
                <a:lnTo>
                  <a:pt x="311" y="528"/>
                </a:lnTo>
                <a:lnTo>
                  <a:pt x="313" y="530"/>
                </a:lnTo>
                <a:lnTo>
                  <a:pt x="310" y="533"/>
                </a:lnTo>
                <a:lnTo>
                  <a:pt x="313" y="543"/>
                </a:lnTo>
                <a:lnTo>
                  <a:pt x="310" y="542"/>
                </a:lnTo>
                <a:lnTo>
                  <a:pt x="309" y="539"/>
                </a:lnTo>
                <a:lnTo>
                  <a:pt x="292" y="530"/>
                </a:lnTo>
                <a:lnTo>
                  <a:pt x="287" y="525"/>
                </a:lnTo>
                <a:lnTo>
                  <a:pt x="279" y="525"/>
                </a:lnTo>
                <a:lnTo>
                  <a:pt x="282" y="535"/>
                </a:lnTo>
                <a:lnTo>
                  <a:pt x="288" y="544"/>
                </a:lnTo>
                <a:lnTo>
                  <a:pt x="287" y="547"/>
                </a:lnTo>
                <a:lnTo>
                  <a:pt x="283" y="545"/>
                </a:lnTo>
                <a:lnTo>
                  <a:pt x="281" y="547"/>
                </a:lnTo>
                <a:lnTo>
                  <a:pt x="277" y="551"/>
                </a:lnTo>
                <a:lnTo>
                  <a:pt x="277" y="563"/>
                </a:lnTo>
                <a:lnTo>
                  <a:pt x="273" y="567"/>
                </a:lnTo>
                <a:lnTo>
                  <a:pt x="270" y="573"/>
                </a:lnTo>
                <a:lnTo>
                  <a:pt x="266" y="574"/>
                </a:lnTo>
                <a:lnTo>
                  <a:pt x="259" y="565"/>
                </a:lnTo>
                <a:lnTo>
                  <a:pt x="248" y="563"/>
                </a:lnTo>
                <a:lnTo>
                  <a:pt x="236" y="572"/>
                </a:lnTo>
                <a:lnTo>
                  <a:pt x="240" y="582"/>
                </a:lnTo>
                <a:lnTo>
                  <a:pt x="237" y="585"/>
                </a:lnTo>
                <a:lnTo>
                  <a:pt x="231" y="587"/>
                </a:lnTo>
                <a:lnTo>
                  <a:pt x="224" y="582"/>
                </a:lnTo>
                <a:lnTo>
                  <a:pt x="215" y="587"/>
                </a:lnTo>
                <a:lnTo>
                  <a:pt x="207" y="587"/>
                </a:lnTo>
                <a:lnTo>
                  <a:pt x="204" y="584"/>
                </a:lnTo>
                <a:lnTo>
                  <a:pt x="202" y="570"/>
                </a:lnTo>
                <a:lnTo>
                  <a:pt x="191" y="538"/>
                </a:lnTo>
                <a:lnTo>
                  <a:pt x="184" y="522"/>
                </a:lnTo>
                <a:lnTo>
                  <a:pt x="166" y="471"/>
                </a:lnTo>
                <a:lnTo>
                  <a:pt x="151" y="473"/>
                </a:lnTo>
                <a:lnTo>
                  <a:pt x="148" y="468"/>
                </a:lnTo>
                <a:lnTo>
                  <a:pt x="136" y="445"/>
                </a:lnTo>
                <a:lnTo>
                  <a:pt x="46" y="455"/>
                </a:lnTo>
                <a:lnTo>
                  <a:pt x="57" y="437"/>
                </a:lnTo>
                <a:lnTo>
                  <a:pt x="38" y="423"/>
                </a:lnTo>
                <a:lnTo>
                  <a:pt x="62" y="404"/>
                </a:lnTo>
                <a:lnTo>
                  <a:pt x="92" y="384"/>
                </a:lnTo>
                <a:lnTo>
                  <a:pt x="80" y="346"/>
                </a:lnTo>
                <a:lnTo>
                  <a:pt x="74" y="345"/>
                </a:lnTo>
                <a:lnTo>
                  <a:pt x="75" y="338"/>
                </a:lnTo>
                <a:lnTo>
                  <a:pt x="71" y="337"/>
                </a:lnTo>
                <a:lnTo>
                  <a:pt x="73" y="329"/>
                </a:lnTo>
                <a:lnTo>
                  <a:pt x="69" y="326"/>
                </a:lnTo>
                <a:lnTo>
                  <a:pt x="60" y="317"/>
                </a:lnTo>
                <a:lnTo>
                  <a:pt x="26" y="297"/>
                </a:lnTo>
                <a:lnTo>
                  <a:pt x="22" y="282"/>
                </a:lnTo>
                <a:lnTo>
                  <a:pt x="22" y="278"/>
                </a:lnTo>
                <a:lnTo>
                  <a:pt x="10" y="223"/>
                </a:lnTo>
                <a:lnTo>
                  <a:pt x="0" y="183"/>
                </a:lnTo>
                <a:lnTo>
                  <a:pt x="16" y="177"/>
                </a:lnTo>
                <a:lnTo>
                  <a:pt x="50" y="164"/>
                </a:lnTo>
                <a:lnTo>
                  <a:pt x="67" y="157"/>
                </a:lnTo>
                <a:lnTo>
                  <a:pt x="85" y="150"/>
                </a:lnTo>
                <a:lnTo>
                  <a:pt x="120" y="136"/>
                </a:lnTo>
                <a:lnTo>
                  <a:pt x="134" y="130"/>
                </a:lnTo>
                <a:lnTo>
                  <a:pt x="142" y="73"/>
                </a:lnTo>
                <a:lnTo>
                  <a:pt x="135" y="72"/>
                </a:lnTo>
                <a:lnTo>
                  <a:pt x="136" y="69"/>
                </a:lnTo>
                <a:lnTo>
                  <a:pt x="126" y="51"/>
                </a:lnTo>
                <a:lnTo>
                  <a:pt x="127" y="49"/>
                </a:lnTo>
                <a:lnTo>
                  <a:pt x="140" y="46"/>
                </a:lnTo>
                <a:lnTo>
                  <a:pt x="140" y="39"/>
                </a:lnTo>
                <a:lnTo>
                  <a:pt x="147" y="39"/>
                </a:lnTo>
                <a:lnTo>
                  <a:pt x="153" y="36"/>
                </a:lnTo>
                <a:lnTo>
                  <a:pt x="143" y="27"/>
                </a:lnTo>
                <a:lnTo>
                  <a:pt x="143" y="18"/>
                </a:lnTo>
                <a:lnTo>
                  <a:pt x="133" y="17"/>
                </a:lnTo>
                <a:lnTo>
                  <a:pt x="133" y="17"/>
                </a:lnTo>
                <a:lnTo>
                  <a:pt x="135" y="5"/>
                </a:lnTo>
                <a:lnTo>
                  <a:pt x="150" y="2"/>
                </a:lnTo>
                <a:lnTo>
                  <a:pt x="159" y="3"/>
                </a:lnTo>
                <a:lnTo>
                  <a:pt x="164" y="0"/>
                </a:lnTo>
                <a:lnTo>
                  <a:pt x="170" y="0"/>
                </a:lnTo>
                <a:lnTo>
                  <a:pt x="169" y="3"/>
                </a:lnTo>
                <a:lnTo>
                  <a:pt x="172" y="9"/>
                </a:lnTo>
                <a:lnTo>
                  <a:pt x="181" y="22"/>
                </a:lnTo>
                <a:lnTo>
                  <a:pt x="197" y="36"/>
                </a:lnTo>
                <a:lnTo>
                  <a:pt x="200" y="35"/>
                </a:lnTo>
                <a:lnTo>
                  <a:pt x="205" y="37"/>
                </a:lnTo>
                <a:lnTo>
                  <a:pt x="206" y="34"/>
                </a:lnTo>
                <a:lnTo>
                  <a:pt x="212" y="37"/>
                </a:lnTo>
                <a:lnTo>
                  <a:pt x="215" y="36"/>
                </a:lnTo>
                <a:lnTo>
                  <a:pt x="218" y="39"/>
                </a:lnTo>
                <a:lnTo>
                  <a:pt x="218" y="39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578475" y="3192463"/>
            <a:ext cx="268288" cy="236538"/>
          </a:xfrm>
          <a:custGeom>
            <a:avLst/>
            <a:gdLst>
              <a:gd name="T0" fmla="*/ 58 w 61"/>
              <a:gd name="T1" fmla="*/ 17 h 54"/>
              <a:gd name="T2" fmla="*/ 58 w 61"/>
              <a:gd name="T3" fmla="*/ 17 h 54"/>
              <a:gd name="T4" fmla="*/ 55 w 61"/>
              <a:gd name="T5" fmla="*/ 21 h 54"/>
              <a:gd name="T6" fmla="*/ 60 w 61"/>
              <a:gd name="T7" fmla="*/ 20 h 54"/>
              <a:gd name="T8" fmla="*/ 61 w 61"/>
              <a:gd name="T9" fmla="*/ 24 h 54"/>
              <a:gd name="T10" fmla="*/ 55 w 61"/>
              <a:gd name="T11" fmla="*/ 27 h 54"/>
              <a:gd name="T12" fmla="*/ 58 w 61"/>
              <a:gd name="T13" fmla="*/ 33 h 54"/>
              <a:gd name="T14" fmla="*/ 56 w 61"/>
              <a:gd name="T15" fmla="*/ 33 h 54"/>
              <a:gd name="T16" fmla="*/ 56 w 61"/>
              <a:gd name="T17" fmla="*/ 35 h 54"/>
              <a:gd name="T18" fmla="*/ 22 w 61"/>
              <a:gd name="T19" fmla="*/ 54 h 54"/>
              <a:gd name="T20" fmla="*/ 10 w 61"/>
              <a:gd name="T21" fmla="*/ 44 h 54"/>
              <a:gd name="T22" fmla="*/ 0 w 61"/>
              <a:gd name="T23" fmla="*/ 21 h 54"/>
              <a:gd name="T24" fmla="*/ 10 w 61"/>
              <a:gd name="T25" fmla="*/ 18 h 54"/>
              <a:gd name="T26" fmla="*/ 3 w 61"/>
              <a:gd name="T27" fmla="*/ 15 h 54"/>
              <a:gd name="T28" fmla="*/ 7 w 61"/>
              <a:gd name="T29" fmla="*/ 3 h 54"/>
              <a:gd name="T30" fmla="*/ 15 w 61"/>
              <a:gd name="T31" fmla="*/ 0 h 54"/>
              <a:gd name="T32" fmla="*/ 23 w 61"/>
              <a:gd name="T33" fmla="*/ 0 h 54"/>
              <a:gd name="T34" fmla="*/ 23 w 61"/>
              <a:gd name="T35" fmla="*/ 0 h 54"/>
              <a:gd name="T36" fmla="*/ 24 w 61"/>
              <a:gd name="T37" fmla="*/ 0 h 54"/>
              <a:gd name="T38" fmla="*/ 35 w 61"/>
              <a:gd name="T39" fmla="*/ 1 h 54"/>
              <a:gd name="T40" fmla="*/ 40 w 61"/>
              <a:gd name="T41" fmla="*/ 5 h 54"/>
              <a:gd name="T42" fmla="*/ 44 w 61"/>
              <a:gd name="T43" fmla="*/ 4 h 54"/>
              <a:gd name="T44" fmla="*/ 45 w 61"/>
              <a:gd name="T45" fmla="*/ 7 h 54"/>
              <a:gd name="T46" fmla="*/ 49 w 61"/>
              <a:gd name="T47" fmla="*/ 7 h 54"/>
              <a:gd name="T48" fmla="*/ 51 w 61"/>
              <a:gd name="T49" fmla="*/ 9 h 54"/>
              <a:gd name="T50" fmla="*/ 55 w 61"/>
              <a:gd name="T51" fmla="*/ 9 h 54"/>
              <a:gd name="T52" fmla="*/ 58 w 61"/>
              <a:gd name="T53" fmla="*/ 11 h 54"/>
              <a:gd name="T54" fmla="*/ 58 w 61"/>
              <a:gd name="T55" fmla="*/ 17 h 54"/>
              <a:gd name="T56" fmla="*/ 58 w 61"/>
              <a:gd name="T57" fmla="*/ 1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1" h="54">
                <a:moveTo>
                  <a:pt x="58" y="17"/>
                </a:moveTo>
                <a:lnTo>
                  <a:pt x="58" y="17"/>
                </a:lnTo>
                <a:lnTo>
                  <a:pt x="55" y="21"/>
                </a:lnTo>
                <a:lnTo>
                  <a:pt x="60" y="20"/>
                </a:lnTo>
                <a:lnTo>
                  <a:pt x="61" y="24"/>
                </a:lnTo>
                <a:lnTo>
                  <a:pt x="55" y="27"/>
                </a:lnTo>
                <a:lnTo>
                  <a:pt x="58" y="33"/>
                </a:lnTo>
                <a:lnTo>
                  <a:pt x="56" y="33"/>
                </a:lnTo>
                <a:lnTo>
                  <a:pt x="56" y="35"/>
                </a:lnTo>
                <a:lnTo>
                  <a:pt x="22" y="54"/>
                </a:lnTo>
                <a:lnTo>
                  <a:pt x="10" y="44"/>
                </a:lnTo>
                <a:lnTo>
                  <a:pt x="0" y="21"/>
                </a:lnTo>
                <a:lnTo>
                  <a:pt x="10" y="18"/>
                </a:lnTo>
                <a:lnTo>
                  <a:pt x="3" y="15"/>
                </a:lnTo>
                <a:lnTo>
                  <a:pt x="7" y="3"/>
                </a:lnTo>
                <a:lnTo>
                  <a:pt x="15" y="0"/>
                </a:lnTo>
                <a:lnTo>
                  <a:pt x="23" y="0"/>
                </a:lnTo>
                <a:lnTo>
                  <a:pt x="23" y="0"/>
                </a:lnTo>
                <a:lnTo>
                  <a:pt x="24" y="0"/>
                </a:lnTo>
                <a:lnTo>
                  <a:pt x="35" y="1"/>
                </a:lnTo>
                <a:lnTo>
                  <a:pt x="40" y="5"/>
                </a:lnTo>
                <a:lnTo>
                  <a:pt x="44" y="4"/>
                </a:lnTo>
                <a:lnTo>
                  <a:pt x="45" y="7"/>
                </a:lnTo>
                <a:lnTo>
                  <a:pt x="49" y="7"/>
                </a:lnTo>
                <a:lnTo>
                  <a:pt x="51" y="9"/>
                </a:lnTo>
                <a:lnTo>
                  <a:pt x="55" y="9"/>
                </a:lnTo>
                <a:lnTo>
                  <a:pt x="58" y="11"/>
                </a:lnTo>
                <a:lnTo>
                  <a:pt x="58" y="17"/>
                </a:lnTo>
                <a:lnTo>
                  <a:pt x="58" y="17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170613" y="3879851"/>
            <a:ext cx="2876550" cy="2124075"/>
          </a:xfrm>
          <a:custGeom>
            <a:avLst/>
            <a:gdLst>
              <a:gd name="T0" fmla="*/ 136 w 657"/>
              <a:gd name="T1" fmla="*/ 232 h 485"/>
              <a:gd name="T2" fmla="*/ 182 w 657"/>
              <a:gd name="T3" fmla="*/ 268 h 485"/>
              <a:gd name="T4" fmla="*/ 203 w 657"/>
              <a:gd name="T5" fmla="*/ 278 h 485"/>
              <a:gd name="T6" fmla="*/ 268 w 657"/>
              <a:gd name="T7" fmla="*/ 292 h 485"/>
              <a:gd name="T8" fmla="*/ 361 w 657"/>
              <a:gd name="T9" fmla="*/ 305 h 485"/>
              <a:gd name="T10" fmla="*/ 382 w 657"/>
              <a:gd name="T11" fmla="*/ 310 h 485"/>
              <a:gd name="T12" fmla="*/ 392 w 657"/>
              <a:gd name="T13" fmla="*/ 300 h 485"/>
              <a:gd name="T14" fmla="*/ 435 w 657"/>
              <a:gd name="T15" fmla="*/ 283 h 485"/>
              <a:gd name="T16" fmla="*/ 490 w 657"/>
              <a:gd name="T17" fmla="*/ 276 h 485"/>
              <a:gd name="T18" fmla="*/ 574 w 657"/>
              <a:gd name="T19" fmla="*/ 252 h 485"/>
              <a:gd name="T20" fmla="*/ 589 w 657"/>
              <a:gd name="T21" fmla="*/ 241 h 485"/>
              <a:gd name="T22" fmla="*/ 587 w 657"/>
              <a:gd name="T23" fmla="*/ 172 h 485"/>
              <a:gd name="T24" fmla="*/ 564 w 657"/>
              <a:gd name="T25" fmla="*/ 130 h 485"/>
              <a:gd name="T26" fmla="*/ 542 w 657"/>
              <a:gd name="T27" fmla="*/ 147 h 485"/>
              <a:gd name="T28" fmla="*/ 529 w 657"/>
              <a:gd name="T29" fmla="*/ 119 h 485"/>
              <a:gd name="T30" fmla="*/ 514 w 657"/>
              <a:gd name="T31" fmla="*/ 42 h 485"/>
              <a:gd name="T32" fmla="*/ 452 w 657"/>
              <a:gd name="T33" fmla="*/ 18 h 485"/>
              <a:gd name="T34" fmla="*/ 434 w 657"/>
              <a:gd name="T35" fmla="*/ 54 h 485"/>
              <a:gd name="T36" fmla="*/ 388 w 657"/>
              <a:gd name="T37" fmla="*/ 18 h 485"/>
              <a:gd name="T38" fmla="*/ 412 w 657"/>
              <a:gd name="T39" fmla="*/ 0 h 485"/>
              <a:gd name="T40" fmla="*/ 482 w 657"/>
              <a:gd name="T41" fmla="*/ 7 h 485"/>
              <a:gd name="T42" fmla="*/ 573 w 657"/>
              <a:gd name="T43" fmla="*/ 62 h 485"/>
              <a:gd name="T44" fmla="*/ 629 w 657"/>
              <a:gd name="T45" fmla="*/ 161 h 485"/>
              <a:gd name="T46" fmla="*/ 651 w 657"/>
              <a:gd name="T47" fmla="*/ 241 h 485"/>
              <a:gd name="T48" fmla="*/ 657 w 657"/>
              <a:gd name="T49" fmla="*/ 313 h 485"/>
              <a:gd name="T50" fmla="*/ 638 w 657"/>
              <a:gd name="T51" fmla="*/ 377 h 485"/>
              <a:gd name="T52" fmla="*/ 606 w 657"/>
              <a:gd name="T53" fmla="*/ 451 h 485"/>
              <a:gd name="T54" fmla="*/ 582 w 657"/>
              <a:gd name="T55" fmla="*/ 455 h 485"/>
              <a:gd name="T56" fmla="*/ 591 w 657"/>
              <a:gd name="T57" fmla="*/ 448 h 485"/>
              <a:gd name="T58" fmla="*/ 603 w 657"/>
              <a:gd name="T59" fmla="*/ 426 h 485"/>
              <a:gd name="T60" fmla="*/ 605 w 657"/>
              <a:gd name="T61" fmla="*/ 406 h 485"/>
              <a:gd name="T62" fmla="*/ 598 w 657"/>
              <a:gd name="T63" fmla="*/ 356 h 485"/>
              <a:gd name="T64" fmla="*/ 564 w 657"/>
              <a:gd name="T65" fmla="*/ 355 h 485"/>
              <a:gd name="T66" fmla="*/ 495 w 657"/>
              <a:gd name="T67" fmla="*/ 365 h 485"/>
              <a:gd name="T68" fmla="*/ 440 w 657"/>
              <a:gd name="T69" fmla="*/ 370 h 485"/>
              <a:gd name="T70" fmla="*/ 390 w 657"/>
              <a:gd name="T71" fmla="*/ 387 h 485"/>
              <a:gd name="T72" fmla="*/ 373 w 657"/>
              <a:gd name="T73" fmla="*/ 404 h 485"/>
              <a:gd name="T74" fmla="*/ 356 w 657"/>
              <a:gd name="T75" fmla="*/ 383 h 485"/>
              <a:gd name="T76" fmla="*/ 317 w 657"/>
              <a:gd name="T77" fmla="*/ 386 h 485"/>
              <a:gd name="T78" fmla="*/ 280 w 657"/>
              <a:gd name="T79" fmla="*/ 399 h 485"/>
              <a:gd name="T80" fmla="*/ 224 w 657"/>
              <a:gd name="T81" fmla="*/ 406 h 485"/>
              <a:gd name="T82" fmla="*/ 207 w 657"/>
              <a:gd name="T83" fmla="*/ 427 h 485"/>
              <a:gd name="T84" fmla="*/ 143 w 657"/>
              <a:gd name="T85" fmla="*/ 457 h 485"/>
              <a:gd name="T86" fmla="*/ 99 w 657"/>
              <a:gd name="T87" fmla="*/ 460 h 485"/>
              <a:gd name="T88" fmla="*/ 80 w 657"/>
              <a:gd name="T89" fmla="*/ 462 h 485"/>
              <a:gd name="T90" fmla="*/ 56 w 657"/>
              <a:gd name="T91" fmla="*/ 465 h 485"/>
              <a:gd name="T92" fmla="*/ 42 w 657"/>
              <a:gd name="T93" fmla="*/ 472 h 485"/>
              <a:gd name="T94" fmla="*/ 34 w 657"/>
              <a:gd name="T95" fmla="*/ 485 h 485"/>
              <a:gd name="T96" fmla="*/ 4 w 657"/>
              <a:gd name="T97" fmla="*/ 483 h 485"/>
              <a:gd name="T98" fmla="*/ 19 w 657"/>
              <a:gd name="T99" fmla="*/ 472 h 485"/>
              <a:gd name="T100" fmla="*/ 39 w 657"/>
              <a:gd name="T101" fmla="*/ 442 h 485"/>
              <a:gd name="T102" fmla="*/ 40 w 657"/>
              <a:gd name="T103" fmla="*/ 402 h 485"/>
              <a:gd name="T104" fmla="*/ 38 w 657"/>
              <a:gd name="T105" fmla="*/ 373 h 485"/>
              <a:gd name="T106" fmla="*/ 35 w 657"/>
              <a:gd name="T107" fmla="*/ 356 h 485"/>
              <a:gd name="T108" fmla="*/ 29 w 657"/>
              <a:gd name="T109" fmla="*/ 341 h 485"/>
              <a:gd name="T110" fmla="*/ 57 w 657"/>
              <a:gd name="T111" fmla="*/ 330 h 485"/>
              <a:gd name="T112" fmla="*/ 44 w 657"/>
              <a:gd name="T113" fmla="*/ 311 h 485"/>
              <a:gd name="T114" fmla="*/ 64 w 657"/>
              <a:gd name="T115" fmla="*/ 286 h 485"/>
              <a:gd name="T116" fmla="*/ 135 w 657"/>
              <a:gd name="T117" fmla="*/ 232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7" h="485">
                <a:moveTo>
                  <a:pt x="135" y="232"/>
                </a:moveTo>
                <a:lnTo>
                  <a:pt x="135" y="232"/>
                </a:lnTo>
                <a:lnTo>
                  <a:pt x="135" y="232"/>
                </a:lnTo>
                <a:lnTo>
                  <a:pt x="136" y="232"/>
                </a:lnTo>
                <a:lnTo>
                  <a:pt x="149" y="247"/>
                </a:lnTo>
                <a:lnTo>
                  <a:pt x="151" y="248"/>
                </a:lnTo>
                <a:lnTo>
                  <a:pt x="172" y="262"/>
                </a:lnTo>
                <a:lnTo>
                  <a:pt x="182" y="268"/>
                </a:lnTo>
                <a:lnTo>
                  <a:pt x="184" y="270"/>
                </a:lnTo>
                <a:lnTo>
                  <a:pt x="186" y="271"/>
                </a:lnTo>
                <a:lnTo>
                  <a:pt x="198" y="276"/>
                </a:lnTo>
                <a:lnTo>
                  <a:pt x="203" y="278"/>
                </a:lnTo>
                <a:lnTo>
                  <a:pt x="233" y="287"/>
                </a:lnTo>
                <a:lnTo>
                  <a:pt x="257" y="291"/>
                </a:lnTo>
                <a:lnTo>
                  <a:pt x="268" y="292"/>
                </a:lnTo>
                <a:lnTo>
                  <a:pt x="268" y="292"/>
                </a:lnTo>
                <a:lnTo>
                  <a:pt x="311" y="296"/>
                </a:lnTo>
                <a:lnTo>
                  <a:pt x="334" y="296"/>
                </a:lnTo>
                <a:lnTo>
                  <a:pt x="346" y="297"/>
                </a:lnTo>
                <a:lnTo>
                  <a:pt x="361" y="305"/>
                </a:lnTo>
                <a:lnTo>
                  <a:pt x="361" y="305"/>
                </a:lnTo>
                <a:lnTo>
                  <a:pt x="367" y="312"/>
                </a:lnTo>
                <a:lnTo>
                  <a:pt x="372" y="314"/>
                </a:lnTo>
                <a:lnTo>
                  <a:pt x="382" y="310"/>
                </a:lnTo>
                <a:lnTo>
                  <a:pt x="382" y="307"/>
                </a:lnTo>
                <a:lnTo>
                  <a:pt x="391" y="304"/>
                </a:lnTo>
                <a:lnTo>
                  <a:pt x="390" y="302"/>
                </a:lnTo>
                <a:lnTo>
                  <a:pt x="392" y="300"/>
                </a:lnTo>
                <a:lnTo>
                  <a:pt x="400" y="295"/>
                </a:lnTo>
                <a:lnTo>
                  <a:pt x="403" y="293"/>
                </a:lnTo>
                <a:lnTo>
                  <a:pt x="414" y="289"/>
                </a:lnTo>
                <a:lnTo>
                  <a:pt x="435" y="283"/>
                </a:lnTo>
                <a:lnTo>
                  <a:pt x="436" y="282"/>
                </a:lnTo>
                <a:lnTo>
                  <a:pt x="440" y="283"/>
                </a:lnTo>
                <a:lnTo>
                  <a:pt x="475" y="275"/>
                </a:lnTo>
                <a:lnTo>
                  <a:pt x="490" y="276"/>
                </a:lnTo>
                <a:lnTo>
                  <a:pt x="511" y="270"/>
                </a:lnTo>
                <a:lnTo>
                  <a:pt x="535" y="264"/>
                </a:lnTo>
                <a:lnTo>
                  <a:pt x="539" y="266"/>
                </a:lnTo>
                <a:lnTo>
                  <a:pt x="574" y="252"/>
                </a:lnTo>
                <a:lnTo>
                  <a:pt x="574" y="252"/>
                </a:lnTo>
                <a:lnTo>
                  <a:pt x="576" y="251"/>
                </a:lnTo>
                <a:lnTo>
                  <a:pt x="584" y="243"/>
                </a:lnTo>
                <a:lnTo>
                  <a:pt x="589" y="241"/>
                </a:lnTo>
                <a:lnTo>
                  <a:pt x="585" y="239"/>
                </a:lnTo>
                <a:lnTo>
                  <a:pt x="592" y="226"/>
                </a:lnTo>
                <a:lnTo>
                  <a:pt x="588" y="174"/>
                </a:lnTo>
                <a:lnTo>
                  <a:pt x="587" y="172"/>
                </a:lnTo>
                <a:lnTo>
                  <a:pt x="582" y="164"/>
                </a:lnTo>
                <a:lnTo>
                  <a:pt x="574" y="158"/>
                </a:lnTo>
                <a:lnTo>
                  <a:pt x="573" y="146"/>
                </a:lnTo>
                <a:lnTo>
                  <a:pt x="564" y="130"/>
                </a:lnTo>
                <a:lnTo>
                  <a:pt x="549" y="132"/>
                </a:lnTo>
                <a:lnTo>
                  <a:pt x="549" y="138"/>
                </a:lnTo>
                <a:lnTo>
                  <a:pt x="543" y="142"/>
                </a:lnTo>
                <a:lnTo>
                  <a:pt x="542" y="147"/>
                </a:lnTo>
                <a:lnTo>
                  <a:pt x="540" y="175"/>
                </a:lnTo>
                <a:lnTo>
                  <a:pt x="539" y="175"/>
                </a:lnTo>
                <a:lnTo>
                  <a:pt x="535" y="171"/>
                </a:lnTo>
                <a:lnTo>
                  <a:pt x="529" y="119"/>
                </a:lnTo>
                <a:lnTo>
                  <a:pt x="529" y="106"/>
                </a:lnTo>
                <a:lnTo>
                  <a:pt x="527" y="75"/>
                </a:lnTo>
                <a:lnTo>
                  <a:pt x="522" y="54"/>
                </a:lnTo>
                <a:lnTo>
                  <a:pt x="514" y="42"/>
                </a:lnTo>
                <a:lnTo>
                  <a:pt x="502" y="32"/>
                </a:lnTo>
                <a:lnTo>
                  <a:pt x="470" y="18"/>
                </a:lnTo>
                <a:lnTo>
                  <a:pt x="465" y="16"/>
                </a:lnTo>
                <a:lnTo>
                  <a:pt x="452" y="18"/>
                </a:lnTo>
                <a:lnTo>
                  <a:pt x="440" y="24"/>
                </a:lnTo>
                <a:lnTo>
                  <a:pt x="431" y="34"/>
                </a:lnTo>
                <a:lnTo>
                  <a:pt x="427" y="43"/>
                </a:lnTo>
                <a:lnTo>
                  <a:pt x="434" y="54"/>
                </a:lnTo>
                <a:lnTo>
                  <a:pt x="434" y="54"/>
                </a:lnTo>
                <a:lnTo>
                  <a:pt x="415" y="43"/>
                </a:lnTo>
                <a:lnTo>
                  <a:pt x="408" y="30"/>
                </a:lnTo>
                <a:lnTo>
                  <a:pt x="388" y="18"/>
                </a:lnTo>
                <a:lnTo>
                  <a:pt x="386" y="15"/>
                </a:lnTo>
                <a:lnTo>
                  <a:pt x="390" y="10"/>
                </a:lnTo>
                <a:lnTo>
                  <a:pt x="401" y="3"/>
                </a:lnTo>
                <a:lnTo>
                  <a:pt x="412" y="0"/>
                </a:lnTo>
                <a:lnTo>
                  <a:pt x="439" y="0"/>
                </a:lnTo>
                <a:lnTo>
                  <a:pt x="456" y="2"/>
                </a:lnTo>
                <a:lnTo>
                  <a:pt x="464" y="4"/>
                </a:lnTo>
                <a:lnTo>
                  <a:pt x="482" y="7"/>
                </a:lnTo>
                <a:lnTo>
                  <a:pt x="507" y="16"/>
                </a:lnTo>
                <a:lnTo>
                  <a:pt x="545" y="35"/>
                </a:lnTo>
                <a:lnTo>
                  <a:pt x="566" y="55"/>
                </a:lnTo>
                <a:lnTo>
                  <a:pt x="573" y="62"/>
                </a:lnTo>
                <a:lnTo>
                  <a:pt x="593" y="90"/>
                </a:lnTo>
                <a:lnTo>
                  <a:pt x="597" y="98"/>
                </a:lnTo>
                <a:lnTo>
                  <a:pt x="618" y="135"/>
                </a:lnTo>
                <a:lnTo>
                  <a:pt x="629" y="161"/>
                </a:lnTo>
                <a:lnTo>
                  <a:pt x="632" y="172"/>
                </a:lnTo>
                <a:lnTo>
                  <a:pt x="640" y="196"/>
                </a:lnTo>
                <a:lnTo>
                  <a:pt x="649" y="232"/>
                </a:lnTo>
                <a:lnTo>
                  <a:pt x="651" y="241"/>
                </a:lnTo>
                <a:lnTo>
                  <a:pt x="652" y="245"/>
                </a:lnTo>
                <a:lnTo>
                  <a:pt x="655" y="280"/>
                </a:lnTo>
                <a:lnTo>
                  <a:pt x="657" y="307"/>
                </a:lnTo>
                <a:lnTo>
                  <a:pt x="657" y="313"/>
                </a:lnTo>
                <a:lnTo>
                  <a:pt x="657" y="323"/>
                </a:lnTo>
                <a:lnTo>
                  <a:pt x="654" y="348"/>
                </a:lnTo>
                <a:lnTo>
                  <a:pt x="647" y="362"/>
                </a:lnTo>
                <a:lnTo>
                  <a:pt x="638" y="377"/>
                </a:lnTo>
                <a:lnTo>
                  <a:pt x="625" y="385"/>
                </a:lnTo>
                <a:lnTo>
                  <a:pt x="619" y="397"/>
                </a:lnTo>
                <a:lnTo>
                  <a:pt x="608" y="424"/>
                </a:lnTo>
                <a:lnTo>
                  <a:pt x="606" y="451"/>
                </a:lnTo>
                <a:lnTo>
                  <a:pt x="598" y="460"/>
                </a:lnTo>
                <a:lnTo>
                  <a:pt x="586" y="461"/>
                </a:lnTo>
                <a:lnTo>
                  <a:pt x="586" y="460"/>
                </a:lnTo>
                <a:lnTo>
                  <a:pt x="582" y="455"/>
                </a:lnTo>
                <a:lnTo>
                  <a:pt x="582" y="454"/>
                </a:lnTo>
                <a:lnTo>
                  <a:pt x="582" y="453"/>
                </a:lnTo>
                <a:lnTo>
                  <a:pt x="587" y="453"/>
                </a:lnTo>
                <a:lnTo>
                  <a:pt x="591" y="448"/>
                </a:lnTo>
                <a:lnTo>
                  <a:pt x="601" y="435"/>
                </a:lnTo>
                <a:lnTo>
                  <a:pt x="601" y="435"/>
                </a:lnTo>
                <a:lnTo>
                  <a:pt x="601" y="435"/>
                </a:lnTo>
                <a:lnTo>
                  <a:pt x="603" y="426"/>
                </a:lnTo>
                <a:lnTo>
                  <a:pt x="604" y="424"/>
                </a:lnTo>
                <a:lnTo>
                  <a:pt x="604" y="418"/>
                </a:lnTo>
                <a:lnTo>
                  <a:pt x="604" y="407"/>
                </a:lnTo>
                <a:lnTo>
                  <a:pt x="605" y="406"/>
                </a:lnTo>
                <a:lnTo>
                  <a:pt x="608" y="403"/>
                </a:lnTo>
                <a:lnTo>
                  <a:pt x="615" y="387"/>
                </a:lnTo>
                <a:lnTo>
                  <a:pt x="616" y="371"/>
                </a:lnTo>
                <a:lnTo>
                  <a:pt x="598" y="356"/>
                </a:lnTo>
                <a:lnTo>
                  <a:pt x="584" y="351"/>
                </a:lnTo>
                <a:lnTo>
                  <a:pt x="582" y="351"/>
                </a:lnTo>
                <a:lnTo>
                  <a:pt x="576" y="353"/>
                </a:lnTo>
                <a:lnTo>
                  <a:pt x="564" y="355"/>
                </a:lnTo>
                <a:lnTo>
                  <a:pt x="563" y="356"/>
                </a:lnTo>
                <a:lnTo>
                  <a:pt x="521" y="358"/>
                </a:lnTo>
                <a:lnTo>
                  <a:pt x="495" y="365"/>
                </a:lnTo>
                <a:lnTo>
                  <a:pt x="495" y="365"/>
                </a:lnTo>
                <a:lnTo>
                  <a:pt x="475" y="369"/>
                </a:lnTo>
                <a:lnTo>
                  <a:pt x="461" y="367"/>
                </a:lnTo>
                <a:lnTo>
                  <a:pt x="461" y="368"/>
                </a:lnTo>
                <a:lnTo>
                  <a:pt x="440" y="370"/>
                </a:lnTo>
                <a:lnTo>
                  <a:pt x="439" y="371"/>
                </a:lnTo>
                <a:lnTo>
                  <a:pt x="431" y="371"/>
                </a:lnTo>
                <a:lnTo>
                  <a:pt x="432" y="373"/>
                </a:lnTo>
                <a:lnTo>
                  <a:pt x="390" y="387"/>
                </a:lnTo>
                <a:lnTo>
                  <a:pt x="384" y="390"/>
                </a:lnTo>
                <a:lnTo>
                  <a:pt x="381" y="393"/>
                </a:lnTo>
                <a:lnTo>
                  <a:pt x="377" y="395"/>
                </a:lnTo>
                <a:lnTo>
                  <a:pt x="373" y="404"/>
                </a:lnTo>
                <a:lnTo>
                  <a:pt x="366" y="403"/>
                </a:lnTo>
                <a:lnTo>
                  <a:pt x="362" y="389"/>
                </a:lnTo>
                <a:lnTo>
                  <a:pt x="361" y="386"/>
                </a:lnTo>
                <a:lnTo>
                  <a:pt x="356" y="383"/>
                </a:lnTo>
                <a:lnTo>
                  <a:pt x="340" y="384"/>
                </a:lnTo>
                <a:lnTo>
                  <a:pt x="339" y="388"/>
                </a:lnTo>
                <a:lnTo>
                  <a:pt x="325" y="391"/>
                </a:lnTo>
                <a:lnTo>
                  <a:pt x="317" y="386"/>
                </a:lnTo>
                <a:lnTo>
                  <a:pt x="298" y="380"/>
                </a:lnTo>
                <a:lnTo>
                  <a:pt x="288" y="384"/>
                </a:lnTo>
                <a:lnTo>
                  <a:pt x="283" y="390"/>
                </a:lnTo>
                <a:lnTo>
                  <a:pt x="280" y="399"/>
                </a:lnTo>
                <a:lnTo>
                  <a:pt x="271" y="403"/>
                </a:lnTo>
                <a:lnTo>
                  <a:pt x="240" y="407"/>
                </a:lnTo>
                <a:lnTo>
                  <a:pt x="231" y="407"/>
                </a:lnTo>
                <a:lnTo>
                  <a:pt x="224" y="406"/>
                </a:lnTo>
                <a:lnTo>
                  <a:pt x="223" y="407"/>
                </a:lnTo>
                <a:lnTo>
                  <a:pt x="221" y="408"/>
                </a:lnTo>
                <a:lnTo>
                  <a:pt x="210" y="423"/>
                </a:lnTo>
                <a:lnTo>
                  <a:pt x="207" y="427"/>
                </a:lnTo>
                <a:lnTo>
                  <a:pt x="199" y="437"/>
                </a:lnTo>
                <a:lnTo>
                  <a:pt x="186" y="449"/>
                </a:lnTo>
                <a:lnTo>
                  <a:pt x="173" y="453"/>
                </a:lnTo>
                <a:lnTo>
                  <a:pt x="143" y="457"/>
                </a:lnTo>
                <a:lnTo>
                  <a:pt x="132" y="454"/>
                </a:lnTo>
                <a:lnTo>
                  <a:pt x="131" y="454"/>
                </a:lnTo>
                <a:lnTo>
                  <a:pt x="130" y="454"/>
                </a:lnTo>
                <a:lnTo>
                  <a:pt x="99" y="460"/>
                </a:lnTo>
                <a:lnTo>
                  <a:pt x="86" y="460"/>
                </a:lnTo>
                <a:lnTo>
                  <a:pt x="85" y="459"/>
                </a:lnTo>
                <a:lnTo>
                  <a:pt x="82" y="461"/>
                </a:lnTo>
                <a:lnTo>
                  <a:pt x="80" y="462"/>
                </a:lnTo>
                <a:lnTo>
                  <a:pt x="77" y="462"/>
                </a:lnTo>
                <a:lnTo>
                  <a:pt x="73" y="461"/>
                </a:lnTo>
                <a:lnTo>
                  <a:pt x="73" y="461"/>
                </a:lnTo>
                <a:lnTo>
                  <a:pt x="56" y="465"/>
                </a:lnTo>
                <a:lnTo>
                  <a:pt x="52" y="466"/>
                </a:lnTo>
                <a:lnTo>
                  <a:pt x="50" y="467"/>
                </a:lnTo>
                <a:lnTo>
                  <a:pt x="44" y="471"/>
                </a:lnTo>
                <a:lnTo>
                  <a:pt x="42" y="472"/>
                </a:lnTo>
                <a:lnTo>
                  <a:pt x="40" y="476"/>
                </a:lnTo>
                <a:lnTo>
                  <a:pt x="35" y="484"/>
                </a:lnTo>
                <a:lnTo>
                  <a:pt x="35" y="485"/>
                </a:lnTo>
                <a:lnTo>
                  <a:pt x="34" y="485"/>
                </a:lnTo>
                <a:lnTo>
                  <a:pt x="26" y="482"/>
                </a:lnTo>
                <a:lnTo>
                  <a:pt x="21" y="485"/>
                </a:lnTo>
                <a:lnTo>
                  <a:pt x="18" y="481"/>
                </a:lnTo>
                <a:lnTo>
                  <a:pt x="4" y="483"/>
                </a:lnTo>
                <a:lnTo>
                  <a:pt x="0" y="477"/>
                </a:lnTo>
                <a:lnTo>
                  <a:pt x="10" y="471"/>
                </a:lnTo>
                <a:lnTo>
                  <a:pt x="16" y="473"/>
                </a:lnTo>
                <a:lnTo>
                  <a:pt x="19" y="472"/>
                </a:lnTo>
                <a:lnTo>
                  <a:pt x="25" y="464"/>
                </a:lnTo>
                <a:lnTo>
                  <a:pt x="35" y="455"/>
                </a:lnTo>
                <a:lnTo>
                  <a:pt x="36" y="442"/>
                </a:lnTo>
                <a:lnTo>
                  <a:pt x="39" y="442"/>
                </a:lnTo>
                <a:lnTo>
                  <a:pt x="47" y="433"/>
                </a:lnTo>
                <a:lnTo>
                  <a:pt x="37" y="408"/>
                </a:lnTo>
                <a:lnTo>
                  <a:pt x="37" y="403"/>
                </a:lnTo>
                <a:lnTo>
                  <a:pt x="40" y="402"/>
                </a:lnTo>
                <a:lnTo>
                  <a:pt x="46" y="388"/>
                </a:lnTo>
                <a:lnTo>
                  <a:pt x="42" y="382"/>
                </a:lnTo>
                <a:lnTo>
                  <a:pt x="36" y="380"/>
                </a:lnTo>
                <a:lnTo>
                  <a:pt x="38" y="373"/>
                </a:lnTo>
                <a:lnTo>
                  <a:pt x="48" y="371"/>
                </a:lnTo>
                <a:lnTo>
                  <a:pt x="50" y="365"/>
                </a:lnTo>
                <a:lnTo>
                  <a:pt x="44" y="362"/>
                </a:lnTo>
                <a:lnTo>
                  <a:pt x="35" y="356"/>
                </a:lnTo>
                <a:lnTo>
                  <a:pt x="39" y="348"/>
                </a:lnTo>
                <a:lnTo>
                  <a:pt x="35" y="343"/>
                </a:lnTo>
                <a:lnTo>
                  <a:pt x="29" y="344"/>
                </a:lnTo>
                <a:lnTo>
                  <a:pt x="29" y="341"/>
                </a:lnTo>
                <a:lnTo>
                  <a:pt x="38" y="336"/>
                </a:lnTo>
                <a:lnTo>
                  <a:pt x="42" y="332"/>
                </a:lnTo>
                <a:lnTo>
                  <a:pt x="50" y="329"/>
                </a:lnTo>
                <a:lnTo>
                  <a:pt x="57" y="330"/>
                </a:lnTo>
                <a:lnTo>
                  <a:pt x="61" y="327"/>
                </a:lnTo>
                <a:lnTo>
                  <a:pt x="59" y="316"/>
                </a:lnTo>
                <a:lnTo>
                  <a:pt x="44" y="312"/>
                </a:lnTo>
                <a:lnTo>
                  <a:pt x="44" y="311"/>
                </a:lnTo>
                <a:lnTo>
                  <a:pt x="48" y="302"/>
                </a:lnTo>
                <a:lnTo>
                  <a:pt x="54" y="298"/>
                </a:lnTo>
                <a:lnTo>
                  <a:pt x="54" y="294"/>
                </a:lnTo>
                <a:lnTo>
                  <a:pt x="64" y="286"/>
                </a:lnTo>
                <a:lnTo>
                  <a:pt x="54" y="273"/>
                </a:lnTo>
                <a:lnTo>
                  <a:pt x="112" y="252"/>
                </a:lnTo>
                <a:lnTo>
                  <a:pt x="135" y="232"/>
                </a:lnTo>
                <a:lnTo>
                  <a:pt x="135" y="232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88900" y="859536"/>
            <a:ext cx="8961438" cy="5146675"/>
            <a:chOff x="88900" y="873125"/>
            <a:chExt cx="8961438" cy="5146675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8900" y="873125"/>
              <a:ext cx="8961438" cy="5146675"/>
            </a:xfrm>
            <a:custGeom>
              <a:avLst/>
              <a:gdLst>
                <a:gd name="T0" fmla="*/ 1062 w 1614"/>
                <a:gd name="T1" fmla="*/ 138 h 927"/>
                <a:gd name="T2" fmla="*/ 1141 w 1614"/>
                <a:gd name="T3" fmla="*/ 132 h 927"/>
                <a:gd name="T4" fmla="*/ 1162 w 1614"/>
                <a:gd name="T5" fmla="*/ 171 h 927"/>
                <a:gd name="T6" fmla="*/ 1117 w 1614"/>
                <a:gd name="T7" fmla="*/ 207 h 927"/>
                <a:gd name="T8" fmla="*/ 1078 w 1614"/>
                <a:gd name="T9" fmla="*/ 210 h 927"/>
                <a:gd name="T10" fmla="*/ 1028 w 1614"/>
                <a:gd name="T11" fmla="*/ 218 h 927"/>
                <a:gd name="T12" fmla="*/ 979 w 1614"/>
                <a:gd name="T13" fmla="*/ 240 h 927"/>
                <a:gd name="T14" fmla="*/ 960 w 1614"/>
                <a:gd name="T15" fmla="*/ 288 h 927"/>
                <a:gd name="T16" fmla="*/ 932 w 1614"/>
                <a:gd name="T17" fmla="*/ 318 h 927"/>
                <a:gd name="T18" fmla="*/ 897 w 1614"/>
                <a:gd name="T19" fmla="*/ 327 h 927"/>
                <a:gd name="T20" fmla="*/ 912 w 1614"/>
                <a:gd name="T21" fmla="*/ 358 h 927"/>
                <a:gd name="T22" fmla="*/ 888 w 1614"/>
                <a:gd name="T23" fmla="*/ 359 h 927"/>
                <a:gd name="T24" fmla="*/ 875 w 1614"/>
                <a:gd name="T25" fmla="*/ 392 h 927"/>
                <a:gd name="T26" fmla="*/ 953 w 1614"/>
                <a:gd name="T27" fmla="*/ 391 h 927"/>
                <a:gd name="T28" fmla="*/ 1002 w 1614"/>
                <a:gd name="T29" fmla="*/ 419 h 927"/>
                <a:gd name="T30" fmla="*/ 1032 w 1614"/>
                <a:gd name="T31" fmla="*/ 427 h 927"/>
                <a:gd name="T32" fmla="*/ 1049 w 1614"/>
                <a:gd name="T33" fmla="*/ 434 h 927"/>
                <a:gd name="T34" fmla="*/ 1132 w 1614"/>
                <a:gd name="T35" fmla="*/ 538 h 927"/>
                <a:gd name="T36" fmla="*/ 1112 w 1614"/>
                <a:gd name="T37" fmla="*/ 594 h 927"/>
                <a:gd name="T38" fmla="*/ 1127 w 1614"/>
                <a:gd name="T39" fmla="*/ 633 h 927"/>
                <a:gd name="T40" fmla="*/ 1202 w 1614"/>
                <a:gd name="T41" fmla="*/ 653 h 927"/>
                <a:gd name="T42" fmla="*/ 1202 w 1614"/>
                <a:gd name="T43" fmla="*/ 727 h 927"/>
                <a:gd name="T44" fmla="*/ 1279 w 1614"/>
                <a:gd name="T45" fmla="*/ 771 h 927"/>
                <a:gd name="T46" fmla="*/ 1396 w 1614"/>
                <a:gd name="T47" fmla="*/ 788 h 927"/>
                <a:gd name="T48" fmla="*/ 1470 w 1614"/>
                <a:gd name="T49" fmla="*/ 761 h 927"/>
                <a:gd name="T50" fmla="*/ 1562 w 1614"/>
                <a:gd name="T51" fmla="*/ 722 h 927"/>
                <a:gd name="T52" fmla="*/ 1521 w 1614"/>
                <a:gd name="T53" fmla="*/ 682 h 927"/>
                <a:gd name="T54" fmla="*/ 1452 w 1614"/>
                <a:gd name="T55" fmla="*/ 559 h 927"/>
                <a:gd name="T56" fmla="*/ 1411 w 1614"/>
                <a:gd name="T57" fmla="*/ 546 h 927"/>
                <a:gd name="T58" fmla="*/ 1566 w 1614"/>
                <a:gd name="T59" fmla="*/ 621 h 927"/>
                <a:gd name="T60" fmla="*/ 1614 w 1614"/>
                <a:gd name="T61" fmla="*/ 799 h 927"/>
                <a:gd name="T62" fmla="*/ 1554 w 1614"/>
                <a:gd name="T63" fmla="*/ 903 h 927"/>
                <a:gd name="T64" fmla="*/ 1572 w 1614"/>
                <a:gd name="T65" fmla="*/ 865 h 927"/>
                <a:gd name="T66" fmla="*/ 1506 w 1614"/>
                <a:gd name="T67" fmla="*/ 827 h 927"/>
                <a:gd name="T68" fmla="*/ 1398 w 1614"/>
                <a:gd name="T69" fmla="*/ 852 h 927"/>
                <a:gd name="T70" fmla="*/ 1345 w 1614"/>
                <a:gd name="T71" fmla="*/ 848 h 927"/>
                <a:gd name="T72" fmla="*/ 1261 w 1614"/>
                <a:gd name="T73" fmla="*/ 877 h 927"/>
                <a:gd name="T74" fmla="*/ 1162 w 1614"/>
                <a:gd name="T75" fmla="*/ 906 h 927"/>
                <a:gd name="T76" fmla="*/ 1127 w 1614"/>
                <a:gd name="T77" fmla="*/ 920 h 927"/>
                <a:gd name="T78" fmla="*/ 1110 w 1614"/>
                <a:gd name="T79" fmla="*/ 916 h 927"/>
                <a:gd name="T80" fmla="*/ 1124 w 1614"/>
                <a:gd name="T81" fmla="*/ 844 h 927"/>
                <a:gd name="T82" fmla="*/ 1129 w 1614"/>
                <a:gd name="T83" fmla="*/ 806 h 927"/>
                <a:gd name="T84" fmla="*/ 1099 w 1614"/>
                <a:gd name="T85" fmla="*/ 785 h 927"/>
                <a:gd name="T86" fmla="*/ 1080 w 1614"/>
                <a:gd name="T87" fmla="*/ 806 h 927"/>
                <a:gd name="T88" fmla="*/ 1062 w 1614"/>
                <a:gd name="T89" fmla="*/ 821 h 927"/>
                <a:gd name="T90" fmla="*/ 1024 w 1614"/>
                <a:gd name="T91" fmla="*/ 849 h 927"/>
                <a:gd name="T92" fmla="*/ 954 w 1614"/>
                <a:gd name="T93" fmla="*/ 762 h 927"/>
                <a:gd name="T94" fmla="*/ 891 w 1614"/>
                <a:gd name="T95" fmla="*/ 656 h 927"/>
                <a:gd name="T96" fmla="*/ 776 w 1614"/>
                <a:gd name="T97" fmla="*/ 557 h 927"/>
                <a:gd name="T98" fmla="*/ 490 w 1614"/>
                <a:gd name="T99" fmla="*/ 590 h 927"/>
                <a:gd name="T100" fmla="*/ 122 w 1614"/>
                <a:gd name="T101" fmla="*/ 578 h 927"/>
                <a:gd name="T102" fmla="*/ 72 w 1614"/>
                <a:gd name="T103" fmla="*/ 432 h 927"/>
                <a:gd name="T104" fmla="*/ 67 w 1614"/>
                <a:gd name="T105" fmla="*/ 398 h 927"/>
                <a:gd name="T106" fmla="*/ 19 w 1614"/>
                <a:gd name="T107" fmla="*/ 361 h 927"/>
                <a:gd name="T108" fmla="*/ 2 w 1614"/>
                <a:gd name="T109" fmla="*/ 331 h 927"/>
                <a:gd name="T110" fmla="*/ 22 w 1614"/>
                <a:gd name="T111" fmla="*/ 301 h 927"/>
                <a:gd name="T112" fmla="*/ 33 w 1614"/>
                <a:gd name="T113" fmla="*/ 193 h 927"/>
                <a:gd name="T114" fmla="*/ 59 w 1614"/>
                <a:gd name="T115" fmla="*/ 151 h 927"/>
                <a:gd name="T116" fmla="*/ 226 w 1614"/>
                <a:gd name="T117" fmla="*/ 117 h 927"/>
                <a:gd name="T118" fmla="*/ 580 w 1614"/>
                <a:gd name="T119" fmla="*/ 126 h 927"/>
                <a:gd name="T120" fmla="*/ 766 w 1614"/>
                <a:gd name="T121" fmla="*/ 62 h 927"/>
                <a:gd name="T122" fmla="*/ 936 w 1614"/>
                <a:gd name="T123" fmla="*/ 1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4" h="927">
                  <a:moveTo>
                    <a:pt x="1013" y="10"/>
                  </a:moveTo>
                  <a:lnTo>
                    <a:pt x="1013" y="10"/>
                  </a:lnTo>
                  <a:lnTo>
                    <a:pt x="1015" y="43"/>
                  </a:lnTo>
                  <a:lnTo>
                    <a:pt x="1016" y="45"/>
                  </a:lnTo>
                  <a:lnTo>
                    <a:pt x="1017" y="51"/>
                  </a:lnTo>
                  <a:lnTo>
                    <a:pt x="1024" y="81"/>
                  </a:lnTo>
                  <a:lnTo>
                    <a:pt x="1030" y="92"/>
                  </a:lnTo>
                  <a:lnTo>
                    <a:pt x="1036" y="105"/>
                  </a:lnTo>
                  <a:lnTo>
                    <a:pt x="1045" y="123"/>
                  </a:lnTo>
                  <a:lnTo>
                    <a:pt x="1054" y="136"/>
                  </a:lnTo>
                  <a:lnTo>
                    <a:pt x="1062" y="138"/>
                  </a:lnTo>
                  <a:lnTo>
                    <a:pt x="1076" y="149"/>
                  </a:lnTo>
                  <a:lnTo>
                    <a:pt x="1079" y="151"/>
                  </a:lnTo>
                  <a:lnTo>
                    <a:pt x="1086" y="154"/>
                  </a:lnTo>
                  <a:lnTo>
                    <a:pt x="1098" y="156"/>
                  </a:lnTo>
                  <a:lnTo>
                    <a:pt x="1110" y="146"/>
                  </a:lnTo>
                  <a:lnTo>
                    <a:pt x="1114" y="146"/>
                  </a:lnTo>
                  <a:lnTo>
                    <a:pt x="1116" y="141"/>
                  </a:lnTo>
                  <a:lnTo>
                    <a:pt x="1130" y="133"/>
                  </a:lnTo>
                  <a:lnTo>
                    <a:pt x="1132" y="133"/>
                  </a:lnTo>
                  <a:lnTo>
                    <a:pt x="1138" y="131"/>
                  </a:lnTo>
                  <a:lnTo>
                    <a:pt x="1141" y="132"/>
                  </a:lnTo>
                  <a:lnTo>
                    <a:pt x="1147" y="136"/>
                  </a:lnTo>
                  <a:lnTo>
                    <a:pt x="1144" y="139"/>
                  </a:lnTo>
                  <a:lnTo>
                    <a:pt x="1146" y="153"/>
                  </a:lnTo>
                  <a:lnTo>
                    <a:pt x="1152" y="152"/>
                  </a:lnTo>
                  <a:lnTo>
                    <a:pt x="1155" y="154"/>
                  </a:lnTo>
                  <a:lnTo>
                    <a:pt x="1163" y="152"/>
                  </a:lnTo>
                  <a:lnTo>
                    <a:pt x="1162" y="159"/>
                  </a:lnTo>
                  <a:lnTo>
                    <a:pt x="1165" y="160"/>
                  </a:lnTo>
                  <a:lnTo>
                    <a:pt x="1163" y="165"/>
                  </a:lnTo>
                  <a:lnTo>
                    <a:pt x="1166" y="167"/>
                  </a:lnTo>
                  <a:lnTo>
                    <a:pt x="1162" y="171"/>
                  </a:lnTo>
                  <a:lnTo>
                    <a:pt x="1160" y="170"/>
                  </a:lnTo>
                  <a:lnTo>
                    <a:pt x="1152" y="172"/>
                  </a:lnTo>
                  <a:lnTo>
                    <a:pt x="1148" y="175"/>
                  </a:lnTo>
                  <a:lnTo>
                    <a:pt x="1148" y="176"/>
                  </a:lnTo>
                  <a:lnTo>
                    <a:pt x="1147" y="178"/>
                  </a:lnTo>
                  <a:lnTo>
                    <a:pt x="1144" y="178"/>
                  </a:lnTo>
                  <a:lnTo>
                    <a:pt x="1137" y="182"/>
                  </a:lnTo>
                  <a:lnTo>
                    <a:pt x="1138" y="188"/>
                  </a:lnTo>
                  <a:lnTo>
                    <a:pt x="1134" y="196"/>
                  </a:lnTo>
                  <a:lnTo>
                    <a:pt x="1122" y="206"/>
                  </a:lnTo>
                  <a:lnTo>
                    <a:pt x="1117" y="207"/>
                  </a:lnTo>
                  <a:lnTo>
                    <a:pt x="1103" y="202"/>
                  </a:lnTo>
                  <a:lnTo>
                    <a:pt x="1097" y="205"/>
                  </a:lnTo>
                  <a:lnTo>
                    <a:pt x="1094" y="209"/>
                  </a:lnTo>
                  <a:lnTo>
                    <a:pt x="1086" y="210"/>
                  </a:lnTo>
                  <a:lnTo>
                    <a:pt x="1086" y="212"/>
                  </a:lnTo>
                  <a:lnTo>
                    <a:pt x="1082" y="213"/>
                  </a:lnTo>
                  <a:lnTo>
                    <a:pt x="1082" y="213"/>
                  </a:lnTo>
                  <a:lnTo>
                    <a:pt x="1082" y="212"/>
                  </a:lnTo>
                  <a:lnTo>
                    <a:pt x="1081" y="210"/>
                  </a:lnTo>
                  <a:lnTo>
                    <a:pt x="1081" y="210"/>
                  </a:lnTo>
                  <a:lnTo>
                    <a:pt x="1078" y="210"/>
                  </a:lnTo>
                  <a:lnTo>
                    <a:pt x="1076" y="213"/>
                  </a:lnTo>
                  <a:lnTo>
                    <a:pt x="1072" y="213"/>
                  </a:lnTo>
                  <a:lnTo>
                    <a:pt x="1069" y="209"/>
                  </a:lnTo>
                  <a:lnTo>
                    <a:pt x="1054" y="213"/>
                  </a:lnTo>
                  <a:lnTo>
                    <a:pt x="1051" y="215"/>
                  </a:lnTo>
                  <a:lnTo>
                    <a:pt x="1049" y="220"/>
                  </a:lnTo>
                  <a:lnTo>
                    <a:pt x="1044" y="219"/>
                  </a:lnTo>
                  <a:lnTo>
                    <a:pt x="1043" y="222"/>
                  </a:lnTo>
                  <a:lnTo>
                    <a:pt x="1039" y="217"/>
                  </a:lnTo>
                  <a:lnTo>
                    <a:pt x="1034" y="217"/>
                  </a:lnTo>
                  <a:lnTo>
                    <a:pt x="1028" y="218"/>
                  </a:lnTo>
                  <a:lnTo>
                    <a:pt x="1028" y="218"/>
                  </a:lnTo>
                  <a:lnTo>
                    <a:pt x="1024" y="221"/>
                  </a:lnTo>
                  <a:lnTo>
                    <a:pt x="1021" y="220"/>
                  </a:lnTo>
                  <a:lnTo>
                    <a:pt x="1010" y="226"/>
                  </a:lnTo>
                  <a:lnTo>
                    <a:pt x="1004" y="226"/>
                  </a:lnTo>
                  <a:lnTo>
                    <a:pt x="994" y="230"/>
                  </a:lnTo>
                  <a:lnTo>
                    <a:pt x="991" y="227"/>
                  </a:lnTo>
                  <a:lnTo>
                    <a:pt x="988" y="228"/>
                  </a:lnTo>
                  <a:lnTo>
                    <a:pt x="983" y="231"/>
                  </a:lnTo>
                  <a:lnTo>
                    <a:pt x="983" y="233"/>
                  </a:lnTo>
                  <a:lnTo>
                    <a:pt x="979" y="240"/>
                  </a:lnTo>
                  <a:lnTo>
                    <a:pt x="980" y="244"/>
                  </a:lnTo>
                  <a:lnTo>
                    <a:pt x="981" y="245"/>
                  </a:lnTo>
                  <a:lnTo>
                    <a:pt x="983" y="247"/>
                  </a:lnTo>
                  <a:lnTo>
                    <a:pt x="993" y="249"/>
                  </a:lnTo>
                  <a:lnTo>
                    <a:pt x="996" y="248"/>
                  </a:lnTo>
                  <a:lnTo>
                    <a:pt x="997" y="255"/>
                  </a:lnTo>
                  <a:lnTo>
                    <a:pt x="990" y="261"/>
                  </a:lnTo>
                  <a:lnTo>
                    <a:pt x="987" y="267"/>
                  </a:lnTo>
                  <a:lnTo>
                    <a:pt x="972" y="275"/>
                  </a:lnTo>
                  <a:lnTo>
                    <a:pt x="972" y="276"/>
                  </a:lnTo>
                  <a:lnTo>
                    <a:pt x="960" y="288"/>
                  </a:lnTo>
                  <a:lnTo>
                    <a:pt x="945" y="283"/>
                  </a:lnTo>
                  <a:lnTo>
                    <a:pt x="943" y="284"/>
                  </a:lnTo>
                  <a:lnTo>
                    <a:pt x="934" y="288"/>
                  </a:lnTo>
                  <a:lnTo>
                    <a:pt x="934" y="291"/>
                  </a:lnTo>
                  <a:lnTo>
                    <a:pt x="933" y="303"/>
                  </a:lnTo>
                  <a:lnTo>
                    <a:pt x="939" y="308"/>
                  </a:lnTo>
                  <a:lnTo>
                    <a:pt x="948" y="309"/>
                  </a:lnTo>
                  <a:lnTo>
                    <a:pt x="956" y="315"/>
                  </a:lnTo>
                  <a:lnTo>
                    <a:pt x="953" y="318"/>
                  </a:lnTo>
                  <a:lnTo>
                    <a:pt x="943" y="313"/>
                  </a:lnTo>
                  <a:lnTo>
                    <a:pt x="932" y="318"/>
                  </a:lnTo>
                  <a:lnTo>
                    <a:pt x="932" y="312"/>
                  </a:lnTo>
                  <a:lnTo>
                    <a:pt x="929" y="302"/>
                  </a:lnTo>
                  <a:lnTo>
                    <a:pt x="930" y="291"/>
                  </a:lnTo>
                  <a:lnTo>
                    <a:pt x="929" y="291"/>
                  </a:lnTo>
                  <a:lnTo>
                    <a:pt x="925" y="291"/>
                  </a:lnTo>
                  <a:lnTo>
                    <a:pt x="918" y="299"/>
                  </a:lnTo>
                  <a:lnTo>
                    <a:pt x="918" y="299"/>
                  </a:lnTo>
                  <a:lnTo>
                    <a:pt x="915" y="302"/>
                  </a:lnTo>
                  <a:lnTo>
                    <a:pt x="901" y="313"/>
                  </a:lnTo>
                  <a:lnTo>
                    <a:pt x="896" y="324"/>
                  </a:lnTo>
                  <a:lnTo>
                    <a:pt x="897" y="327"/>
                  </a:lnTo>
                  <a:lnTo>
                    <a:pt x="900" y="327"/>
                  </a:lnTo>
                  <a:lnTo>
                    <a:pt x="903" y="334"/>
                  </a:lnTo>
                  <a:lnTo>
                    <a:pt x="903" y="335"/>
                  </a:lnTo>
                  <a:lnTo>
                    <a:pt x="911" y="335"/>
                  </a:lnTo>
                  <a:lnTo>
                    <a:pt x="912" y="337"/>
                  </a:lnTo>
                  <a:lnTo>
                    <a:pt x="909" y="339"/>
                  </a:lnTo>
                  <a:lnTo>
                    <a:pt x="908" y="342"/>
                  </a:lnTo>
                  <a:lnTo>
                    <a:pt x="912" y="350"/>
                  </a:lnTo>
                  <a:lnTo>
                    <a:pt x="910" y="354"/>
                  </a:lnTo>
                  <a:lnTo>
                    <a:pt x="912" y="357"/>
                  </a:lnTo>
                  <a:lnTo>
                    <a:pt x="912" y="358"/>
                  </a:lnTo>
                  <a:lnTo>
                    <a:pt x="918" y="358"/>
                  </a:lnTo>
                  <a:lnTo>
                    <a:pt x="921" y="362"/>
                  </a:lnTo>
                  <a:lnTo>
                    <a:pt x="922" y="366"/>
                  </a:lnTo>
                  <a:lnTo>
                    <a:pt x="918" y="366"/>
                  </a:lnTo>
                  <a:lnTo>
                    <a:pt x="910" y="359"/>
                  </a:lnTo>
                  <a:lnTo>
                    <a:pt x="910" y="359"/>
                  </a:lnTo>
                  <a:lnTo>
                    <a:pt x="906" y="354"/>
                  </a:lnTo>
                  <a:lnTo>
                    <a:pt x="899" y="354"/>
                  </a:lnTo>
                  <a:lnTo>
                    <a:pt x="898" y="354"/>
                  </a:lnTo>
                  <a:lnTo>
                    <a:pt x="895" y="360"/>
                  </a:lnTo>
                  <a:lnTo>
                    <a:pt x="888" y="359"/>
                  </a:lnTo>
                  <a:lnTo>
                    <a:pt x="883" y="371"/>
                  </a:lnTo>
                  <a:lnTo>
                    <a:pt x="879" y="375"/>
                  </a:lnTo>
                  <a:lnTo>
                    <a:pt x="873" y="374"/>
                  </a:lnTo>
                  <a:lnTo>
                    <a:pt x="866" y="377"/>
                  </a:lnTo>
                  <a:lnTo>
                    <a:pt x="859" y="377"/>
                  </a:lnTo>
                  <a:lnTo>
                    <a:pt x="857" y="380"/>
                  </a:lnTo>
                  <a:lnTo>
                    <a:pt x="864" y="384"/>
                  </a:lnTo>
                  <a:lnTo>
                    <a:pt x="870" y="390"/>
                  </a:lnTo>
                  <a:lnTo>
                    <a:pt x="870" y="390"/>
                  </a:lnTo>
                  <a:lnTo>
                    <a:pt x="870" y="390"/>
                  </a:lnTo>
                  <a:lnTo>
                    <a:pt x="875" y="392"/>
                  </a:lnTo>
                  <a:lnTo>
                    <a:pt x="883" y="393"/>
                  </a:lnTo>
                  <a:lnTo>
                    <a:pt x="890" y="388"/>
                  </a:lnTo>
                  <a:lnTo>
                    <a:pt x="897" y="387"/>
                  </a:lnTo>
                  <a:lnTo>
                    <a:pt x="906" y="396"/>
                  </a:lnTo>
                  <a:lnTo>
                    <a:pt x="916" y="396"/>
                  </a:lnTo>
                  <a:lnTo>
                    <a:pt x="916" y="404"/>
                  </a:lnTo>
                  <a:lnTo>
                    <a:pt x="932" y="411"/>
                  </a:lnTo>
                  <a:lnTo>
                    <a:pt x="940" y="403"/>
                  </a:lnTo>
                  <a:lnTo>
                    <a:pt x="940" y="403"/>
                  </a:lnTo>
                  <a:lnTo>
                    <a:pt x="942" y="394"/>
                  </a:lnTo>
                  <a:lnTo>
                    <a:pt x="953" y="391"/>
                  </a:lnTo>
                  <a:lnTo>
                    <a:pt x="960" y="392"/>
                  </a:lnTo>
                  <a:lnTo>
                    <a:pt x="964" y="390"/>
                  </a:lnTo>
                  <a:lnTo>
                    <a:pt x="969" y="390"/>
                  </a:lnTo>
                  <a:lnTo>
                    <a:pt x="968" y="392"/>
                  </a:lnTo>
                  <a:lnTo>
                    <a:pt x="970" y="397"/>
                  </a:lnTo>
                  <a:lnTo>
                    <a:pt x="978" y="407"/>
                  </a:lnTo>
                  <a:lnTo>
                    <a:pt x="991" y="418"/>
                  </a:lnTo>
                  <a:lnTo>
                    <a:pt x="993" y="417"/>
                  </a:lnTo>
                  <a:lnTo>
                    <a:pt x="996" y="418"/>
                  </a:lnTo>
                  <a:lnTo>
                    <a:pt x="998" y="416"/>
                  </a:lnTo>
                  <a:lnTo>
                    <a:pt x="1002" y="419"/>
                  </a:lnTo>
                  <a:lnTo>
                    <a:pt x="1005" y="418"/>
                  </a:lnTo>
                  <a:lnTo>
                    <a:pt x="1007" y="420"/>
                  </a:lnTo>
                  <a:lnTo>
                    <a:pt x="1007" y="420"/>
                  </a:lnTo>
                  <a:lnTo>
                    <a:pt x="1008" y="421"/>
                  </a:lnTo>
                  <a:lnTo>
                    <a:pt x="1017" y="421"/>
                  </a:lnTo>
                  <a:lnTo>
                    <a:pt x="1021" y="424"/>
                  </a:lnTo>
                  <a:lnTo>
                    <a:pt x="1023" y="424"/>
                  </a:lnTo>
                  <a:lnTo>
                    <a:pt x="1025" y="426"/>
                  </a:lnTo>
                  <a:lnTo>
                    <a:pt x="1027" y="426"/>
                  </a:lnTo>
                  <a:lnTo>
                    <a:pt x="1029" y="428"/>
                  </a:lnTo>
                  <a:lnTo>
                    <a:pt x="1032" y="427"/>
                  </a:lnTo>
                  <a:lnTo>
                    <a:pt x="1035" y="429"/>
                  </a:lnTo>
                  <a:lnTo>
                    <a:pt x="1034" y="434"/>
                  </a:lnTo>
                  <a:lnTo>
                    <a:pt x="1034" y="434"/>
                  </a:lnTo>
                  <a:lnTo>
                    <a:pt x="1034" y="436"/>
                  </a:lnTo>
                  <a:lnTo>
                    <a:pt x="1042" y="434"/>
                  </a:lnTo>
                  <a:lnTo>
                    <a:pt x="1044" y="431"/>
                  </a:lnTo>
                  <a:lnTo>
                    <a:pt x="1043" y="427"/>
                  </a:lnTo>
                  <a:lnTo>
                    <a:pt x="1047" y="427"/>
                  </a:lnTo>
                  <a:lnTo>
                    <a:pt x="1047" y="429"/>
                  </a:lnTo>
                  <a:lnTo>
                    <a:pt x="1049" y="429"/>
                  </a:lnTo>
                  <a:lnTo>
                    <a:pt x="1049" y="434"/>
                  </a:lnTo>
                  <a:lnTo>
                    <a:pt x="1051" y="435"/>
                  </a:lnTo>
                  <a:lnTo>
                    <a:pt x="1055" y="444"/>
                  </a:lnTo>
                  <a:lnTo>
                    <a:pt x="1070" y="455"/>
                  </a:lnTo>
                  <a:lnTo>
                    <a:pt x="1082" y="460"/>
                  </a:lnTo>
                  <a:lnTo>
                    <a:pt x="1082" y="470"/>
                  </a:lnTo>
                  <a:lnTo>
                    <a:pt x="1080" y="471"/>
                  </a:lnTo>
                  <a:lnTo>
                    <a:pt x="1080" y="475"/>
                  </a:lnTo>
                  <a:lnTo>
                    <a:pt x="1082" y="483"/>
                  </a:lnTo>
                  <a:lnTo>
                    <a:pt x="1107" y="513"/>
                  </a:lnTo>
                  <a:lnTo>
                    <a:pt x="1118" y="527"/>
                  </a:lnTo>
                  <a:lnTo>
                    <a:pt x="1132" y="538"/>
                  </a:lnTo>
                  <a:lnTo>
                    <a:pt x="1134" y="543"/>
                  </a:lnTo>
                  <a:lnTo>
                    <a:pt x="1130" y="545"/>
                  </a:lnTo>
                  <a:lnTo>
                    <a:pt x="1127" y="550"/>
                  </a:lnTo>
                  <a:lnTo>
                    <a:pt x="1127" y="550"/>
                  </a:lnTo>
                  <a:lnTo>
                    <a:pt x="1131" y="564"/>
                  </a:lnTo>
                  <a:lnTo>
                    <a:pt x="1121" y="570"/>
                  </a:lnTo>
                  <a:lnTo>
                    <a:pt x="1115" y="572"/>
                  </a:lnTo>
                  <a:lnTo>
                    <a:pt x="1113" y="575"/>
                  </a:lnTo>
                  <a:lnTo>
                    <a:pt x="1111" y="585"/>
                  </a:lnTo>
                  <a:lnTo>
                    <a:pt x="1115" y="591"/>
                  </a:lnTo>
                  <a:lnTo>
                    <a:pt x="1112" y="594"/>
                  </a:lnTo>
                  <a:lnTo>
                    <a:pt x="1106" y="595"/>
                  </a:lnTo>
                  <a:lnTo>
                    <a:pt x="1095" y="589"/>
                  </a:lnTo>
                  <a:lnTo>
                    <a:pt x="1086" y="594"/>
                  </a:lnTo>
                  <a:lnTo>
                    <a:pt x="1087" y="596"/>
                  </a:lnTo>
                  <a:lnTo>
                    <a:pt x="1087" y="598"/>
                  </a:lnTo>
                  <a:lnTo>
                    <a:pt x="1092" y="601"/>
                  </a:lnTo>
                  <a:lnTo>
                    <a:pt x="1093" y="607"/>
                  </a:lnTo>
                  <a:lnTo>
                    <a:pt x="1098" y="610"/>
                  </a:lnTo>
                  <a:lnTo>
                    <a:pt x="1106" y="614"/>
                  </a:lnTo>
                  <a:lnTo>
                    <a:pt x="1115" y="626"/>
                  </a:lnTo>
                  <a:lnTo>
                    <a:pt x="1127" y="633"/>
                  </a:lnTo>
                  <a:lnTo>
                    <a:pt x="1141" y="634"/>
                  </a:lnTo>
                  <a:lnTo>
                    <a:pt x="1144" y="637"/>
                  </a:lnTo>
                  <a:lnTo>
                    <a:pt x="1149" y="640"/>
                  </a:lnTo>
                  <a:lnTo>
                    <a:pt x="1154" y="640"/>
                  </a:lnTo>
                  <a:lnTo>
                    <a:pt x="1161" y="634"/>
                  </a:lnTo>
                  <a:lnTo>
                    <a:pt x="1171" y="633"/>
                  </a:lnTo>
                  <a:lnTo>
                    <a:pt x="1181" y="639"/>
                  </a:lnTo>
                  <a:lnTo>
                    <a:pt x="1182" y="642"/>
                  </a:lnTo>
                  <a:lnTo>
                    <a:pt x="1193" y="648"/>
                  </a:lnTo>
                  <a:lnTo>
                    <a:pt x="1200" y="648"/>
                  </a:lnTo>
                  <a:lnTo>
                    <a:pt x="1202" y="653"/>
                  </a:lnTo>
                  <a:lnTo>
                    <a:pt x="1197" y="655"/>
                  </a:lnTo>
                  <a:lnTo>
                    <a:pt x="1196" y="660"/>
                  </a:lnTo>
                  <a:lnTo>
                    <a:pt x="1206" y="674"/>
                  </a:lnTo>
                  <a:lnTo>
                    <a:pt x="1205" y="677"/>
                  </a:lnTo>
                  <a:lnTo>
                    <a:pt x="1207" y="689"/>
                  </a:lnTo>
                  <a:lnTo>
                    <a:pt x="1210" y="695"/>
                  </a:lnTo>
                  <a:lnTo>
                    <a:pt x="1206" y="706"/>
                  </a:lnTo>
                  <a:lnTo>
                    <a:pt x="1199" y="713"/>
                  </a:lnTo>
                  <a:lnTo>
                    <a:pt x="1199" y="723"/>
                  </a:lnTo>
                  <a:lnTo>
                    <a:pt x="1202" y="727"/>
                  </a:lnTo>
                  <a:lnTo>
                    <a:pt x="1202" y="727"/>
                  </a:lnTo>
                  <a:lnTo>
                    <a:pt x="1202" y="727"/>
                  </a:lnTo>
                  <a:lnTo>
                    <a:pt x="1203" y="727"/>
                  </a:lnTo>
                  <a:lnTo>
                    <a:pt x="1213" y="739"/>
                  </a:lnTo>
                  <a:lnTo>
                    <a:pt x="1214" y="740"/>
                  </a:lnTo>
                  <a:lnTo>
                    <a:pt x="1231" y="751"/>
                  </a:lnTo>
                  <a:lnTo>
                    <a:pt x="1239" y="756"/>
                  </a:lnTo>
                  <a:lnTo>
                    <a:pt x="1241" y="757"/>
                  </a:lnTo>
                  <a:lnTo>
                    <a:pt x="1242" y="757"/>
                  </a:lnTo>
                  <a:lnTo>
                    <a:pt x="1251" y="762"/>
                  </a:lnTo>
                  <a:lnTo>
                    <a:pt x="1255" y="763"/>
                  </a:lnTo>
                  <a:lnTo>
                    <a:pt x="1279" y="771"/>
                  </a:lnTo>
                  <a:lnTo>
                    <a:pt x="1298" y="774"/>
                  </a:lnTo>
                  <a:lnTo>
                    <a:pt x="1306" y="775"/>
                  </a:lnTo>
                  <a:lnTo>
                    <a:pt x="1306" y="775"/>
                  </a:lnTo>
                  <a:lnTo>
                    <a:pt x="1341" y="778"/>
                  </a:lnTo>
                  <a:lnTo>
                    <a:pt x="1358" y="778"/>
                  </a:lnTo>
                  <a:lnTo>
                    <a:pt x="1368" y="778"/>
                  </a:lnTo>
                  <a:lnTo>
                    <a:pt x="1380" y="785"/>
                  </a:lnTo>
                  <a:lnTo>
                    <a:pt x="1380" y="785"/>
                  </a:lnTo>
                  <a:lnTo>
                    <a:pt x="1384" y="790"/>
                  </a:lnTo>
                  <a:lnTo>
                    <a:pt x="1389" y="792"/>
                  </a:lnTo>
                  <a:lnTo>
                    <a:pt x="1396" y="788"/>
                  </a:lnTo>
                  <a:lnTo>
                    <a:pt x="1397" y="786"/>
                  </a:lnTo>
                  <a:lnTo>
                    <a:pt x="1404" y="784"/>
                  </a:lnTo>
                  <a:lnTo>
                    <a:pt x="1403" y="783"/>
                  </a:lnTo>
                  <a:lnTo>
                    <a:pt x="1404" y="781"/>
                  </a:lnTo>
                  <a:lnTo>
                    <a:pt x="1411" y="777"/>
                  </a:lnTo>
                  <a:lnTo>
                    <a:pt x="1413" y="775"/>
                  </a:lnTo>
                  <a:lnTo>
                    <a:pt x="1422" y="772"/>
                  </a:lnTo>
                  <a:lnTo>
                    <a:pt x="1438" y="767"/>
                  </a:lnTo>
                  <a:lnTo>
                    <a:pt x="1439" y="767"/>
                  </a:lnTo>
                  <a:lnTo>
                    <a:pt x="1442" y="767"/>
                  </a:lnTo>
                  <a:lnTo>
                    <a:pt x="1470" y="761"/>
                  </a:lnTo>
                  <a:lnTo>
                    <a:pt x="1482" y="762"/>
                  </a:lnTo>
                  <a:lnTo>
                    <a:pt x="1498" y="757"/>
                  </a:lnTo>
                  <a:lnTo>
                    <a:pt x="1517" y="752"/>
                  </a:lnTo>
                  <a:lnTo>
                    <a:pt x="1521" y="754"/>
                  </a:lnTo>
                  <a:lnTo>
                    <a:pt x="1548" y="743"/>
                  </a:lnTo>
                  <a:lnTo>
                    <a:pt x="1548" y="743"/>
                  </a:lnTo>
                  <a:lnTo>
                    <a:pt x="1550" y="742"/>
                  </a:lnTo>
                  <a:lnTo>
                    <a:pt x="1556" y="735"/>
                  </a:lnTo>
                  <a:lnTo>
                    <a:pt x="1559" y="734"/>
                  </a:lnTo>
                  <a:lnTo>
                    <a:pt x="1557" y="732"/>
                  </a:lnTo>
                  <a:lnTo>
                    <a:pt x="1562" y="722"/>
                  </a:lnTo>
                  <a:lnTo>
                    <a:pt x="1559" y="681"/>
                  </a:lnTo>
                  <a:lnTo>
                    <a:pt x="1558" y="680"/>
                  </a:lnTo>
                  <a:lnTo>
                    <a:pt x="1554" y="674"/>
                  </a:lnTo>
                  <a:lnTo>
                    <a:pt x="1548" y="668"/>
                  </a:lnTo>
                  <a:lnTo>
                    <a:pt x="1547" y="659"/>
                  </a:lnTo>
                  <a:lnTo>
                    <a:pt x="1540" y="647"/>
                  </a:lnTo>
                  <a:lnTo>
                    <a:pt x="1528" y="648"/>
                  </a:lnTo>
                  <a:lnTo>
                    <a:pt x="1528" y="653"/>
                  </a:lnTo>
                  <a:lnTo>
                    <a:pt x="1524" y="656"/>
                  </a:lnTo>
                  <a:lnTo>
                    <a:pt x="1523" y="660"/>
                  </a:lnTo>
                  <a:lnTo>
                    <a:pt x="1521" y="682"/>
                  </a:lnTo>
                  <a:lnTo>
                    <a:pt x="1520" y="682"/>
                  </a:lnTo>
                  <a:lnTo>
                    <a:pt x="1518" y="679"/>
                  </a:lnTo>
                  <a:lnTo>
                    <a:pt x="1512" y="638"/>
                  </a:lnTo>
                  <a:lnTo>
                    <a:pt x="1512" y="628"/>
                  </a:lnTo>
                  <a:lnTo>
                    <a:pt x="1511" y="603"/>
                  </a:lnTo>
                  <a:lnTo>
                    <a:pt x="1507" y="587"/>
                  </a:lnTo>
                  <a:lnTo>
                    <a:pt x="1500" y="577"/>
                  </a:lnTo>
                  <a:lnTo>
                    <a:pt x="1491" y="569"/>
                  </a:lnTo>
                  <a:lnTo>
                    <a:pt x="1466" y="558"/>
                  </a:lnTo>
                  <a:lnTo>
                    <a:pt x="1462" y="557"/>
                  </a:lnTo>
                  <a:lnTo>
                    <a:pt x="1452" y="559"/>
                  </a:lnTo>
                  <a:lnTo>
                    <a:pt x="1443" y="563"/>
                  </a:lnTo>
                  <a:lnTo>
                    <a:pt x="1435" y="571"/>
                  </a:lnTo>
                  <a:lnTo>
                    <a:pt x="1432" y="578"/>
                  </a:lnTo>
                  <a:lnTo>
                    <a:pt x="1438" y="587"/>
                  </a:lnTo>
                  <a:lnTo>
                    <a:pt x="1438" y="587"/>
                  </a:lnTo>
                  <a:lnTo>
                    <a:pt x="1423" y="578"/>
                  </a:lnTo>
                  <a:lnTo>
                    <a:pt x="1417" y="567"/>
                  </a:lnTo>
                  <a:lnTo>
                    <a:pt x="1401" y="559"/>
                  </a:lnTo>
                  <a:lnTo>
                    <a:pt x="1399" y="556"/>
                  </a:lnTo>
                  <a:lnTo>
                    <a:pt x="1403" y="552"/>
                  </a:lnTo>
                  <a:lnTo>
                    <a:pt x="1411" y="546"/>
                  </a:lnTo>
                  <a:lnTo>
                    <a:pt x="1420" y="544"/>
                  </a:lnTo>
                  <a:lnTo>
                    <a:pt x="1441" y="544"/>
                  </a:lnTo>
                  <a:lnTo>
                    <a:pt x="1455" y="546"/>
                  </a:lnTo>
                  <a:lnTo>
                    <a:pt x="1461" y="547"/>
                  </a:lnTo>
                  <a:lnTo>
                    <a:pt x="1476" y="550"/>
                  </a:lnTo>
                  <a:lnTo>
                    <a:pt x="1495" y="557"/>
                  </a:lnTo>
                  <a:lnTo>
                    <a:pt x="1525" y="572"/>
                  </a:lnTo>
                  <a:lnTo>
                    <a:pt x="1542" y="587"/>
                  </a:lnTo>
                  <a:lnTo>
                    <a:pt x="1547" y="593"/>
                  </a:lnTo>
                  <a:lnTo>
                    <a:pt x="1563" y="615"/>
                  </a:lnTo>
                  <a:lnTo>
                    <a:pt x="1566" y="621"/>
                  </a:lnTo>
                  <a:lnTo>
                    <a:pt x="1582" y="651"/>
                  </a:lnTo>
                  <a:lnTo>
                    <a:pt x="1591" y="671"/>
                  </a:lnTo>
                  <a:lnTo>
                    <a:pt x="1594" y="680"/>
                  </a:lnTo>
                  <a:lnTo>
                    <a:pt x="1600" y="699"/>
                  </a:lnTo>
                  <a:lnTo>
                    <a:pt x="1607" y="727"/>
                  </a:lnTo>
                  <a:lnTo>
                    <a:pt x="1609" y="734"/>
                  </a:lnTo>
                  <a:lnTo>
                    <a:pt x="1610" y="737"/>
                  </a:lnTo>
                  <a:lnTo>
                    <a:pt x="1612" y="765"/>
                  </a:lnTo>
                  <a:lnTo>
                    <a:pt x="1613" y="786"/>
                  </a:lnTo>
                  <a:lnTo>
                    <a:pt x="1614" y="791"/>
                  </a:lnTo>
                  <a:lnTo>
                    <a:pt x="1614" y="799"/>
                  </a:lnTo>
                  <a:lnTo>
                    <a:pt x="1611" y="818"/>
                  </a:lnTo>
                  <a:lnTo>
                    <a:pt x="1606" y="830"/>
                  </a:lnTo>
                  <a:lnTo>
                    <a:pt x="1599" y="841"/>
                  </a:lnTo>
                  <a:lnTo>
                    <a:pt x="1588" y="848"/>
                  </a:lnTo>
                  <a:lnTo>
                    <a:pt x="1584" y="857"/>
                  </a:lnTo>
                  <a:lnTo>
                    <a:pt x="1575" y="878"/>
                  </a:lnTo>
                  <a:lnTo>
                    <a:pt x="1573" y="900"/>
                  </a:lnTo>
                  <a:lnTo>
                    <a:pt x="1567" y="907"/>
                  </a:lnTo>
                  <a:lnTo>
                    <a:pt x="1558" y="908"/>
                  </a:lnTo>
                  <a:lnTo>
                    <a:pt x="1557" y="907"/>
                  </a:lnTo>
                  <a:lnTo>
                    <a:pt x="1554" y="903"/>
                  </a:lnTo>
                  <a:lnTo>
                    <a:pt x="1554" y="902"/>
                  </a:lnTo>
                  <a:lnTo>
                    <a:pt x="1555" y="902"/>
                  </a:lnTo>
                  <a:lnTo>
                    <a:pt x="1558" y="902"/>
                  </a:lnTo>
                  <a:lnTo>
                    <a:pt x="1561" y="898"/>
                  </a:lnTo>
                  <a:lnTo>
                    <a:pt x="1569" y="887"/>
                  </a:lnTo>
                  <a:lnTo>
                    <a:pt x="1569" y="887"/>
                  </a:lnTo>
                  <a:lnTo>
                    <a:pt x="1569" y="887"/>
                  </a:lnTo>
                  <a:lnTo>
                    <a:pt x="1571" y="880"/>
                  </a:lnTo>
                  <a:lnTo>
                    <a:pt x="1572" y="879"/>
                  </a:lnTo>
                  <a:lnTo>
                    <a:pt x="1571" y="874"/>
                  </a:lnTo>
                  <a:lnTo>
                    <a:pt x="1572" y="865"/>
                  </a:lnTo>
                  <a:lnTo>
                    <a:pt x="1572" y="865"/>
                  </a:lnTo>
                  <a:lnTo>
                    <a:pt x="1575" y="862"/>
                  </a:lnTo>
                  <a:lnTo>
                    <a:pt x="1580" y="849"/>
                  </a:lnTo>
                  <a:lnTo>
                    <a:pt x="1581" y="837"/>
                  </a:lnTo>
                  <a:lnTo>
                    <a:pt x="1567" y="825"/>
                  </a:lnTo>
                  <a:lnTo>
                    <a:pt x="1556" y="821"/>
                  </a:lnTo>
                  <a:lnTo>
                    <a:pt x="1555" y="821"/>
                  </a:lnTo>
                  <a:lnTo>
                    <a:pt x="1550" y="822"/>
                  </a:lnTo>
                  <a:lnTo>
                    <a:pt x="1540" y="824"/>
                  </a:lnTo>
                  <a:lnTo>
                    <a:pt x="1539" y="825"/>
                  </a:lnTo>
                  <a:lnTo>
                    <a:pt x="1506" y="827"/>
                  </a:lnTo>
                  <a:lnTo>
                    <a:pt x="1486" y="832"/>
                  </a:lnTo>
                  <a:lnTo>
                    <a:pt x="1486" y="832"/>
                  </a:lnTo>
                  <a:lnTo>
                    <a:pt x="1470" y="835"/>
                  </a:lnTo>
                  <a:lnTo>
                    <a:pt x="1459" y="834"/>
                  </a:lnTo>
                  <a:lnTo>
                    <a:pt x="1459" y="834"/>
                  </a:lnTo>
                  <a:lnTo>
                    <a:pt x="1443" y="836"/>
                  </a:lnTo>
                  <a:lnTo>
                    <a:pt x="1442" y="836"/>
                  </a:lnTo>
                  <a:lnTo>
                    <a:pt x="1436" y="837"/>
                  </a:lnTo>
                  <a:lnTo>
                    <a:pt x="1436" y="838"/>
                  </a:lnTo>
                  <a:lnTo>
                    <a:pt x="1403" y="849"/>
                  </a:lnTo>
                  <a:lnTo>
                    <a:pt x="1398" y="852"/>
                  </a:lnTo>
                  <a:lnTo>
                    <a:pt x="1396" y="854"/>
                  </a:lnTo>
                  <a:lnTo>
                    <a:pt x="1392" y="856"/>
                  </a:lnTo>
                  <a:lnTo>
                    <a:pt x="1389" y="863"/>
                  </a:lnTo>
                  <a:lnTo>
                    <a:pt x="1384" y="862"/>
                  </a:lnTo>
                  <a:lnTo>
                    <a:pt x="1381" y="851"/>
                  </a:lnTo>
                  <a:lnTo>
                    <a:pt x="1380" y="848"/>
                  </a:lnTo>
                  <a:lnTo>
                    <a:pt x="1376" y="846"/>
                  </a:lnTo>
                  <a:lnTo>
                    <a:pt x="1364" y="847"/>
                  </a:lnTo>
                  <a:lnTo>
                    <a:pt x="1363" y="850"/>
                  </a:lnTo>
                  <a:lnTo>
                    <a:pt x="1352" y="852"/>
                  </a:lnTo>
                  <a:lnTo>
                    <a:pt x="1345" y="848"/>
                  </a:lnTo>
                  <a:lnTo>
                    <a:pt x="1330" y="844"/>
                  </a:lnTo>
                  <a:lnTo>
                    <a:pt x="1323" y="847"/>
                  </a:lnTo>
                  <a:lnTo>
                    <a:pt x="1319" y="851"/>
                  </a:lnTo>
                  <a:lnTo>
                    <a:pt x="1316" y="858"/>
                  </a:lnTo>
                  <a:lnTo>
                    <a:pt x="1309" y="862"/>
                  </a:lnTo>
                  <a:lnTo>
                    <a:pt x="1284" y="865"/>
                  </a:lnTo>
                  <a:lnTo>
                    <a:pt x="1277" y="865"/>
                  </a:lnTo>
                  <a:lnTo>
                    <a:pt x="1272" y="864"/>
                  </a:lnTo>
                  <a:lnTo>
                    <a:pt x="1271" y="865"/>
                  </a:lnTo>
                  <a:lnTo>
                    <a:pt x="1270" y="865"/>
                  </a:lnTo>
                  <a:lnTo>
                    <a:pt x="1261" y="877"/>
                  </a:lnTo>
                  <a:lnTo>
                    <a:pt x="1259" y="881"/>
                  </a:lnTo>
                  <a:lnTo>
                    <a:pt x="1252" y="889"/>
                  </a:lnTo>
                  <a:lnTo>
                    <a:pt x="1242" y="898"/>
                  </a:lnTo>
                  <a:lnTo>
                    <a:pt x="1232" y="901"/>
                  </a:lnTo>
                  <a:lnTo>
                    <a:pt x="1208" y="905"/>
                  </a:lnTo>
                  <a:lnTo>
                    <a:pt x="1199" y="902"/>
                  </a:lnTo>
                  <a:lnTo>
                    <a:pt x="1198" y="902"/>
                  </a:lnTo>
                  <a:lnTo>
                    <a:pt x="1198" y="902"/>
                  </a:lnTo>
                  <a:lnTo>
                    <a:pt x="1173" y="907"/>
                  </a:lnTo>
                  <a:lnTo>
                    <a:pt x="1163" y="906"/>
                  </a:lnTo>
                  <a:lnTo>
                    <a:pt x="1162" y="906"/>
                  </a:lnTo>
                  <a:lnTo>
                    <a:pt x="1160" y="908"/>
                  </a:lnTo>
                  <a:lnTo>
                    <a:pt x="1158" y="908"/>
                  </a:lnTo>
                  <a:lnTo>
                    <a:pt x="1156" y="908"/>
                  </a:lnTo>
                  <a:lnTo>
                    <a:pt x="1153" y="908"/>
                  </a:lnTo>
                  <a:lnTo>
                    <a:pt x="1153" y="908"/>
                  </a:lnTo>
                  <a:lnTo>
                    <a:pt x="1140" y="910"/>
                  </a:lnTo>
                  <a:lnTo>
                    <a:pt x="1136" y="911"/>
                  </a:lnTo>
                  <a:lnTo>
                    <a:pt x="1134" y="913"/>
                  </a:lnTo>
                  <a:lnTo>
                    <a:pt x="1130" y="915"/>
                  </a:lnTo>
                  <a:lnTo>
                    <a:pt x="1129" y="916"/>
                  </a:lnTo>
                  <a:lnTo>
                    <a:pt x="1127" y="920"/>
                  </a:lnTo>
                  <a:lnTo>
                    <a:pt x="1123" y="926"/>
                  </a:lnTo>
                  <a:lnTo>
                    <a:pt x="1123" y="926"/>
                  </a:lnTo>
                  <a:lnTo>
                    <a:pt x="1122" y="926"/>
                  </a:lnTo>
                  <a:lnTo>
                    <a:pt x="1116" y="924"/>
                  </a:lnTo>
                  <a:lnTo>
                    <a:pt x="1112" y="927"/>
                  </a:lnTo>
                  <a:lnTo>
                    <a:pt x="1109" y="924"/>
                  </a:lnTo>
                  <a:lnTo>
                    <a:pt x="1098" y="925"/>
                  </a:lnTo>
                  <a:lnTo>
                    <a:pt x="1095" y="921"/>
                  </a:lnTo>
                  <a:lnTo>
                    <a:pt x="1103" y="915"/>
                  </a:lnTo>
                  <a:lnTo>
                    <a:pt x="1108" y="917"/>
                  </a:lnTo>
                  <a:lnTo>
                    <a:pt x="1110" y="916"/>
                  </a:lnTo>
                  <a:lnTo>
                    <a:pt x="1115" y="910"/>
                  </a:lnTo>
                  <a:lnTo>
                    <a:pt x="1123" y="903"/>
                  </a:lnTo>
                  <a:lnTo>
                    <a:pt x="1124" y="892"/>
                  </a:lnTo>
                  <a:lnTo>
                    <a:pt x="1126" y="892"/>
                  </a:lnTo>
                  <a:lnTo>
                    <a:pt x="1132" y="885"/>
                  </a:lnTo>
                  <a:lnTo>
                    <a:pt x="1124" y="866"/>
                  </a:lnTo>
                  <a:lnTo>
                    <a:pt x="1125" y="862"/>
                  </a:lnTo>
                  <a:lnTo>
                    <a:pt x="1127" y="861"/>
                  </a:lnTo>
                  <a:lnTo>
                    <a:pt x="1131" y="850"/>
                  </a:lnTo>
                  <a:lnTo>
                    <a:pt x="1129" y="846"/>
                  </a:lnTo>
                  <a:lnTo>
                    <a:pt x="1124" y="844"/>
                  </a:lnTo>
                  <a:lnTo>
                    <a:pt x="1125" y="838"/>
                  </a:lnTo>
                  <a:lnTo>
                    <a:pt x="1134" y="836"/>
                  </a:lnTo>
                  <a:lnTo>
                    <a:pt x="1135" y="832"/>
                  </a:lnTo>
                  <a:lnTo>
                    <a:pt x="1130" y="829"/>
                  </a:lnTo>
                  <a:lnTo>
                    <a:pt x="1123" y="825"/>
                  </a:lnTo>
                  <a:lnTo>
                    <a:pt x="1126" y="818"/>
                  </a:lnTo>
                  <a:lnTo>
                    <a:pt x="1123" y="815"/>
                  </a:lnTo>
                  <a:lnTo>
                    <a:pt x="1118" y="816"/>
                  </a:lnTo>
                  <a:lnTo>
                    <a:pt x="1118" y="813"/>
                  </a:lnTo>
                  <a:lnTo>
                    <a:pt x="1125" y="809"/>
                  </a:lnTo>
                  <a:lnTo>
                    <a:pt x="1129" y="806"/>
                  </a:lnTo>
                  <a:lnTo>
                    <a:pt x="1135" y="804"/>
                  </a:lnTo>
                  <a:lnTo>
                    <a:pt x="1140" y="804"/>
                  </a:lnTo>
                  <a:lnTo>
                    <a:pt x="1143" y="802"/>
                  </a:lnTo>
                  <a:lnTo>
                    <a:pt x="1142" y="793"/>
                  </a:lnTo>
                  <a:lnTo>
                    <a:pt x="1130" y="790"/>
                  </a:lnTo>
                  <a:lnTo>
                    <a:pt x="1130" y="790"/>
                  </a:lnTo>
                  <a:lnTo>
                    <a:pt x="1130" y="790"/>
                  </a:lnTo>
                  <a:lnTo>
                    <a:pt x="1125" y="792"/>
                  </a:lnTo>
                  <a:lnTo>
                    <a:pt x="1115" y="790"/>
                  </a:lnTo>
                  <a:lnTo>
                    <a:pt x="1109" y="784"/>
                  </a:lnTo>
                  <a:lnTo>
                    <a:pt x="1099" y="785"/>
                  </a:lnTo>
                  <a:lnTo>
                    <a:pt x="1096" y="783"/>
                  </a:lnTo>
                  <a:lnTo>
                    <a:pt x="1088" y="782"/>
                  </a:lnTo>
                  <a:lnTo>
                    <a:pt x="1084" y="778"/>
                  </a:lnTo>
                  <a:lnTo>
                    <a:pt x="1081" y="776"/>
                  </a:lnTo>
                  <a:lnTo>
                    <a:pt x="1077" y="778"/>
                  </a:lnTo>
                  <a:lnTo>
                    <a:pt x="1078" y="786"/>
                  </a:lnTo>
                  <a:lnTo>
                    <a:pt x="1078" y="787"/>
                  </a:lnTo>
                  <a:lnTo>
                    <a:pt x="1077" y="790"/>
                  </a:lnTo>
                  <a:lnTo>
                    <a:pt x="1078" y="793"/>
                  </a:lnTo>
                  <a:lnTo>
                    <a:pt x="1084" y="796"/>
                  </a:lnTo>
                  <a:lnTo>
                    <a:pt x="1080" y="806"/>
                  </a:lnTo>
                  <a:lnTo>
                    <a:pt x="1082" y="808"/>
                  </a:lnTo>
                  <a:lnTo>
                    <a:pt x="1080" y="810"/>
                  </a:lnTo>
                  <a:lnTo>
                    <a:pt x="1082" y="817"/>
                  </a:lnTo>
                  <a:lnTo>
                    <a:pt x="1079" y="817"/>
                  </a:lnTo>
                  <a:lnTo>
                    <a:pt x="1079" y="815"/>
                  </a:lnTo>
                  <a:lnTo>
                    <a:pt x="1065" y="807"/>
                  </a:lnTo>
                  <a:lnTo>
                    <a:pt x="1062" y="803"/>
                  </a:lnTo>
                  <a:lnTo>
                    <a:pt x="1055" y="803"/>
                  </a:lnTo>
                  <a:lnTo>
                    <a:pt x="1057" y="811"/>
                  </a:lnTo>
                  <a:lnTo>
                    <a:pt x="1062" y="818"/>
                  </a:lnTo>
                  <a:lnTo>
                    <a:pt x="1062" y="821"/>
                  </a:lnTo>
                  <a:lnTo>
                    <a:pt x="1059" y="820"/>
                  </a:lnTo>
                  <a:lnTo>
                    <a:pt x="1057" y="821"/>
                  </a:lnTo>
                  <a:lnTo>
                    <a:pt x="1053" y="824"/>
                  </a:lnTo>
                  <a:lnTo>
                    <a:pt x="1053" y="834"/>
                  </a:lnTo>
                  <a:lnTo>
                    <a:pt x="1050" y="836"/>
                  </a:lnTo>
                  <a:lnTo>
                    <a:pt x="1048" y="841"/>
                  </a:lnTo>
                  <a:lnTo>
                    <a:pt x="1045" y="842"/>
                  </a:lnTo>
                  <a:lnTo>
                    <a:pt x="1040" y="835"/>
                  </a:lnTo>
                  <a:lnTo>
                    <a:pt x="1031" y="833"/>
                  </a:lnTo>
                  <a:lnTo>
                    <a:pt x="1021" y="840"/>
                  </a:lnTo>
                  <a:lnTo>
                    <a:pt x="1024" y="849"/>
                  </a:lnTo>
                  <a:lnTo>
                    <a:pt x="1022" y="851"/>
                  </a:lnTo>
                  <a:lnTo>
                    <a:pt x="1017" y="852"/>
                  </a:lnTo>
                  <a:lnTo>
                    <a:pt x="1012" y="849"/>
                  </a:lnTo>
                  <a:lnTo>
                    <a:pt x="1005" y="852"/>
                  </a:lnTo>
                  <a:lnTo>
                    <a:pt x="998" y="852"/>
                  </a:lnTo>
                  <a:lnTo>
                    <a:pt x="996" y="850"/>
                  </a:lnTo>
                  <a:lnTo>
                    <a:pt x="994" y="839"/>
                  </a:lnTo>
                  <a:lnTo>
                    <a:pt x="985" y="814"/>
                  </a:lnTo>
                  <a:lnTo>
                    <a:pt x="980" y="801"/>
                  </a:lnTo>
                  <a:lnTo>
                    <a:pt x="966" y="761"/>
                  </a:lnTo>
                  <a:lnTo>
                    <a:pt x="954" y="762"/>
                  </a:lnTo>
                  <a:lnTo>
                    <a:pt x="952" y="759"/>
                  </a:lnTo>
                  <a:lnTo>
                    <a:pt x="942" y="740"/>
                  </a:lnTo>
                  <a:lnTo>
                    <a:pt x="872" y="748"/>
                  </a:lnTo>
                  <a:lnTo>
                    <a:pt x="880" y="734"/>
                  </a:lnTo>
                  <a:lnTo>
                    <a:pt x="865" y="723"/>
                  </a:lnTo>
                  <a:lnTo>
                    <a:pt x="884" y="708"/>
                  </a:lnTo>
                  <a:lnTo>
                    <a:pt x="907" y="693"/>
                  </a:lnTo>
                  <a:lnTo>
                    <a:pt x="898" y="662"/>
                  </a:lnTo>
                  <a:lnTo>
                    <a:pt x="893" y="662"/>
                  </a:lnTo>
                  <a:lnTo>
                    <a:pt x="894" y="656"/>
                  </a:lnTo>
                  <a:lnTo>
                    <a:pt x="891" y="656"/>
                  </a:lnTo>
                  <a:lnTo>
                    <a:pt x="892" y="649"/>
                  </a:lnTo>
                  <a:lnTo>
                    <a:pt x="889" y="646"/>
                  </a:lnTo>
                  <a:lnTo>
                    <a:pt x="882" y="640"/>
                  </a:lnTo>
                  <a:lnTo>
                    <a:pt x="856" y="624"/>
                  </a:lnTo>
                  <a:lnTo>
                    <a:pt x="853" y="612"/>
                  </a:lnTo>
                  <a:lnTo>
                    <a:pt x="852" y="609"/>
                  </a:lnTo>
                  <a:lnTo>
                    <a:pt x="842" y="565"/>
                  </a:lnTo>
                  <a:lnTo>
                    <a:pt x="835" y="534"/>
                  </a:lnTo>
                  <a:lnTo>
                    <a:pt x="835" y="534"/>
                  </a:lnTo>
                  <a:lnTo>
                    <a:pt x="796" y="549"/>
                  </a:lnTo>
                  <a:lnTo>
                    <a:pt x="776" y="557"/>
                  </a:lnTo>
                  <a:lnTo>
                    <a:pt x="769" y="560"/>
                  </a:lnTo>
                  <a:lnTo>
                    <a:pt x="696" y="589"/>
                  </a:lnTo>
                  <a:lnTo>
                    <a:pt x="643" y="609"/>
                  </a:lnTo>
                  <a:lnTo>
                    <a:pt x="632" y="609"/>
                  </a:lnTo>
                  <a:lnTo>
                    <a:pt x="632" y="586"/>
                  </a:lnTo>
                  <a:lnTo>
                    <a:pt x="580" y="587"/>
                  </a:lnTo>
                  <a:lnTo>
                    <a:pt x="553" y="587"/>
                  </a:lnTo>
                  <a:lnTo>
                    <a:pt x="553" y="587"/>
                  </a:lnTo>
                  <a:lnTo>
                    <a:pt x="532" y="589"/>
                  </a:lnTo>
                  <a:lnTo>
                    <a:pt x="509" y="589"/>
                  </a:lnTo>
                  <a:lnTo>
                    <a:pt x="490" y="590"/>
                  </a:lnTo>
                  <a:lnTo>
                    <a:pt x="480" y="590"/>
                  </a:lnTo>
                  <a:lnTo>
                    <a:pt x="429" y="591"/>
                  </a:lnTo>
                  <a:lnTo>
                    <a:pt x="349" y="593"/>
                  </a:lnTo>
                  <a:lnTo>
                    <a:pt x="348" y="583"/>
                  </a:lnTo>
                  <a:lnTo>
                    <a:pt x="346" y="583"/>
                  </a:lnTo>
                  <a:lnTo>
                    <a:pt x="293" y="582"/>
                  </a:lnTo>
                  <a:lnTo>
                    <a:pt x="239" y="581"/>
                  </a:lnTo>
                  <a:lnTo>
                    <a:pt x="218" y="581"/>
                  </a:lnTo>
                  <a:lnTo>
                    <a:pt x="146" y="579"/>
                  </a:lnTo>
                  <a:lnTo>
                    <a:pt x="145" y="579"/>
                  </a:lnTo>
                  <a:lnTo>
                    <a:pt x="122" y="578"/>
                  </a:lnTo>
                  <a:lnTo>
                    <a:pt x="122" y="537"/>
                  </a:lnTo>
                  <a:lnTo>
                    <a:pt x="123" y="490"/>
                  </a:lnTo>
                  <a:lnTo>
                    <a:pt x="118" y="490"/>
                  </a:lnTo>
                  <a:lnTo>
                    <a:pt x="79" y="495"/>
                  </a:lnTo>
                  <a:lnTo>
                    <a:pt x="78" y="490"/>
                  </a:lnTo>
                  <a:lnTo>
                    <a:pt x="35" y="475"/>
                  </a:lnTo>
                  <a:lnTo>
                    <a:pt x="35" y="466"/>
                  </a:lnTo>
                  <a:lnTo>
                    <a:pt x="37" y="461"/>
                  </a:lnTo>
                  <a:lnTo>
                    <a:pt x="64" y="433"/>
                  </a:lnTo>
                  <a:lnTo>
                    <a:pt x="66" y="431"/>
                  </a:lnTo>
                  <a:lnTo>
                    <a:pt x="72" y="432"/>
                  </a:lnTo>
                  <a:lnTo>
                    <a:pt x="71" y="429"/>
                  </a:lnTo>
                  <a:lnTo>
                    <a:pt x="71" y="426"/>
                  </a:lnTo>
                  <a:lnTo>
                    <a:pt x="68" y="426"/>
                  </a:lnTo>
                  <a:lnTo>
                    <a:pt x="66" y="416"/>
                  </a:lnTo>
                  <a:lnTo>
                    <a:pt x="70" y="416"/>
                  </a:lnTo>
                  <a:lnTo>
                    <a:pt x="70" y="408"/>
                  </a:lnTo>
                  <a:lnTo>
                    <a:pt x="76" y="402"/>
                  </a:lnTo>
                  <a:lnTo>
                    <a:pt x="71" y="400"/>
                  </a:lnTo>
                  <a:lnTo>
                    <a:pt x="69" y="400"/>
                  </a:lnTo>
                  <a:lnTo>
                    <a:pt x="67" y="400"/>
                  </a:lnTo>
                  <a:lnTo>
                    <a:pt x="67" y="398"/>
                  </a:lnTo>
                  <a:lnTo>
                    <a:pt x="70" y="395"/>
                  </a:lnTo>
                  <a:lnTo>
                    <a:pt x="71" y="389"/>
                  </a:lnTo>
                  <a:lnTo>
                    <a:pt x="37" y="394"/>
                  </a:lnTo>
                  <a:lnTo>
                    <a:pt x="37" y="393"/>
                  </a:lnTo>
                  <a:lnTo>
                    <a:pt x="28" y="395"/>
                  </a:lnTo>
                  <a:lnTo>
                    <a:pt x="24" y="376"/>
                  </a:lnTo>
                  <a:lnTo>
                    <a:pt x="26" y="376"/>
                  </a:lnTo>
                  <a:lnTo>
                    <a:pt x="25" y="371"/>
                  </a:lnTo>
                  <a:lnTo>
                    <a:pt x="24" y="372"/>
                  </a:lnTo>
                  <a:lnTo>
                    <a:pt x="22" y="361"/>
                  </a:lnTo>
                  <a:lnTo>
                    <a:pt x="19" y="361"/>
                  </a:lnTo>
                  <a:lnTo>
                    <a:pt x="10" y="363"/>
                  </a:lnTo>
                  <a:lnTo>
                    <a:pt x="6" y="366"/>
                  </a:lnTo>
                  <a:lnTo>
                    <a:pt x="1" y="367"/>
                  </a:lnTo>
                  <a:lnTo>
                    <a:pt x="2" y="354"/>
                  </a:lnTo>
                  <a:lnTo>
                    <a:pt x="4" y="353"/>
                  </a:lnTo>
                  <a:lnTo>
                    <a:pt x="0" y="349"/>
                  </a:lnTo>
                  <a:lnTo>
                    <a:pt x="3" y="347"/>
                  </a:lnTo>
                  <a:lnTo>
                    <a:pt x="1" y="341"/>
                  </a:lnTo>
                  <a:lnTo>
                    <a:pt x="4" y="337"/>
                  </a:lnTo>
                  <a:lnTo>
                    <a:pt x="0" y="332"/>
                  </a:lnTo>
                  <a:lnTo>
                    <a:pt x="2" y="331"/>
                  </a:lnTo>
                  <a:lnTo>
                    <a:pt x="2" y="324"/>
                  </a:lnTo>
                  <a:lnTo>
                    <a:pt x="4" y="323"/>
                  </a:lnTo>
                  <a:lnTo>
                    <a:pt x="7" y="315"/>
                  </a:lnTo>
                  <a:lnTo>
                    <a:pt x="10" y="315"/>
                  </a:lnTo>
                  <a:lnTo>
                    <a:pt x="9" y="312"/>
                  </a:lnTo>
                  <a:lnTo>
                    <a:pt x="16" y="308"/>
                  </a:lnTo>
                  <a:lnTo>
                    <a:pt x="16" y="306"/>
                  </a:lnTo>
                  <a:lnTo>
                    <a:pt x="18" y="305"/>
                  </a:lnTo>
                  <a:lnTo>
                    <a:pt x="17" y="303"/>
                  </a:lnTo>
                  <a:lnTo>
                    <a:pt x="19" y="303"/>
                  </a:lnTo>
                  <a:lnTo>
                    <a:pt x="22" y="301"/>
                  </a:lnTo>
                  <a:lnTo>
                    <a:pt x="17" y="275"/>
                  </a:lnTo>
                  <a:lnTo>
                    <a:pt x="48" y="252"/>
                  </a:lnTo>
                  <a:lnTo>
                    <a:pt x="32" y="238"/>
                  </a:lnTo>
                  <a:lnTo>
                    <a:pt x="30" y="229"/>
                  </a:lnTo>
                  <a:lnTo>
                    <a:pt x="26" y="209"/>
                  </a:lnTo>
                  <a:lnTo>
                    <a:pt x="28" y="209"/>
                  </a:lnTo>
                  <a:lnTo>
                    <a:pt x="29" y="207"/>
                  </a:lnTo>
                  <a:lnTo>
                    <a:pt x="30" y="210"/>
                  </a:lnTo>
                  <a:lnTo>
                    <a:pt x="33" y="209"/>
                  </a:lnTo>
                  <a:lnTo>
                    <a:pt x="37" y="210"/>
                  </a:lnTo>
                  <a:lnTo>
                    <a:pt x="33" y="193"/>
                  </a:lnTo>
                  <a:lnTo>
                    <a:pt x="38" y="193"/>
                  </a:lnTo>
                  <a:lnTo>
                    <a:pt x="39" y="191"/>
                  </a:lnTo>
                  <a:lnTo>
                    <a:pt x="42" y="190"/>
                  </a:lnTo>
                  <a:lnTo>
                    <a:pt x="42" y="186"/>
                  </a:lnTo>
                  <a:lnTo>
                    <a:pt x="60" y="183"/>
                  </a:lnTo>
                  <a:lnTo>
                    <a:pt x="60" y="179"/>
                  </a:lnTo>
                  <a:lnTo>
                    <a:pt x="57" y="176"/>
                  </a:lnTo>
                  <a:lnTo>
                    <a:pt x="61" y="173"/>
                  </a:lnTo>
                  <a:lnTo>
                    <a:pt x="59" y="167"/>
                  </a:lnTo>
                  <a:lnTo>
                    <a:pt x="62" y="167"/>
                  </a:lnTo>
                  <a:lnTo>
                    <a:pt x="59" y="151"/>
                  </a:lnTo>
                  <a:lnTo>
                    <a:pt x="50" y="152"/>
                  </a:lnTo>
                  <a:lnTo>
                    <a:pt x="49" y="147"/>
                  </a:lnTo>
                  <a:lnTo>
                    <a:pt x="40" y="148"/>
                  </a:lnTo>
                  <a:lnTo>
                    <a:pt x="39" y="142"/>
                  </a:lnTo>
                  <a:lnTo>
                    <a:pt x="30" y="143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76" y="113"/>
                  </a:lnTo>
                  <a:lnTo>
                    <a:pt x="139" y="114"/>
                  </a:lnTo>
                  <a:lnTo>
                    <a:pt x="161" y="115"/>
                  </a:lnTo>
                  <a:lnTo>
                    <a:pt x="226" y="117"/>
                  </a:lnTo>
                  <a:lnTo>
                    <a:pt x="262" y="118"/>
                  </a:lnTo>
                  <a:lnTo>
                    <a:pt x="282" y="118"/>
                  </a:lnTo>
                  <a:lnTo>
                    <a:pt x="282" y="118"/>
                  </a:lnTo>
                  <a:lnTo>
                    <a:pt x="345" y="120"/>
                  </a:lnTo>
                  <a:lnTo>
                    <a:pt x="367" y="120"/>
                  </a:lnTo>
                  <a:lnTo>
                    <a:pt x="416" y="122"/>
                  </a:lnTo>
                  <a:lnTo>
                    <a:pt x="449" y="122"/>
                  </a:lnTo>
                  <a:lnTo>
                    <a:pt x="463" y="123"/>
                  </a:lnTo>
                  <a:lnTo>
                    <a:pt x="522" y="124"/>
                  </a:lnTo>
                  <a:lnTo>
                    <a:pt x="523" y="124"/>
                  </a:lnTo>
                  <a:lnTo>
                    <a:pt x="580" y="126"/>
                  </a:lnTo>
                  <a:lnTo>
                    <a:pt x="597" y="126"/>
                  </a:lnTo>
                  <a:lnTo>
                    <a:pt x="628" y="127"/>
                  </a:lnTo>
                  <a:lnTo>
                    <a:pt x="640" y="127"/>
                  </a:lnTo>
                  <a:lnTo>
                    <a:pt x="691" y="128"/>
                  </a:lnTo>
                  <a:lnTo>
                    <a:pt x="716" y="101"/>
                  </a:lnTo>
                  <a:lnTo>
                    <a:pt x="716" y="101"/>
                  </a:lnTo>
                  <a:lnTo>
                    <a:pt x="724" y="97"/>
                  </a:lnTo>
                  <a:lnTo>
                    <a:pt x="738" y="94"/>
                  </a:lnTo>
                  <a:lnTo>
                    <a:pt x="767" y="100"/>
                  </a:lnTo>
                  <a:lnTo>
                    <a:pt x="764" y="65"/>
                  </a:lnTo>
                  <a:lnTo>
                    <a:pt x="766" y="62"/>
                  </a:lnTo>
                  <a:lnTo>
                    <a:pt x="777" y="53"/>
                  </a:lnTo>
                  <a:lnTo>
                    <a:pt x="800" y="44"/>
                  </a:lnTo>
                  <a:lnTo>
                    <a:pt x="811" y="46"/>
                  </a:lnTo>
                  <a:lnTo>
                    <a:pt x="846" y="54"/>
                  </a:lnTo>
                  <a:lnTo>
                    <a:pt x="853" y="36"/>
                  </a:lnTo>
                  <a:lnTo>
                    <a:pt x="859" y="25"/>
                  </a:lnTo>
                  <a:lnTo>
                    <a:pt x="868" y="18"/>
                  </a:lnTo>
                  <a:lnTo>
                    <a:pt x="886" y="15"/>
                  </a:lnTo>
                  <a:lnTo>
                    <a:pt x="891" y="15"/>
                  </a:lnTo>
                  <a:lnTo>
                    <a:pt x="912" y="12"/>
                  </a:lnTo>
                  <a:lnTo>
                    <a:pt x="936" y="1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55" y="0"/>
                  </a:lnTo>
                  <a:lnTo>
                    <a:pt x="967" y="3"/>
                  </a:lnTo>
                  <a:lnTo>
                    <a:pt x="992" y="17"/>
                  </a:lnTo>
                  <a:lnTo>
                    <a:pt x="1008" y="10"/>
                  </a:lnTo>
                  <a:lnTo>
                    <a:pt x="1013" y="10"/>
                  </a:lnTo>
                  <a:lnTo>
                    <a:pt x="1013" y="1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3338" y="2955925"/>
              <a:ext cx="88900" cy="77788"/>
            </a:xfrm>
            <a:custGeom>
              <a:avLst/>
              <a:gdLst>
                <a:gd name="T0" fmla="*/ 0 w 16"/>
                <a:gd name="T1" fmla="*/ 14 h 14"/>
                <a:gd name="T2" fmla="*/ 0 w 16"/>
                <a:gd name="T3" fmla="*/ 14 h 14"/>
                <a:gd name="T4" fmla="*/ 0 w 16"/>
                <a:gd name="T5" fmla="*/ 14 h 14"/>
                <a:gd name="T6" fmla="*/ 7 w 16"/>
                <a:gd name="T7" fmla="*/ 3 h 14"/>
                <a:gd name="T8" fmla="*/ 13 w 16"/>
                <a:gd name="T9" fmla="*/ 0 h 14"/>
                <a:gd name="T10" fmla="*/ 16 w 16"/>
                <a:gd name="T11" fmla="*/ 1 h 14"/>
                <a:gd name="T12" fmla="*/ 7 w 16"/>
                <a:gd name="T13" fmla="*/ 12 h 14"/>
                <a:gd name="T14" fmla="*/ 0 w 16"/>
                <a:gd name="T15" fmla="*/ 14 h 14"/>
                <a:gd name="T16" fmla="*/ 0 w 1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0" y="14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38800" y="2602468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Boston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25" name="Straight Arrow Connector 24"/>
          <p:cNvCxnSpPr>
            <a:stCxn id="24" idx="1"/>
          </p:cNvCxnSpPr>
          <p:nvPr/>
        </p:nvCxnSpPr>
        <p:spPr>
          <a:xfrm flipH="1">
            <a:off x="4953000" y="2802523"/>
            <a:ext cx="685800" cy="10136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90600" y="2602468"/>
            <a:ext cx="111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Worcester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04382" y="2221468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Middlesex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00600" y="1447800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Essex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16088" y="3352800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Norfolk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81600" y="427886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Plymouth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3200" y="5193268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Barnstable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21478" y="2633246"/>
            <a:ext cx="807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Suffolk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134"/>
          <p:cNvSpPr>
            <a:spLocks noChangeArrowheads="1"/>
          </p:cNvSpPr>
          <p:nvPr/>
        </p:nvSpPr>
        <p:spPr bwMode="auto">
          <a:xfrm>
            <a:off x="0" y="149423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The Boston Commuting Zone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1392972"/>
            <a:ext cx="86868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Divide children into locations based on where they grew up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CZ from which parents filed tax return when they first claimed the child as a dependent 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Permanently assign child to this CZ, no matter where she lives now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For 1980 cohort, this is typically location when child is age 16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Verify using younger cohorts that measuring location at earlier ages yields very similar results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Geographical Definitions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18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In every CZ, we measure parent and child incomes using ranks in the </a:t>
            </a:r>
            <a:r>
              <a:rPr lang="en-US" sz="2000" i="1" dirty="0" smtClean="0">
                <a:solidFill>
                  <a:srgbClr val="000000"/>
                </a:solidFill>
              </a:rPr>
              <a:t>national</a:t>
            </a:r>
            <a:r>
              <a:rPr lang="en-US" sz="2000" dirty="0" smtClean="0">
                <a:solidFill>
                  <a:srgbClr val="000000"/>
                </a:solidFill>
              </a:rPr>
              <a:t> income distribution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This allows us to identify both relative and absolute mobility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Important </a:t>
            </a:r>
            <a:r>
              <a:rPr lang="en-US" sz="2000" dirty="0">
                <a:solidFill>
                  <a:srgbClr val="000000"/>
                </a:solidFill>
              </a:rPr>
              <a:t>because </a:t>
            </a:r>
            <a:r>
              <a:rPr lang="en-US" sz="2000" dirty="0" smtClean="0">
                <a:solidFill>
                  <a:srgbClr val="000000"/>
                </a:solidFill>
              </a:rPr>
              <a:t>more relative mobility is </a:t>
            </a:r>
            <a:r>
              <a:rPr lang="en-US" sz="2000" dirty="0">
                <a:solidFill>
                  <a:srgbClr val="000000"/>
                </a:solidFill>
              </a:rPr>
              <a:t>not necessarily </a:t>
            </a:r>
            <a:r>
              <a:rPr lang="en-US" sz="2000" dirty="0" smtClean="0">
                <a:solidFill>
                  <a:srgbClr val="000000"/>
                </a:solidFill>
              </a:rPr>
              <a:t>desirable from a normative perspective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Defining Income Ranks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79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58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257800" y="4590276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Relative</a:t>
            </a:r>
            <a:r>
              <a:rPr lang="en-US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Mobility</a:t>
            </a:r>
            <a:r>
              <a:rPr lang="en-US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outcomes of children of low vs. high income parents?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85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10"/>
          <p:cNvSpPr>
            <a:spLocks noChangeShapeType="1"/>
          </p:cNvSpPr>
          <p:nvPr/>
        </p:nvSpPr>
        <p:spPr bwMode="auto">
          <a:xfrm flipH="1" flipV="1">
            <a:off x="8683625" y="1266824"/>
            <a:ext cx="3175" cy="2447925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8" name="Straight Connector 87"/>
          <p:cNvCxnSpPr/>
          <p:nvPr/>
        </p:nvCxnSpPr>
        <p:spPr>
          <a:xfrm flipV="1">
            <a:off x="1121566" y="3755572"/>
            <a:ext cx="7565234" cy="11114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4572000" y="3218676"/>
            <a:ext cx="4029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lang="en-US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–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</a:t>
            </a:r>
            <a:r>
              <a:rPr lang="en-US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= 100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× (Rank-Rank Slope)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8058150" y="2761476"/>
            <a:ext cx="482449" cy="45720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2" name="Rectangle 91"/>
          <p:cNvSpPr/>
          <p:nvPr/>
        </p:nvSpPr>
        <p:spPr>
          <a:xfrm>
            <a:off x="5213132" y="4679732"/>
            <a:ext cx="3437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Salt Lake City: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 –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0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= 26.4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3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21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7"/>
          <p:cNvSpPr>
            <a:spLocks noChangeShapeType="1"/>
          </p:cNvSpPr>
          <p:nvPr/>
        </p:nvSpPr>
        <p:spPr bwMode="auto">
          <a:xfrm>
            <a:off x="2498725" y="6646862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Line 148"/>
          <p:cNvSpPr>
            <a:spLocks noChangeShapeType="1"/>
          </p:cNvSpPr>
          <p:nvPr/>
        </p:nvSpPr>
        <p:spPr bwMode="auto">
          <a:xfrm>
            <a:off x="5302250" y="6646862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02025" y="6524625"/>
            <a:ext cx="159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Salt Lake City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305550" y="6524625"/>
            <a:ext cx="10858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Charlotte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99125" y="66008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0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917825" y="6613634"/>
            <a:ext cx="66675" cy="66675"/>
          </a:xfrm>
          <a:prstGeom prst="ellipse">
            <a:avLst/>
          </a:prstGeom>
          <a:solidFill>
            <a:srgbClr val="1A476F"/>
          </a:solidFill>
          <a:ln w="0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515938" y="609600"/>
            <a:ext cx="8561388" cy="5576888"/>
            <a:chOff x="325" y="442"/>
            <a:chExt cx="5393" cy="3513"/>
          </a:xfrm>
        </p:grpSpPr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569" y="360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569" y="300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569" y="240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569" y="180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569" y="120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569" y="60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4"/>
            <p:cNvSpPr>
              <a:spLocks noChangeArrowheads="1"/>
            </p:cNvSpPr>
            <p:nvPr/>
          </p:nvSpPr>
          <p:spPr bwMode="auto">
            <a:xfrm>
              <a:off x="688" y="272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5"/>
            <p:cNvSpPr>
              <a:spLocks noChangeArrowheads="1"/>
            </p:cNvSpPr>
            <p:nvPr/>
          </p:nvSpPr>
          <p:spPr bwMode="auto">
            <a:xfrm>
              <a:off x="785" y="258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883" y="244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7"/>
            <p:cNvSpPr>
              <a:spLocks noChangeArrowheads="1"/>
            </p:cNvSpPr>
            <p:nvPr/>
          </p:nvSpPr>
          <p:spPr bwMode="auto">
            <a:xfrm>
              <a:off x="977" y="232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1075" y="2248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1173" y="240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0"/>
            <p:cNvSpPr>
              <a:spLocks noChangeArrowheads="1"/>
            </p:cNvSpPr>
            <p:nvPr/>
          </p:nvSpPr>
          <p:spPr bwMode="auto">
            <a:xfrm>
              <a:off x="1271" y="222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auto">
            <a:xfrm>
              <a:off x="1368" y="214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2"/>
            <p:cNvSpPr>
              <a:spLocks noChangeArrowheads="1"/>
            </p:cNvSpPr>
            <p:nvPr/>
          </p:nvSpPr>
          <p:spPr bwMode="auto">
            <a:xfrm>
              <a:off x="1466" y="222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3"/>
            <p:cNvSpPr>
              <a:spLocks noChangeArrowheads="1"/>
            </p:cNvSpPr>
            <p:nvPr/>
          </p:nvSpPr>
          <p:spPr bwMode="auto">
            <a:xfrm>
              <a:off x="1560" y="207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auto">
            <a:xfrm>
              <a:off x="1658" y="207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1756" y="205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6"/>
            <p:cNvSpPr>
              <a:spLocks noChangeArrowheads="1"/>
            </p:cNvSpPr>
            <p:nvPr/>
          </p:nvSpPr>
          <p:spPr bwMode="auto">
            <a:xfrm>
              <a:off x="1854" y="201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7"/>
            <p:cNvSpPr>
              <a:spLocks noChangeArrowheads="1"/>
            </p:cNvSpPr>
            <p:nvPr/>
          </p:nvSpPr>
          <p:spPr bwMode="auto">
            <a:xfrm>
              <a:off x="1951" y="208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2049" y="1853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43" y="189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2241" y="181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1"/>
            <p:cNvSpPr>
              <a:spLocks noChangeArrowheads="1"/>
            </p:cNvSpPr>
            <p:nvPr/>
          </p:nvSpPr>
          <p:spPr bwMode="auto">
            <a:xfrm>
              <a:off x="2339" y="179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2"/>
            <p:cNvSpPr>
              <a:spLocks noChangeArrowheads="1"/>
            </p:cNvSpPr>
            <p:nvPr/>
          </p:nvSpPr>
          <p:spPr bwMode="auto">
            <a:xfrm>
              <a:off x="2437" y="181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3"/>
            <p:cNvSpPr>
              <a:spLocks noChangeArrowheads="1"/>
            </p:cNvSpPr>
            <p:nvPr/>
          </p:nvSpPr>
          <p:spPr bwMode="auto">
            <a:xfrm>
              <a:off x="2534" y="174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4"/>
            <p:cNvSpPr>
              <a:spLocks noChangeArrowheads="1"/>
            </p:cNvSpPr>
            <p:nvPr/>
          </p:nvSpPr>
          <p:spPr bwMode="auto">
            <a:xfrm>
              <a:off x="2632" y="177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35"/>
            <p:cNvSpPr>
              <a:spLocks noChangeArrowheads="1"/>
            </p:cNvSpPr>
            <p:nvPr/>
          </p:nvSpPr>
          <p:spPr bwMode="auto">
            <a:xfrm>
              <a:off x="2726" y="165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36"/>
            <p:cNvSpPr>
              <a:spLocks noChangeArrowheads="1"/>
            </p:cNvSpPr>
            <p:nvPr/>
          </p:nvSpPr>
          <p:spPr bwMode="auto">
            <a:xfrm>
              <a:off x="2824" y="166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37"/>
            <p:cNvSpPr>
              <a:spLocks noChangeArrowheads="1"/>
            </p:cNvSpPr>
            <p:nvPr/>
          </p:nvSpPr>
          <p:spPr bwMode="auto">
            <a:xfrm>
              <a:off x="2922" y="165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8"/>
            <p:cNvSpPr>
              <a:spLocks noChangeArrowheads="1"/>
            </p:cNvSpPr>
            <p:nvPr/>
          </p:nvSpPr>
          <p:spPr bwMode="auto">
            <a:xfrm>
              <a:off x="3020" y="1544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39"/>
            <p:cNvSpPr>
              <a:spLocks noChangeArrowheads="1"/>
            </p:cNvSpPr>
            <p:nvPr/>
          </p:nvSpPr>
          <p:spPr bwMode="auto">
            <a:xfrm>
              <a:off x="3117" y="150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0"/>
            <p:cNvSpPr>
              <a:spLocks noChangeArrowheads="1"/>
            </p:cNvSpPr>
            <p:nvPr/>
          </p:nvSpPr>
          <p:spPr bwMode="auto">
            <a:xfrm>
              <a:off x="3215" y="150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1"/>
            <p:cNvSpPr>
              <a:spLocks noChangeArrowheads="1"/>
            </p:cNvSpPr>
            <p:nvPr/>
          </p:nvSpPr>
          <p:spPr bwMode="auto">
            <a:xfrm>
              <a:off x="3309" y="1550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2"/>
            <p:cNvSpPr>
              <a:spLocks noChangeArrowheads="1"/>
            </p:cNvSpPr>
            <p:nvPr/>
          </p:nvSpPr>
          <p:spPr bwMode="auto">
            <a:xfrm>
              <a:off x="3407" y="1493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3"/>
            <p:cNvSpPr>
              <a:spLocks noChangeArrowheads="1"/>
            </p:cNvSpPr>
            <p:nvPr/>
          </p:nvSpPr>
          <p:spPr bwMode="auto">
            <a:xfrm>
              <a:off x="3505" y="152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4"/>
            <p:cNvSpPr>
              <a:spLocks noChangeArrowheads="1"/>
            </p:cNvSpPr>
            <p:nvPr/>
          </p:nvSpPr>
          <p:spPr bwMode="auto">
            <a:xfrm>
              <a:off x="3603" y="138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45"/>
            <p:cNvSpPr>
              <a:spLocks noChangeArrowheads="1"/>
            </p:cNvSpPr>
            <p:nvPr/>
          </p:nvSpPr>
          <p:spPr bwMode="auto">
            <a:xfrm>
              <a:off x="3700" y="132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46"/>
            <p:cNvSpPr>
              <a:spLocks noChangeArrowheads="1"/>
            </p:cNvSpPr>
            <p:nvPr/>
          </p:nvSpPr>
          <p:spPr bwMode="auto">
            <a:xfrm>
              <a:off x="3798" y="138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47"/>
            <p:cNvSpPr>
              <a:spLocks noChangeArrowheads="1"/>
            </p:cNvSpPr>
            <p:nvPr/>
          </p:nvSpPr>
          <p:spPr bwMode="auto">
            <a:xfrm>
              <a:off x="3892" y="1324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48"/>
            <p:cNvSpPr>
              <a:spLocks noChangeArrowheads="1"/>
            </p:cNvSpPr>
            <p:nvPr/>
          </p:nvSpPr>
          <p:spPr bwMode="auto">
            <a:xfrm>
              <a:off x="3990" y="134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49"/>
            <p:cNvSpPr>
              <a:spLocks noChangeArrowheads="1"/>
            </p:cNvSpPr>
            <p:nvPr/>
          </p:nvSpPr>
          <p:spPr bwMode="auto">
            <a:xfrm>
              <a:off x="4088" y="126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0"/>
            <p:cNvSpPr>
              <a:spLocks noChangeArrowheads="1"/>
            </p:cNvSpPr>
            <p:nvPr/>
          </p:nvSpPr>
          <p:spPr bwMode="auto">
            <a:xfrm>
              <a:off x="4186" y="1244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1"/>
            <p:cNvSpPr>
              <a:spLocks noChangeArrowheads="1"/>
            </p:cNvSpPr>
            <p:nvPr/>
          </p:nvSpPr>
          <p:spPr bwMode="auto">
            <a:xfrm>
              <a:off x="4283" y="122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2"/>
            <p:cNvSpPr>
              <a:spLocks noChangeArrowheads="1"/>
            </p:cNvSpPr>
            <p:nvPr/>
          </p:nvSpPr>
          <p:spPr bwMode="auto">
            <a:xfrm>
              <a:off x="4381" y="122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3"/>
            <p:cNvSpPr>
              <a:spLocks noChangeArrowheads="1"/>
            </p:cNvSpPr>
            <p:nvPr/>
          </p:nvSpPr>
          <p:spPr bwMode="auto">
            <a:xfrm>
              <a:off x="4475" y="113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4"/>
            <p:cNvSpPr>
              <a:spLocks noChangeArrowheads="1"/>
            </p:cNvSpPr>
            <p:nvPr/>
          </p:nvSpPr>
          <p:spPr bwMode="auto">
            <a:xfrm>
              <a:off x="4573" y="115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55"/>
            <p:cNvSpPr>
              <a:spLocks noChangeArrowheads="1"/>
            </p:cNvSpPr>
            <p:nvPr/>
          </p:nvSpPr>
          <p:spPr bwMode="auto">
            <a:xfrm>
              <a:off x="4671" y="111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56"/>
            <p:cNvSpPr>
              <a:spLocks noChangeArrowheads="1"/>
            </p:cNvSpPr>
            <p:nvPr/>
          </p:nvSpPr>
          <p:spPr bwMode="auto">
            <a:xfrm>
              <a:off x="4769" y="1206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57"/>
            <p:cNvSpPr>
              <a:spLocks noChangeArrowheads="1"/>
            </p:cNvSpPr>
            <p:nvPr/>
          </p:nvSpPr>
          <p:spPr bwMode="auto">
            <a:xfrm>
              <a:off x="4866" y="104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58"/>
            <p:cNvSpPr>
              <a:spLocks noChangeArrowheads="1"/>
            </p:cNvSpPr>
            <p:nvPr/>
          </p:nvSpPr>
          <p:spPr bwMode="auto">
            <a:xfrm>
              <a:off x="4964" y="103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59"/>
            <p:cNvSpPr>
              <a:spLocks noChangeArrowheads="1"/>
            </p:cNvSpPr>
            <p:nvPr/>
          </p:nvSpPr>
          <p:spPr bwMode="auto">
            <a:xfrm>
              <a:off x="5058" y="98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0"/>
            <p:cNvSpPr>
              <a:spLocks noChangeArrowheads="1"/>
            </p:cNvSpPr>
            <p:nvPr/>
          </p:nvSpPr>
          <p:spPr bwMode="auto">
            <a:xfrm>
              <a:off x="5156" y="98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1"/>
            <p:cNvSpPr>
              <a:spLocks noChangeArrowheads="1"/>
            </p:cNvSpPr>
            <p:nvPr/>
          </p:nvSpPr>
          <p:spPr bwMode="auto">
            <a:xfrm>
              <a:off x="5254" y="93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2"/>
            <p:cNvSpPr>
              <a:spLocks noChangeArrowheads="1"/>
            </p:cNvSpPr>
            <p:nvPr/>
          </p:nvSpPr>
          <p:spPr bwMode="auto">
            <a:xfrm>
              <a:off x="5352" y="926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3"/>
            <p:cNvSpPr>
              <a:spLocks noChangeArrowheads="1"/>
            </p:cNvSpPr>
            <p:nvPr/>
          </p:nvSpPr>
          <p:spPr bwMode="auto">
            <a:xfrm>
              <a:off x="5449" y="81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684" y="856"/>
              <a:ext cx="4811" cy="1567"/>
            </a:xfrm>
            <a:custGeom>
              <a:avLst/>
              <a:gdLst>
                <a:gd name="T0" fmla="*/ 14 w 1378"/>
                <a:gd name="T1" fmla="*/ 487 h 492"/>
                <a:gd name="T2" fmla="*/ 42 w 1378"/>
                <a:gd name="T3" fmla="*/ 477 h 492"/>
                <a:gd name="T4" fmla="*/ 70 w 1378"/>
                <a:gd name="T5" fmla="*/ 467 h 492"/>
                <a:gd name="T6" fmla="*/ 97 w 1378"/>
                <a:gd name="T7" fmla="*/ 457 h 492"/>
                <a:gd name="T8" fmla="*/ 125 w 1378"/>
                <a:gd name="T9" fmla="*/ 447 h 492"/>
                <a:gd name="T10" fmla="*/ 153 w 1378"/>
                <a:gd name="T11" fmla="*/ 438 h 492"/>
                <a:gd name="T12" fmla="*/ 181 w 1378"/>
                <a:gd name="T13" fmla="*/ 428 h 492"/>
                <a:gd name="T14" fmla="*/ 209 w 1378"/>
                <a:gd name="T15" fmla="*/ 418 h 492"/>
                <a:gd name="T16" fmla="*/ 237 w 1378"/>
                <a:gd name="T17" fmla="*/ 408 h 492"/>
                <a:gd name="T18" fmla="*/ 264 w 1378"/>
                <a:gd name="T19" fmla="*/ 398 h 492"/>
                <a:gd name="T20" fmla="*/ 292 w 1378"/>
                <a:gd name="T21" fmla="*/ 388 h 492"/>
                <a:gd name="T22" fmla="*/ 320 w 1378"/>
                <a:gd name="T23" fmla="*/ 378 h 492"/>
                <a:gd name="T24" fmla="*/ 348 w 1378"/>
                <a:gd name="T25" fmla="*/ 368 h 492"/>
                <a:gd name="T26" fmla="*/ 376 w 1378"/>
                <a:gd name="T27" fmla="*/ 358 h 492"/>
                <a:gd name="T28" fmla="*/ 404 w 1378"/>
                <a:gd name="T29" fmla="*/ 348 h 492"/>
                <a:gd name="T30" fmla="*/ 431 w 1378"/>
                <a:gd name="T31" fmla="*/ 338 h 492"/>
                <a:gd name="T32" fmla="*/ 459 w 1378"/>
                <a:gd name="T33" fmla="*/ 328 h 492"/>
                <a:gd name="T34" fmla="*/ 487 w 1378"/>
                <a:gd name="T35" fmla="*/ 318 h 492"/>
                <a:gd name="T36" fmla="*/ 515 w 1378"/>
                <a:gd name="T37" fmla="*/ 308 h 492"/>
                <a:gd name="T38" fmla="*/ 543 w 1378"/>
                <a:gd name="T39" fmla="*/ 298 h 492"/>
                <a:gd name="T40" fmla="*/ 571 w 1378"/>
                <a:gd name="T41" fmla="*/ 288 h 492"/>
                <a:gd name="T42" fmla="*/ 598 w 1378"/>
                <a:gd name="T43" fmla="*/ 279 h 492"/>
                <a:gd name="T44" fmla="*/ 626 w 1378"/>
                <a:gd name="T45" fmla="*/ 269 h 492"/>
                <a:gd name="T46" fmla="*/ 654 w 1378"/>
                <a:gd name="T47" fmla="*/ 259 h 492"/>
                <a:gd name="T48" fmla="*/ 682 w 1378"/>
                <a:gd name="T49" fmla="*/ 249 h 492"/>
                <a:gd name="T50" fmla="*/ 710 w 1378"/>
                <a:gd name="T51" fmla="*/ 239 h 492"/>
                <a:gd name="T52" fmla="*/ 738 w 1378"/>
                <a:gd name="T53" fmla="*/ 229 h 492"/>
                <a:gd name="T54" fmla="*/ 765 w 1378"/>
                <a:gd name="T55" fmla="*/ 219 h 492"/>
                <a:gd name="T56" fmla="*/ 793 w 1378"/>
                <a:gd name="T57" fmla="*/ 209 h 492"/>
                <a:gd name="T58" fmla="*/ 821 w 1378"/>
                <a:gd name="T59" fmla="*/ 199 h 492"/>
                <a:gd name="T60" fmla="*/ 849 w 1378"/>
                <a:gd name="T61" fmla="*/ 189 h 492"/>
                <a:gd name="T62" fmla="*/ 877 w 1378"/>
                <a:gd name="T63" fmla="*/ 179 h 492"/>
                <a:gd name="T64" fmla="*/ 905 w 1378"/>
                <a:gd name="T65" fmla="*/ 169 h 492"/>
                <a:gd name="T66" fmla="*/ 932 w 1378"/>
                <a:gd name="T67" fmla="*/ 159 h 492"/>
                <a:gd name="T68" fmla="*/ 960 w 1378"/>
                <a:gd name="T69" fmla="*/ 149 h 492"/>
                <a:gd name="T70" fmla="*/ 988 w 1378"/>
                <a:gd name="T71" fmla="*/ 139 h 492"/>
                <a:gd name="T72" fmla="*/ 1016 w 1378"/>
                <a:gd name="T73" fmla="*/ 129 h 492"/>
                <a:gd name="T74" fmla="*/ 1044 w 1378"/>
                <a:gd name="T75" fmla="*/ 120 h 492"/>
                <a:gd name="T76" fmla="*/ 1071 w 1378"/>
                <a:gd name="T77" fmla="*/ 110 h 492"/>
                <a:gd name="T78" fmla="*/ 1099 w 1378"/>
                <a:gd name="T79" fmla="*/ 100 h 492"/>
                <a:gd name="T80" fmla="*/ 1127 w 1378"/>
                <a:gd name="T81" fmla="*/ 90 h 492"/>
                <a:gd name="T82" fmla="*/ 1155 w 1378"/>
                <a:gd name="T83" fmla="*/ 80 h 492"/>
                <a:gd name="T84" fmla="*/ 1183 w 1378"/>
                <a:gd name="T85" fmla="*/ 70 h 492"/>
                <a:gd name="T86" fmla="*/ 1211 w 1378"/>
                <a:gd name="T87" fmla="*/ 60 h 492"/>
                <a:gd name="T88" fmla="*/ 1238 w 1378"/>
                <a:gd name="T89" fmla="*/ 50 h 492"/>
                <a:gd name="T90" fmla="*/ 1266 w 1378"/>
                <a:gd name="T91" fmla="*/ 40 h 492"/>
                <a:gd name="T92" fmla="*/ 1294 w 1378"/>
                <a:gd name="T93" fmla="*/ 30 h 492"/>
                <a:gd name="T94" fmla="*/ 1322 w 1378"/>
                <a:gd name="T95" fmla="*/ 20 h 492"/>
                <a:gd name="T96" fmla="*/ 1350 w 1378"/>
                <a:gd name="T97" fmla="*/ 10 h 492"/>
                <a:gd name="T98" fmla="*/ 1378 w 1378"/>
                <a:gd name="T99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492">
                  <a:moveTo>
                    <a:pt x="0" y="492"/>
                  </a:moveTo>
                  <a:lnTo>
                    <a:pt x="14" y="487"/>
                  </a:lnTo>
                  <a:lnTo>
                    <a:pt x="28" y="482"/>
                  </a:lnTo>
                  <a:lnTo>
                    <a:pt x="42" y="477"/>
                  </a:lnTo>
                  <a:lnTo>
                    <a:pt x="56" y="472"/>
                  </a:lnTo>
                  <a:lnTo>
                    <a:pt x="70" y="467"/>
                  </a:lnTo>
                  <a:lnTo>
                    <a:pt x="84" y="462"/>
                  </a:lnTo>
                  <a:lnTo>
                    <a:pt x="97" y="457"/>
                  </a:lnTo>
                  <a:lnTo>
                    <a:pt x="111" y="452"/>
                  </a:lnTo>
                  <a:lnTo>
                    <a:pt x="125" y="447"/>
                  </a:lnTo>
                  <a:lnTo>
                    <a:pt x="139" y="443"/>
                  </a:lnTo>
                  <a:lnTo>
                    <a:pt x="153" y="438"/>
                  </a:lnTo>
                  <a:lnTo>
                    <a:pt x="167" y="433"/>
                  </a:lnTo>
                  <a:lnTo>
                    <a:pt x="181" y="428"/>
                  </a:lnTo>
                  <a:lnTo>
                    <a:pt x="195" y="423"/>
                  </a:lnTo>
                  <a:lnTo>
                    <a:pt x="209" y="418"/>
                  </a:lnTo>
                  <a:lnTo>
                    <a:pt x="223" y="413"/>
                  </a:lnTo>
                  <a:lnTo>
                    <a:pt x="237" y="408"/>
                  </a:lnTo>
                  <a:lnTo>
                    <a:pt x="251" y="403"/>
                  </a:lnTo>
                  <a:lnTo>
                    <a:pt x="264" y="398"/>
                  </a:lnTo>
                  <a:lnTo>
                    <a:pt x="278" y="393"/>
                  </a:lnTo>
                  <a:lnTo>
                    <a:pt x="292" y="388"/>
                  </a:lnTo>
                  <a:lnTo>
                    <a:pt x="306" y="383"/>
                  </a:lnTo>
                  <a:lnTo>
                    <a:pt x="320" y="378"/>
                  </a:lnTo>
                  <a:lnTo>
                    <a:pt x="334" y="373"/>
                  </a:lnTo>
                  <a:lnTo>
                    <a:pt x="348" y="368"/>
                  </a:lnTo>
                  <a:lnTo>
                    <a:pt x="362" y="363"/>
                  </a:lnTo>
                  <a:lnTo>
                    <a:pt x="376" y="358"/>
                  </a:lnTo>
                  <a:lnTo>
                    <a:pt x="390" y="353"/>
                  </a:lnTo>
                  <a:lnTo>
                    <a:pt x="404" y="348"/>
                  </a:lnTo>
                  <a:lnTo>
                    <a:pt x="417" y="343"/>
                  </a:lnTo>
                  <a:lnTo>
                    <a:pt x="431" y="338"/>
                  </a:lnTo>
                  <a:lnTo>
                    <a:pt x="445" y="333"/>
                  </a:lnTo>
                  <a:lnTo>
                    <a:pt x="459" y="328"/>
                  </a:lnTo>
                  <a:lnTo>
                    <a:pt x="473" y="323"/>
                  </a:lnTo>
                  <a:lnTo>
                    <a:pt x="487" y="318"/>
                  </a:lnTo>
                  <a:lnTo>
                    <a:pt x="501" y="313"/>
                  </a:lnTo>
                  <a:lnTo>
                    <a:pt x="515" y="308"/>
                  </a:lnTo>
                  <a:lnTo>
                    <a:pt x="529" y="303"/>
                  </a:lnTo>
                  <a:lnTo>
                    <a:pt x="543" y="298"/>
                  </a:lnTo>
                  <a:lnTo>
                    <a:pt x="557" y="293"/>
                  </a:lnTo>
                  <a:lnTo>
                    <a:pt x="571" y="288"/>
                  </a:lnTo>
                  <a:lnTo>
                    <a:pt x="584" y="284"/>
                  </a:lnTo>
                  <a:lnTo>
                    <a:pt x="598" y="279"/>
                  </a:lnTo>
                  <a:lnTo>
                    <a:pt x="612" y="274"/>
                  </a:lnTo>
                  <a:lnTo>
                    <a:pt x="626" y="269"/>
                  </a:lnTo>
                  <a:lnTo>
                    <a:pt x="640" y="264"/>
                  </a:lnTo>
                  <a:lnTo>
                    <a:pt x="654" y="259"/>
                  </a:lnTo>
                  <a:lnTo>
                    <a:pt x="668" y="254"/>
                  </a:lnTo>
                  <a:lnTo>
                    <a:pt x="682" y="249"/>
                  </a:lnTo>
                  <a:lnTo>
                    <a:pt x="696" y="244"/>
                  </a:lnTo>
                  <a:lnTo>
                    <a:pt x="710" y="239"/>
                  </a:lnTo>
                  <a:lnTo>
                    <a:pt x="724" y="234"/>
                  </a:lnTo>
                  <a:lnTo>
                    <a:pt x="738" y="229"/>
                  </a:lnTo>
                  <a:lnTo>
                    <a:pt x="751" y="224"/>
                  </a:lnTo>
                  <a:lnTo>
                    <a:pt x="765" y="219"/>
                  </a:lnTo>
                  <a:lnTo>
                    <a:pt x="779" y="214"/>
                  </a:lnTo>
                  <a:lnTo>
                    <a:pt x="793" y="209"/>
                  </a:lnTo>
                  <a:lnTo>
                    <a:pt x="807" y="204"/>
                  </a:lnTo>
                  <a:lnTo>
                    <a:pt x="821" y="199"/>
                  </a:lnTo>
                  <a:lnTo>
                    <a:pt x="835" y="194"/>
                  </a:lnTo>
                  <a:lnTo>
                    <a:pt x="849" y="189"/>
                  </a:lnTo>
                  <a:lnTo>
                    <a:pt x="863" y="184"/>
                  </a:lnTo>
                  <a:lnTo>
                    <a:pt x="877" y="179"/>
                  </a:lnTo>
                  <a:lnTo>
                    <a:pt x="891" y="174"/>
                  </a:lnTo>
                  <a:lnTo>
                    <a:pt x="905" y="169"/>
                  </a:lnTo>
                  <a:lnTo>
                    <a:pt x="918" y="164"/>
                  </a:lnTo>
                  <a:lnTo>
                    <a:pt x="932" y="159"/>
                  </a:lnTo>
                  <a:lnTo>
                    <a:pt x="946" y="154"/>
                  </a:lnTo>
                  <a:lnTo>
                    <a:pt x="960" y="149"/>
                  </a:lnTo>
                  <a:lnTo>
                    <a:pt x="974" y="144"/>
                  </a:lnTo>
                  <a:lnTo>
                    <a:pt x="988" y="139"/>
                  </a:lnTo>
                  <a:lnTo>
                    <a:pt x="1002" y="134"/>
                  </a:lnTo>
                  <a:lnTo>
                    <a:pt x="1016" y="129"/>
                  </a:lnTo>
                  <a:lnTo>
                    <a:pt x="1030" y="125"/>
                  </a:lnTo>
                  <a:lnTo>
                    <a:pt x="1044" y="120"/>
                  </a:lnTo>
                  <a:lnTo>
                    <a:pt x="1058" y="115"/>
                  </a:lnTo>
                  <a:lnTo>
                    <a:pt x="1071" y="110"/>
                  </a:lnTo>
                  <a:lnTo>
                    <a:pt x="1085" y="105"/>
                  </a:lnTo>
                  <a:lnTo>
                    <a:pt x="1099" y="100"/>
                  </a:lnTo>
                  <a:lnTo>
                    <a:pt x="1113" y="95"/>
                  </a:lnTo>
                  <a:lnTo>
                    <a:pt x="1127" y="90"/>
                  </a:lnTo>
                  <a:lnTo>
                    <a:pt x="1141" y="85"/>
                  </a:lnTo>
                  <a:lnTo>
                    <a:pt x="1155" y="80"/>
                  </a:lnTo>
                  <a:lnTo>
                    <a:pt x="1169" y="75"/>
                  </a:lnTo>
                  <a:lnTo>
                    <a:pt x="1183" y="70"/>
                  </a:lnTo>
                  <a:lnTo>
                    <a:pt x="1197" y="65"/>
                  </a:lnTo>
                  <a:lnTo>
                    <a:pt x="1211" y="60"/>
                  </a:lnTo>
                  <a:lnTo>
                    <a:pt x="1225" y="55"/>
                  </a:lnTo>
                  <a:lnTo>
                    <a:pt x="1238" y="50"/>
                  </a:lnTo>
                  <a:lnTo>
                    <a:pt x="1252" y="45"/>
                  </a:lnTo>
                  <a:lnTo>
                    <a:pt x="1266" y="40"/>
                  </a:lnTo>
                  <a:lnTo>
                    <a:pt x="1280" y="35"/>
                  </a:lnTo>
                  <a:lnTo>
                    <a:pt x="1294" y="30"/>
                  </a:lnTo>
                  <a:lnTo>
                    <a:pt x="1308" y="25"/>
                  </a:lnTo>
                  <a:lnTo>
                    <a:pt x="1322" y="20"/>
                  </a:lnTo>
                  <a:lnTo>
                    <a:pt x="1336" y="15"/>
                  </a:lnTo>
                  <a:lnTo>
                    <a:pt x="1350" y="10"/>
                  </a:lnTo>
                  <a:lnTo>
                    <a:pt x="1364" y="5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681" y="3277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78" y="3168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7"/>
            <p:cNvSpPr>
              <a:spLocks/>
            </p:cNvSpPr>
            <p:nvPr/>
          </p:nvSpPr>
          <p:spPr bwMode="auto">
            <a:xfrm>
              <a:off x="876" y="301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8"/>
            <p:cNvSpPr>
              <a:spLocks/>
            </p:cNvSpPr>
            <p:nvPr/>
          </p:nvSpPr>
          <p:spPr bwMode="auto">
            <a:xfrm>
              <a:off x="974" y="3102"/>
              <a:ext cx="52" cy="44"/>
            </a:xfrm>
            <a:custGeom>
              <a:avLst/>
              <a:gdLst>
                <a:gd name="T0" fmla="*/ 24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4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4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9"/>
            <p:cNvSpPr>
              <a:spLocks/>
            </p:cNvSpPr>
            <p:nvPr/>
          </p:nvSpPr>
          <p:spPr bwMode="auto">
            <a:xfrm>
              <a:off x="1068" y="297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0"/>
            <p:cNvSpPr>
              <a:spLocks/>
            </p:cNvSpPr>
            <p:nvPr/>
          </p:nvSpPr>
          <p:spPr bwMode="auto">
            <a:xfrm>
              <a:off x="1166" y="297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1"/>
            <p:cNvSpPr>
              <a:spLocks/>
            </p:cNvSpPr>
            <p:nvPr/>
          </p:nvSpPr>
          <p:spPr bwMode="auto">
            <a:xfrm>
              <a:off x="1264" y="287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2"/>
            <p:cNvSpPr>
              <a:spLocks/>
            </p:cNvSpPr>
            <p:nvPr/>
          </p:nvSpPr>
          <p:spPr bwMode="auto">
            <a:xfrm>
              <a:off x="1361" y="280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3"/>
            <p:cNvSpPr>
              <a:spLocks/>
            </p:cNvSpPr>
            <p:nvPr/>
          </p:nvSpPr>
          <p:spPr bwMode="auto">
            <a:xfrm>
              <a:off x="1459" y="2815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1557" y="2840"/>
              <a:ext cx="52" cy="45"/>
            </a:xfrm>
            <a:custGeom>
              <a:avLst/>
              <a:gdLst>
                <a:gd name="T0" fmla="*/ 24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4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4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1651" y="275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1749" y="2706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1847" y="2700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1944" y="2605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auto">
            <a:xfrm>
              <a:off x="2042" y="258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2140" y="2426"/>
              <a:ext cx="52" cy="45"/>
            </a:xfrm>
            <a:custGeom>
              <a:avLst/>
              <a:gdLst>
                <a:gd name="T0" fmla="*/ 24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4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4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1"/>
            <p:cNvSpPr>
              <a:spLocks/>
            </p:cNvSpPr>
            <p:nvPr/>
          </p:nvSpPr>
          <p:spPr bwMode="auto">
            <a:xfrm>
              <a:off x="2234" y="2334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2332" y="2401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3"/>
            <p:cNvSpPr>
              <a:spLocks/>
            </p:cNvSpPr>
            <p:nvPr/>
          </p:nvSpPr>
          <p:spPr bwMode="auto">
            <a:xfrm>
              <a:off x="2430" y="23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4"/>
            <p:cNvSpPr>
              <a:spLocks/>
            </p:cNvSpPr>
            <p:nvPr/>
          </p:nvSpPr>
          <p:spPr bwMode="auto">
            <a:xfrm>
              <a:off x="2527" y="222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5"/>
            <p:cNvSpPr>
              <a:spLocks/>
            </p:cNvSpPr>
            <p:nvPr/>
          </p:nvSpPr>
          <p:spPr bwMode="auto">
            <a:xfrm>
              <a:off x="2625" y="2181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6"/>
            <p:cNvSpPr>
              <a:spLocks/>
            </p:cNvSpPr>
            <p:nvPr/>
          </p:nvSpPr>
          <p:spPr bwMode="auto">
            <a:xfrm>
              <a:off x="2719" y="207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7"/>
            <p:cNvSpPr>
              <a:spLocks/>
            </p:cNvSpPr>
            <p:nvPr/>
          </p:nvSpPr>
          <p:spPr bwMode="auto">
            <a:xfrm>
              <a:off x="2817" y="215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2915" y="206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3013" y="1996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0"/>
            <p:cNvSpPr>
              <a:spLocks/>
            </p:cNvSpPr>
            <p:nvPr/>
          </p:nvSpPr>
          <p:spPr bwMode="auto">
            <a:xfrm>
              <a:off x="3110" y="1923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1"/>
            <p:cNvSpPr>
              <a:spLocks/>
            </p:cNvSpPr>
            <p:nvPr/>
          </p:nvSpPr>
          <p:spPr bwMode="auto">
            <a:xfrm>
              <a:off x="3208" y="196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2"/>
            <p:cNvSpPr>
              <a:spLocks/>
            </p:cNvSpPr>
            <p:nvPr/>
          </p:nvSpPr>
          <p:spPr bwMode="auto">
            <a:xfrm>
              <a:off x="3302" y="2006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3"/>
            <p:cNvSpPr>
              <a:spLocks/>
            </p:cNvSpPr>
            <p:nvPr/>
          </p:nvSpPr>
          <p:spPr bwMode="auto">
            <a:xfrm>
              <a:off x="3400" y="1869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3498" y="1802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5"/>
            <p:cNvSpPr>
              <a:spLocks/>
            </p:cNvSpPr>
            <p:nvPr/>
          </p:nvSpPr>
          <p:spPr bwMode="auto">
            <a:xfrm>
              <a:off x="3596" y="1792"/>
              <a:ext cx="55" cy="42"/>
            </a:xfrm>
            <a:custGeom>
              <a:avLst/>
              <a:gdLst>
                <a:gd name="T0" fmla="*/ 28 w 55"/>
                <a:gd name="T1" fmla="*/ 0 h 42"/>
                <a:gd name="T2" fmla="*/ 0 w 55"/>
                <a:gd name="T3" fmla="*/ 42 h 42"/>
                <a:gd name="T4" fmla="*/ 55 w 55"/>
                <a:gd name="T5" fmla="*/ 42 h 42"/>
                <a:gd name="T6" fmla="*/ 28 w 5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2">
                  <a:moveTo>
                    <a:pt x="28" y="0"/>
                  </a:moveTo>
                  <a:lnTo>
                    <a:pt x="0" y="42"/>
                  </a:lnTo>
                  <a:lnTo>
                    <a:pt x="55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6"/>
            <p:cNvSpPr>
              <a:spLocks/>
            </p:cNvSpPr>
            <p:nvPr/>
          </p:nvSpPr>
          <p:spPr bwMode="auto">
            <a:xfrm>
              <a:off x="3693" y="1773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7"/>
            <p:cNvSpPr>
              <a:spLocks/>
            </p:cNvSpPr>
            <p:nvPr/>
          </p:nvSpPr>
          <p:spPr bwMode="auto">
            <a:xfrm>
              <a:off x="3791" y="1805"/>
              <a:ext cx="52" cy="44"/>
            </a:xfrm>
            <a:custGeom>
              <a:avLst/>
              <a:gdLst>
                <a:gd name="T0" fmla="*/ 28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8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8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8"/>
            <p:cNvSpPr>
              <a:spLocks/>
            </p:cNvSpPr>
            <p:nvPr/>
          </p:nvSpPr>
          <p:spPr bwMode="auto">
            <a:xfrm>
              <a:off x="3885" y="1588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99"/>
            <p:cNvSpPr>
              <a:spLocks/>
            </p:cNvSpPr>
            <p:nvPr/>
          </p:nvSpPr>
          <p:spPr bwMode="auto">
            <a:xfrm>
              <a:off x="3983" y="15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0"/>
            <p:cNvSpPr>
              <a:spLocks/>
            </p:cNvSpPr>
            <p:nvPr/>
          </p:nvSpPr>
          <p:spPr bwMode="auto">
            <a:xfrm>
              <a:off x="4081" y="1496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1"/>
            <p:cNvSpPr>
              <a:spLocks/>
            </p:cNvSpPr>
            <p:nvPr/>
          </p:nvSpPr>
          <p:spPr bwMode="auto">
            <a:xfrm>
              <a:off x="4179" y="1550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2"/>
            <p:cNvSpPr>
              <a:spLocks/>
            </p:cNvSpPr>
            <p:nvPr/>
          </p:nvSpPr>
          <p:spPr bwMode="auto">
            <a:xfrm>
              <a:off x="4276" y="1394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3"/>
            <p:cNvSpPr>
              <a:spLocks/>
            </p:cNvSpPr>
            <p:nvPr/>
          </p:nvSpPr>
          <p:spPr bwMode="auto">
            <a:xfrm>
              <a:off x="4374" y="1505"/>
              <a:ext cx="52" cy="45"/>
            </a:xfrm>
            <a:custGeom>
              <a:avLst/>
              <a:gdLst>
                <a:gd name="T0" fmla="*/ 28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8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8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4"/>
            <p:cNvSpPr>
              <a:spLocks/>
            </p:cNvSpPr>
            <p:nvPr/>
          </p:nvSpPr>
          <p:spPr bwMode="auto">
            <a:xfrm>
              <a:off x="4468" y="1423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5"/>
            <p:cNvSpPr>
              <a:spLocks/>
            </p:cNvSpPr>
            <p:nvPr/>
          </p:nvSpPr>
          <p:spPr bwMode="auto">
            <a:xfrm>
              <a:off x="4566" y="128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6"/>
            <p:cNvSpPr>
              <a:spLocks/>
            </p:cNvSpPr>
            <p:nvPr/>
          </p:nvSpPr>
          <p:spPr bwMode="auto">
            <a:xfrm>
              <a:off x="4664" y="120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4762" y="1209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8"/>
            <p:cNvSpPr>
              <a:spLocks/>
            </p:cNvSpPr>
            <p:nvPr/>
          </p:nvSpPr>
          <p:spPr bwMode="auto">
            <a:xfrm>
              <a:off x="4859" y="1231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9"/>
            <p:cNvSpPr>
              <a:spLocks/>
            </p:cNvSpPr>
            <p:nvPr/>
          </p:nvSpPr>
          <p:spPr bwMode="auto">
            <a:xfrm>
              <a:off x="4957" y="1079"/>
              <a:ext cx="52" cy="44"/>
            </a:xfrm>
            <a:custGeom>
              <a:avLst/>
              <a:gdLst>
                <a:gd name="T0" fmla="*/ 28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8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8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5051" y="10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1"/>
            <p:cNvSpPr>
              <a:spLocks/>
            </p:cNvSpPr>
            <p:nvPr/>
          </p:nvSpPr>
          <p:spPr bwMode="auto">
            <a:xfrm>
              <a:off x="5149" y="862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2"/>
            <p:cNvSpPr>
              <a:spLocks/>
            </p:cNvSpPr>
            <p:nvPr/>
          </p:nvSpPr>
          <p:spPr bwMode="auto">
            <a:xfrm>
              <a:off x="5247" y="102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3"/>
            <p:cNvSpPr>
              <a:spLocks/>
            </p:cNvSpPr>
            <p:nvPr/>
          </p:nvSpPr>
          <p:spPr bwMode="auto">
            <a:xfrm>
              <a:off x="5345" y="929"/>
              <a:ext cx="55" cy="44"/>
            </a:xfrm>
            <a:custGeom>
              <a:avLst/>
              <a:gdLst>
                <a:gd name="T0" fmla="*/ 28 w 55"/>
                <a:gd name="T1" fmla="*/ 0 h 44"/>
                <a:gd name="T2" fmla="*/ 0 w 55"/>
                <a:gd name="T3" fmla="*/ 44 h 44"/>
                <a:gd name="T4" fmla="*/ 55 w 55"/>
                <a:gd name="T5" fmla="*/ 44 h 44"/>
                <a:gd name="T6" fmla="*/ 28 w 55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4">
                  <a:moveTo>
                    <a:pt x="28" y="0"/>
                  </a:moveTo>
                  <a:lnTo>
                    <a:pt x="0" y="44"/>
                  </a:lnTo>
                  <a:lnTo>
                    <a:pt x="55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4"/>
            <p:cNvSpPr>
              <a:spLocks/>
            </p:cNvSpPr>
            <p:nvPr/>
          </p:nvSpPr>
          <p:spPr bwMode="auto">
            <a:xfrm>
              <a:off x="5442" y="81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5"/>
            <p:cNvSpPr>
              <a:spLocks/>
            </p:cNvSpPr>
            <p:nvPr/>
          </p:nvSpPr>
          <p:spPr bwMode="auto">
            <a:xfrm>
              <a:off x="684" y="881"/>
              <a:ext cx="4811" cy="2358"/>
            </a:xfrm>
            <a:custGeom>
              <a:avLst/>
              <a:gdLst>
                <a:gd name="T0" fmla="*/ 14 w 1378"/>
                <a:gd name="T1" fmla="*/ 732 h 740"/>
                <a:gd name="T2" fmla="*/ 42 w 1378"/>
                <a:gd name="T3" fmla="*/ 718 h 740"/>
                <a:gd name="T4" fmla="*/ 70 w 1378"/>
                <a:gd name="T5" fmla="*/ 703 h 740"/>
                <a:gd name="T6" fmla="*/ 97 w 1378"/>
                <a:gd name="T7" fmla="*/ 688 h 740"/>
                <a:gd name="T8" fmla="*/ 125 w 1378"/>
                <a:gd name="T9" fmla="*/ 673 h 740"/>
                <a:gd name="T10" fmla="*/ 153 w 1378"/>
                <a:gd name="T11" fmla="*/ 658 h 740"/>
                <a:gd name="T12" fmla="*/ 181 w 1378"/>
                <a:gd name="T13" fmla="*/ 643 h 740"/>
                <a:gd name="T14" fmla="*/ 209 w 1378"/>
                <a:gd name="T15" fmla="*/ 628 h 740"/>
                <a:gd name="T16" fmla="*/ 237 w 1378"/>
                <a:gd name="T17" fmla="*/ 613 h 740"/>
                <a:gd name="T18" fmla="*/ 264 w 1378"/>
                <a:gd name="T19" fmla="*/ 598 h 740"/>
                <a:gd name="T20" fmla="*/ 292 w 1378"/>
                <a:gd name="T21" fmla="*/ 583 h 740"/>
                <a:gd name="T22" fmla="*/ 320 w 1378"/>
                <a:gd name="T23" fmla="*/ 568 h 740"/>
                <a:gd name="T24" fmla="*/ 348 w 1378"/>
                <a:gd name="T25" fmla="*/ 553 h 740"/>
                <a:gd name="T26" fmla="*/ 376 w 1378"/>
                <a:gd name="T27" fmla="*/ 538 h 740"/>
                <a:gd name="T28" fmla="*/ 404 w 1378"/>
                <a:gd name="T29" fmla="*/ 523 h 740"/>
                <a:gd name="T30" fmla="*/ 431 w 1378"/>
                <a:gd name="T31" fmla="*/ 508 h 740"/>
                <a:gd name="T32" fmla="*/ 459 w 1378"/>
                <a:gd name="T33" fmla="*/ 493 h 740"/>
                <a:gd name="T34" fmla="*/ 487 w 1378"/>
                <a:gd name="T35" fmla="*/ 478 h 740"/>
                <a:gd name="T36" fmla="*/ 515 w 1378"/>
                <a:gd name="T37" fmla="*/ 463 h 740"/>
                <a:gd name="T38" fmla="*/ 543 w 1378"/>
                <a:gd name="T39" fmla="*/ 448 h 740"/>
                <a:gd name="T40" fmla="*/ 571 w 1378"/>
                <a:gd name="T41" fmla="*/ 433 h 740"/>
                <a:gd name="T42" fmla="*/ 598 w 1378"/>
                <a:gd name="T43" fmla="*/ 418 h 740"/>
                <a:gd name="T44" fmla="*/ 626 w 1378"/>
                <a:gd name="T45" fmla="*/ 403 h 740"/>
                <a:gd name="T46" fmla="*/ 654 w 1378"/>
                <a:gd name="T47" fmla="*/ 389 h 740"/>
                <a:gd name="T48" fmla="*/ 682 w 1378"/>
                <a:gd name="T49" fmla="*/ 374 h 740"/>
                <a:gd name="T50" fmla="*/ 710 w 1378"/>
                <a:gd name="T51" fmla="*/ 359 h 740"/>
                <a:gd name="T52" fmla="*/ 738 w 1378"/>
                <a:gd name="T53" fmla="*/ 344 h 740"/>
                <a:gd name="T54" fmla="*/ 765 w 1378"/>
                <a:gd name="T55" fmla="*/ 329 h 740"/>
                <a:gd name="T56" fmla="*/ 793 w 1378"/>
                <a:gd name="T57" fmla="*/ 314 h 740"/>
                <a:gd name="T58" fmla="*/ 821 w 1378"/>
                <a:gd name="T59" fmla="*/ 299 h 740"/>
                <a:gd name="T60" fmla="*/ 849 w 1378"/>
                <a:gd name="T61" fmla="*/ 284 h 740"/>
                <a:gd name="T62" fmla="*/ 877 w 1378"/>
                <a:gd name="T63" fmla="*/ 269 h 740"/>
                <a:gd name="T64" fmla="*/ 905 w 1378"/>
                <a:gd name="T65" fmla="*/ 254 h 740"/>
                <a:gd name="T66" fmla="*/ 932 w 1378"/>
                <a:gd name="T67" fmla="*/ 239 h 740"/>
                <a:gd name="T68" fmla="*/ 960 w 1378"/>
                <a:gd name="T69" fmla="*/ 224 h 740"/>
                <a:gd name="T70" fmla="*/ 988 w 1378"/>
                <a:gd name="T71" fmla="*/ 209 h 740"/>
                <a:gd name="T72" fmla="*/ 1016 w 1378"/>
                <a:gd name="T73" fmla="*/ 194 h 740"/>
                <a:gd name="T74" fmla="*/ 1044 w 1378"/>
                <a:gd name="T75" fmla="*/ 179 h 740"/>
                <a:gd name="T76" fmla="*/ 1071 w 1378"/>
                <a:gd name="T77" fmla="*/ 164 h 740"/>
                <a:gd name="T78" fmla="*/ 1099 w 1378"/>
                <a:gd name="T79" fmla="*/ 149 h 740"/>
                <a:gd name="T80" fmla="*/ 1127 w 1378"/>
                <a:gd name="T81" fmla="*/ 134 h 740"/>
                <a:gd name="T82" fmla="*/ 1155 w 1378"/>
                <a:gd name="T83" fmla="*/ 119 h 740"/>
                <a:gd name="T84" fmla="*/ 1183 w 1378"/>
                <a:gd name="T85" fmla="*/ 104 h 740"/>
                <a:gd name="T86" fmla="*/ 1211 w 1378"/>
                <a:gd name="T87" fmla="*/ 89 h 740"/>
                <a:gd name="T88" fmla="*/ 1238 w 1378"/>
                <a:gd name="T89" fmla="*/ 74 h 740"/>
                <a:gd name="T90" fmla="*/ 1266 w 1378"/>
                <a:gd name="T91" fmla="*/ 60 h 740"/>
                <a:gd name="T92" fmla="*/ 1294 w 1378"/>
                <a:gd name="T93" fmla="*/ 45 h 740"/>
                <a:gd name="T94" fmla="*/ 1322 w 1378"/>
                <a:gd name="T95" fmla="*/ 30 h 740"/>
                <a:gd name="T96" fmla="*/ 1350 w 1378"/>
                <a:gd name="T97" fmla="*/ 15 h 740"/>
                <a:gd name="T98" fmla="*/ 1378 w 1378"/>
                <a:gd name="T99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740">
                  <a:moveTo>
                    <a:pt x="0" y="740"/>
                  </a:moveTo>
                  <a:lnTo>
                    <a:pt x="14" y="732"/>
                  </a:lnTo>
                  <a:lnTo>
                    <a:pt x="28" y="725"/>
                  </a:lnTo>
                  <a:lnTo>
                    <a:pt x="42" y="718"/>
                  </a:lnTo>
                  <a:lnTo>
                    <a:pt x="56" y="710"/>
                  </a:lnTo>
                  <a:lnTo>
                    <a:pt x="70" y="703"/>
                  </a:lnTo>
                  <a:lnTo>
                    <a:pt x="84" y="695"/>
                  </a:lnTo>
                  <a:lnTo>
                    <a:pt x="97" y="688"/>
                  </a:lnTo>
                  <a:lnTo>
                    <a:pt x="111" y="680"/>
                  </a:lnTo>
                  <a:lnTo>
                    <a:pt x="125" y="673"/>
                  </a:lnTo>
                  <a:lnTo>
                    <a:pt x="139" y="665"/>
                  </a:lnTo>
                  <a:lnTo>
                    <a:pt x="153" y="658"/>
                  </a:lnTo>
                  <a:lnTo>
                    <a:pt x="167" y="650"/>
                  </a:lnTo>
                  <a:lnTo>
                    <a:pt x="181" y="643"/>
                  </a:lnTo>
                  <a:lnTo>
                    <a:pt x="195" y="635"/>
                  </a:lnTo>
                  <a:lnTo>
                    <a:pt x="209" y="628"/>
                  </a:lnTo>
                  <a:lnTo>
                    <a:pt x="223" y="620"/>
                  </a:lnTo>
                  <a:lnTo>
                    <a:pt x="237" y="613"/>
                  </a:lnTo>
                  <a:lnTo>
                    <a:pt x="251" y="605"/>
                  </a:lnTo>
                  <a:lnTo>
                    <a:pt x="264" y="598"/>
                  </a:lnTo>
                  <a:lnTo>
                    <a:pt x="278" y="590"/>
                  </a:lnTo>
                  <a:lnTo>
                    <a:pt x="292" y="583"/>
                  </a:lnTo>
                  <a:lnTo>
                    <a:pt x="306" y="575"/>
                  </a:lnTo>
                  <a:lnTo>
                    <a:pt x="320" y="568"/>
                  </a:lnTo>
                  <a:lnTo>
                    <a:pt x="334" y="560"/>
                  </a:lnTo>
                  <a:lnTo>
                    <a:pt x="348" y="553"/>
                  </a:lnTo>
                  <a:lnTo>
                    <a:pt x="362" y="546"/>
                  </a:lnTo>
                  <a:lnTo>
                    <a:pt x="376" y="538"/>
                  </a:lnTo>
                  <a:lnTo>
                    <a:pt x="390" y="531"/>
                  </a:lnTo>
                  <a:lnTo>
                    <a:pt x="404" y="523"/>
                  </a:lnTo>
                  <a:lnTo>
                    <a:pt x="417" y="516"/>
                  </a:lnTo>
                  <a:lnTo>
                    <a:pt x="431" y="508"/>
                  </a:lnTo>
                  <a:lnTo>
                    <a:pt x="445" y="501"/>
                  </a:lnTo>
                  <a:lnTo>
                    <a:pt x="459" y="493"/>
                  </a:lnTo>
                  <a:lnTo>
                    <a:pt x="473" y="486"/>
                  </a:lnTo>
                  <a:lnTo>
                    <a:pt x="487" y="478"/>
                  </a:lnTo>
                  <a:lnTo>
                    <a:pt x="501" y="471"/>
                  </a:lnTo>
                  <a:lnTo>
                    <a:pt x="515" y="463"/>
                  </a:lnTo>
                  <a:lnTo>
                    <a:pt x="529" y="456"/>
                  </a:lnTo>
                  <a:lnTo>
                    <a:pt x="543" y="448"/>
                  </a:lnTo>
                  <a:lnTo>
                    <a:pt x="557" y="441"/>
                  </a:lnTo>
                  <a:lnTo>
                    <a:pt x="571" y="433"/>
                  </a:lnTo>
                  <a:lnTo>
                    <a:pt x="584" y="426"/>
                  </a:lnTo>
                  <a:lnTo>
                    <a:pt x="598" y="418"/>
                  </a:lnTo>
                  <a:lnTo>
                    <a:pt x="612" y="411"/>
                  </a:lnTo>
                  <a:lnTo>
                    <a:pt x="626" y="403"/>
                  </a:lnTo>
                  <a:lnTo>
                    <a:pt x="640" y="396"/>
                  </a:lnTo>
                  <a:lnTo>
                    <a:pt x="654" y="389"/>
                  </a:lnTo>
                  <a:lnTo>
                    <a:pt x="668" y="381"/>
                  </a:lnTo>
                  <a:lnTo>
                    <a:pt x="682" y="374"/>
                  </a:lnTo>
                  <a:lnTo>
                    <a:pt x="696" y="366"/>
                  </a:lnTo>
                  <a:lnTo>
                    <a:pt x="710" y="359"/>
                  </a:lnTo>
                  <a:lnTo>
                    <a:pt x="724" y="351"/>
                  </a:lnTo>
                  <a:lnTo>
                    <a:pt x="738" y="344"/>
                  </a:lnTo>
                  <a:lnTo>
                    <a:pt x="751" y="336"/>
                  </a:lnTo>
                  <a:lnTo>
                    <a:pt x="765" y="329"/>
                  </a:lnTo>
                  <a:lnTo>
                    <a:pt x="779" y="321"/>
                  </a:lnTo>
                  <a:lnTo>
                    <a:pt x="793" y="314"/>
                  </a:lnTo>
                  <a:lnTo>
                    <a:pt x="807" y="306"/>
                  </a:lnTo>
                  <a:lnTo>
                    <a:pt x="821" y="299"/>
                  </a:lnTo>
                  <a:lnTo>
                    <a:pt x="835" y="291"/>
                  </a:lnTo>
                  <a:lnTo>
                    <a:pt x="849" y="284"/>
                  </a:lnTo>
                  <a:lnTo>
                    <a:pt x="863" y="276"/>
                  </a:lnTo>
                  <a:lnTo>
                    <a:pt x="877" y="269"/>
                  </a:lnTo>
                  <a:lnTo>
                    <a:pt x="891" y="261"/>
                  </a:lnTo>
                  <a:lnTo>
                    <a:pt x="905" y="254"/>
                  </a:lnTo>
                  <a:lnTo>
                    <a:pt x="918" y="246"/>
                  </a:lnTo>
                  <a:lnTo>
                    <a:pt x="932" y="239"/>
                  </a:lnTo>
                  <a:lnTo>
                    <a:pt x="946" y="232"/>
                  </a:lnTo>
                  <a:lnTo>
                    <a:pt x="960" y="224"/>
                  </a:lnTo>
                  <a:lnTo>
                    <a:pt x="974" y="217"/>
                  </a:lnTo>
                  <a:lnTo>
                    <a:pt x="988" y="209"/>
                  </a:lnTo>
                  <a:lnTo>
                    <a:pt x="1002" y="202"/>
                  </a:lnTo>
                  <a:lnTo>
                    <a:pt x="1016" y="194"/>
                  </a:lnTo>
                  <a:lnTo>
                    <a:pt x="1030" y="187"/>
                  </a:lnTo>
                  <a:lnTo>
                    <a:pt x="1044" y="179"/>
                  </a:lnTo>
                  <a:lnTo>
                    <a:pt x="1058" y="172"/>
                  </a:lnTo>
                  <a:lnTo>
                    <a:pt x="1071" y="164"/>
                  </a:lnTo>
                  <a:lnTo>
                    <a:pt x="1085" y="157"/>
                  </a:lnTo>
                  <a:lnTo>
                    <a:pt x="1099" y="149"/>
                  </a:lnTo>
                  <a:lnTo>
                    <a:pt x="1113" y="142"/>
                  </a:lnTo>
                  <a:lnTo>
                    <a:pt x="1127" y="134"/>
                  </a:lnTo>
                  <a:lnTo>
                    <a:pt x="1141" y="127"/>
                  </a:lnTo>
                  <a:lnTo>
                    <a:pt x="1155" y="119"/>
                  </a:lnTo>
                  <a:lnTo>
                    <a:pt x="1169" y="112"/>
                  </a:lnTo>
                  <a:lnTo>
                    <a:pt x="1183" y="104"/>
                  </a:lnTo>
                  <a:lnTo>
                    <a:pt x="1197" y="97"/>
                  </a:lnTo>
                  <a:lnTo>
                    <a:pt x="1211" y="89"/>
                  </a:lnTo>
                  <a:lnTo>
                    <a:pt x="1225" y="82"/>
                  </a:lnTo>
                  <a:lnTo>
                    <a:pt x="1238" y="74"/>
                  </a:lnTo>
                  <a:lnTo>
                    <a:pt x="1252" y="67"/>
                  </a:lnTo>
                  <a:lnTo>
                    <a:pt x="1266" y="60"/>
                  </a:lnTo>
                  <a:lnTo>
                    <a:pt x="1280" y="52"/>
                  </a:lnTo>
                  <a:lnTo>
                    <a:pt x="1294" y="45"/>
                  </a:lnTo>
                  <a:lnTo>
                    <a:pt x="1308" y="37"/>
                  </a:lnTo>
                  <a:lnTo>
                    <a:pt x="1322" y="30"/>
                  </a:lnTo>
                  <a:lnTo>
                    <a:pt x="1336" y="22"/>
                  </a:lnTo>
                  <a:lnTo>
                    <a:pt x="1350" y="15"/>
                  </a:lnTo>
                  <a:lnTo>
                    <a:pt x="1364" y="7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18"/>
            <p:cNvSpPr>
              <a:spLocks noChangeShapeType="1"/>
            </p:cNvSpPr>
            <p:nvPr/>
          </p:nvSpPr>
          <p:spPr bwMode="auto">
            <a:xfrm flipV="1">
              <a:off x="569" y="521"/>
              <a:ext cx="0" cy="3167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19"/>
            <p:cNvSpPr>
              <a:spLocks noChangeShapeType="1"/>
            </p:cNvSpPr>
            <p:nvPr/>
          </p:nvSpPr>
          <p:spPr bwMode="auto">
            <a:xfrm flipH="1">
              <a:off x="510" y="360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0"/>
            <p:cNvSpPr>
              <a:spLocks noChangeArrowheads="1"/>
            </p:cNvSpPr>
            <p:nvPr/>
          </p:nvSpPr>
          <p:spPr bwMode="auto">
            <a:xfrm rot="16200000">
              <a:off x="302" y="34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Line 121"/>
            <p:cNvSpPr>
              <a:spLocks noChangeShapeType="1"/>
            </p:cNvSpPr>
            <p:nvPr/>
          </p:nvSpPr>
          <p:spPr bwMode="auto">
            <a:xfrm flipH="1">
              <a:off x="510" y="300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2"/>
            <p:cNvSpPr>
              <a:spLocks noChangeArrowheads="1"/>
            </p:cNvSpPr>
            <p:nvPr/>
          </p:nvSpPr>
          <p:spPr bwMode="auto">
            <a:xfrm rot="16200000">
              <a:off x="302" y="2868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123"/>
            <p:cNvSpPr>
              <a:spLocks noChangeShapeType="1"/>
            </p:cNvSpPr>
            <p:nvPr/>
          </p:nvSpPr>
          <p:spPr bwMode="auto">
            <a:xfrm flipH="1">
              <a:off x="510" y="240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4"/>
            <p:cNvSpPr>
              <a:spLocks noChangeArrowheads="1"/>
            </p:cNvSpPr>
            <p:nvPr/>
          </p:nvSpPr>
          <p:spPr bwMode="auto">
            <a:xfrm rot="16200000">
              <a:off x="302" y="2266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125"/>
            <p:cNvSpPr>
              <a:spLocks noChangeShapeType="1"/>
            </p:cNvSpPr>
            <p:nvPr/>
          </p:nvSpPr>
          <p:spPr bwMode="auto">
            <a:xfrm flipH="1">
              <a:off x="510" y="180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26"/>
            <p:cNvSpPr>
              <a:spLocks noChangeArrowheads="1"/>
            </p:cNvSpPr>
            <p:nvPr/>
          </p:nvSpPr>
          <p:spPr bwMode="auto">
            <a:xfrm rot="16200000">
              <a:off x="302" y="16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Line 127"/>
            <p:cNvSpPr>
              <a:spLocks noChangeShapeType="1"/>
            </p:cNvSpPr>
            <p:nvPr/>
          </p:nvSpPr>
          <p:spPr bwMode="auto">
            <a:xfrm flipH="1">
              <a:off x="510" y="120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28"/>
            <p:cNvSpPr>
              <a:spLocks noChangeArrowheads="1"/>
            </p:cNvSpPr>
            <p:nvPr/>
          </p:nvSpPr>
          <p:spPr bwMode="auto">
            <a:xfrm rot="16200000">
              <a:off x="302" y="1068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129"/>
            <p:cNvSpPr>
              <a:spLocks noChangeShapeType="1"/>
            </p:cNvSpPr>
            <p:nvPr/>
          </p:nvSpPr>
          <p:spPr bwMode="auto">
            <a:xfrm flipH="1">
              <a:off x="510" y="60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0"/>
            <p:cNvSpPr>
              <a:spLocks noChangeArrowheads="1"/>
            </p:cNvSpPr>
            <p:nvPr/>
          </p:nvSpPr>
          <p:spPr bwMode="auto">
            <a:xfrm rot="16200000">
              <a:off x="303" y="465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132"/>
            <p:cNvSpPr>
              <a:spLocks noChangeShapeType="1"/>
            </p:cNvSpPr>
            <p:nvPr/>
          </p:nvSpPr>
          <p:spPr bwMode="auto">
            <a:xfrm>
              <a:off x="569" y="3688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3"/>
            <p:cNvSpPr>
              <a:spLocks noChangeShapeType="1"/>
            </p:cNvSpPr>
            <p:nvPr/>
          </p:nvSpPr>
          <p:spPr bwMode="auto">
            <a:xfrm>
              <a:off x="660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4"/>
            <p:cNvSpPr>
              <a:spLocks noChangeArrowheads="1"/>
            </p:cNvSpPr>
            <p:nvPr/>
          </p:nvSpPr>
          <p:spPr bwMode="auto">
            <a:xfrm>
              <a:off x="621" y="3767"/>
              <a:ext cx="15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Line 135"/>
            <p:cNvSpPr>
              <a:spLocks noChangeShapeType="1"/>
            </p:cNvSpPr>
            <p:nvPr/>
          </p:nvSpPr>
          <p:spPr bwMode="auto">
            <a:xfrm>
              <a:off x="1630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6"/>
            <p:cNvSpPr>
              <a:spLocks noChangeArrowheads="1"/>
            </p:cNvSpPr>
            <p:nvPr/>
          </p:nvSpPr>
          <p:spPr bwMode="auto">
            <a:xfrm>
              <a:off x="1550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Line 137"/>
            <p:cNvSpPr>
              <a:spLocks noChangeShapeType="1"/>
            </p:cNvSpPr>
            <p:nvPr/>
          </p:nvSpPr>
          <p:spPr bwMode="auto">
            <a:xfrm>
              <a:off x="2604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38"/>
            <p:cNvSpPr>
              <a:spLocks noChangeArrowheads="1"/>
            </p:cNvSpPr>
            <p:nvPr/>
          </p:nvSpPr>
          <p:spPr bwMode="auto">
            <a:xfrm>
              <a:off x="2524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Line 139"/>
            <p:cNvSpPr>
              <a:spLocks noChangeShapeType="1"/>
            </p:cNvSpPr>
            <p:nvPr/>
          </p:nvSpPr>
          <p:spPr bwMode="auto">
            <a:xfrm>
              <a:off x="3575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0"/>
            <p:cNvSpPr>
              <a:spLocks noChangeArrowheads="1"/>
            </p:cNvSpPr>
            <p:nvPr/>
          </p:nvSpPr>
          <p:spPr bwMode="auto">
            <a:xfrm>
              <a:off x="3494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141"/>
            <p:cNvSpPr>
              <a:spLocks noChangeShapeType="1"/>
            </p:cNvSpPr>
            <p:nvPr/>
          </p:nvSpPr>
          <p:spPr bwMode="auto">
            <a:xfrm>
              <a:off x="4545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2"/>
            <p:cNvSpPr>
              <a:spLocks noChangeArrowheads="1"/>
            </p:cNvSpPr>
            <p:nvPr/>
          </p:nvSpPr>
          <p:spPr bwMode="auto">
            <a:xfrm>
              <a:off x="4465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Line 143"/>
            <p:cNvSpPr>
              <a:spLocks noChangeShapeType="1"/>
            </p:cNvSpPr>
            <p:nvPr/>
          </p:nvSpPr>
          <p:spPr bwMode="auto">
            <a:xfrm>
              <a:off x="5519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4"/>
            <p:cNvSpPr>
              <a:spLocks noChangeArrowheads="1"/>
            </p:cNvSpPr>
            <p:nvPr/>
          </p:nvSpPr>
          <p:spPr bwMode="auto">
            <a:xfrm>
              <a:off x="5400" y="3767"/>
              <a:ext cx="31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5213132" y="4679732"/>
            <a:ext cx="3437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Salt Lake City: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 –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0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= 26.4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5" name="Rectangle 115"/>
          <p:cNvSpPr>
            <a:spLocks noChangeArrowheads="1"/>
          </p:cNvSpPr>
          <p:nvPr/>
        </p:nvSpPr>
        <p:spPr bwMode="auto">
          <a:xfrm>
            <a:off x="5822732" y="5102443"/>
            <a:ext cx="25664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Charlotte: </a:t>
            </a:r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lang="en-US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–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39.7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 vs. Charlotte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565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257800" y="4590276"/>
                <a:ext cx="3886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Absolute</a:t>
                </a:r>
                <a:r>
                  <a:rPr lang="en-US" u="sng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b="1" u="sng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Mobility</a:t>
                </a:r>
                <a:r>
                  <a:rPr lang="en-US" u="sng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br>
                  <a:rPr lang="en-US" u="sng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en-US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What are the outcomes of children whose parents’ income rank is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?</a:t>
                </a:r>
                <a:endParaRPr lang="en-US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590276"/>
                <a:ext cx="3886200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1413" t="-3311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6470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10"/>
          <p:cNvSpPr>
            <a:spLocks noChangeShapeType="1"/>
          </p:cNvSpPr>
          <p:nvPr/>
        </p:nvSpPr>
        <p:spPr bwMode="auto">
          <a:xfrm flipV="1">
            <a:off x="1083734" y="3754436"/>
            <a:ext cx="0" cy="2008188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33400" y="5059144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 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E[Child Rank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| Parent Rank 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0]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H="1" flipV="1">
            <a:off x="1139825" y="4618852"/>
            <a:ext cx="460375" cy="50482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28958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2362200" y="3763744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Y</a:t>
                </a:r>
                <a:r>
                  <a:rPr kumimoji="0" lang="en-US" sz="1800" b="0" i="1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P  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=</a:t>
                </a:r>
                <a:r>
                  <a:rPr kumimoji="0" lang="en-US" sz="18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Y</a:t>
                </a:r>
                <a:r>
                  <a:rPr kumimoji="0" lang="en-US" sz="1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0</a:t>
                </a:r>
                <a:r>
                  <a:rPr kumimoji="0" lang="en-US" sz="1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+ (Rank-Rank Slope) ×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𝑃</m:t>
                    </m:r>
                  </m:oMath>
                </a14:m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63744"/>
                <a:ext cx="60960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11475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Line 10"/>
          <p:cNvSpPr>
            <a:spLocks noChangeShapeType="1"/>
          </p:cNvSpPr>
          <p:nvPr/>
        </p:nvSpPr>
        <p:spPr bwMode="auto">
          <a:xfrm flipH="1" flipV="1">
            <a:off x="3657600" y="2913875"/>
            <a:ext cx="0" cy="2848749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dash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495800" y="4782145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Expected outcomes for all children can be summarized using slope + intercept in CZ</a:t>
            </a:r>
            <a:endParaRPr lang="en-US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18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10"/>
          <p:cNvSpPr>
            <a:spLocks noChangeShapeType="1"/>
          </p:cNvSpPr>
          <p:nvPr/>
        </p:nvSpPr>
        <p:spPr bwMode="auto">
          <a:xfrm flipH="1" flipV="1">
            <a:off x="2971799" y="3142475"/>
            <a:ext cx="4763" cy="2620149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657600" y="4858345"/>
            <a:ext cx="531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Focus on mean outcomes of children from families below median: “Absolute Upward Mobility”</a:t>
            </a:r>
            <a:endParaRPr lang="en-US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981200" y="3763744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>25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= E[Child Rank | Parent Rank &lt; 50]</a:t>
            </a:r>
          </a:p>
        </p:txBody>
      </p:sp>
    </p:spTree>
    <p:extLst>
      <p:ext uri="{BB962C8B-B14F-4D97-AF65-F5344CB8AC3E}">
        <p14:creationId xmlns:p14="http://schemas.microsoft.com/office/powerpoint/2010/main" val="192536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903288" y="56308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903288" y="46799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903288" y="372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10"/>
          <p:cNvSpPr>
            <a:spLocks noChangeShapeType="1"/>
          </p:cNvSpPr>
          <p:nvPr/>
        </p:nvSpPr>
        <p:spPr bwMode="auto">
          <a:xfrm flipH="1" flipV="1">
            <a:off x="2971799" y="3142475"/>
            <a:ext cx="4763" cy="2620149"/>
          </a:xfrm>
          <a:prstGeom prst="line">
            <a:avLst/>
          </a:prstGeom>
          <a:noFill/>
          <a:ln w="19050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03288" y="2773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903288" y="1822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903288" y="8667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092201" y="42354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1246188" y="40179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1401763" y="37893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550988" y="36020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1706563" y="34766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62138" y="3729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2017713" y="3446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2171701" y="331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2327276" y="344011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2476501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2632076" y="31972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2787651" y="31670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2943226" y="31019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3097213" y="32131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8"/>
          <p:cNvSpPr>
            <a:spLocks noChangeArrowheads="1"/>
          </p:cNvSpPr>
          <p:nvPr/>
        </p:nvSpPr>
        <p:spPr bwMode="auto">
          <a:xfrm>
            <a:off x="3252788" y="28495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3402013" y="29098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355758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3713163" y="275748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68738" y="278765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022726" y="26717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4178301" y="27273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5"/>
          <p:cNvSpPr>
            <a:spLocks noChangeArrowheads="1"/>
          </p:cNvSpPr>
          <p:nvPr/>
        </p:nvSpPr>
        <p:spPr bwMode="auto">
          <a:xfrm>
            <a:off x="4327526" y="2540000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4483101" y="2546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37"/>
          <p:cNvSpPr>
            <a:spLocks noChangeArrowheads="1"/>
          </p:cNvSpPr>
          <p:nvPr/>
        </p:nvSpPr>
        <p:spPr bwMode="auto">
          <a:xfrm>
            <a:off x="4638676" y="2535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38"/>
          <p:cNvSpPr>
            <a:spLocks noChangeArrowheads="1"/>
          </p:cNvSpPr>
          <p:nvPr/>
        </p:nvSpPr>
        <p:spPr bwMode="auto">
          <a:xfrm>
            <a:off x="4794251" y="23590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39"/>
          <p:cNvSpPr>
            <a:spLocks noChangeArrowheads="1"/>
          </p:cNvSpPr>
          <p:nvPr/>
        </p:nvSpPr>
        <p:spPr bwMode="auto">
          <a:xfrm>
            <a:off x="4948238" y="22923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0"/>
          <p:cNvSpPr>
            <a:spLocks noChangeArrowheads="1"/>
          </p:cNvSpPr>
          <p:nvPr/>
        </p:nvSpPr>
        <p:spPr bwMode="auto">
          <a:xfrm>
            <a:off x="5103813" y="23034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1"/>
          <p:cNvSpPr>
            <a:spLocks noChangeArrowheads="1"/>
          </p:cNvSpPr>
          <p:nvPr/>
        </p:nvSpPr>
        <p:spPr bwMode="auto">
          <a:xfrm>
            <a:off x="5253038" y="23685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2"/>
          <p:cNvSpPr>
            <a:spLocks noChangeArrowheads="1"/>
          </p:cNvSpPr>
          <p:nvPr/>
        </p:nvSpPr>
        <p:spPr bwMode="auto">
          <a:xfrm>
            <a:off x="5408613" y="22780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3"/>
          <p:cNvSpPr>
            <a:spLocks noChangeArrowheads="1"/>
          </p:cNvSpPr>
          <p:nvPr/>
        </p:nvSpPr>
        <p:spPr bwMode="auto">
          <a:xfrm>
            <a:off x="5564188" y="23288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4"/>
          <p:cNvSpPr>
            <a:spLocks noChangeArrowheads="1"/>
          </p:cNvSpPr>
          <p:nvPr/>
        </p:nvSpPr>
        <p:spPr bwMode="auto">
          <a:xfrm>
            <a:off x="5719763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5"/>
          <p:cNvSpPr>
            <a:spLocks noChangeArrowheads="1"/>
          </p:cNvSpPr>
          <p:nvPr/>
        </p:nvSpPr>
        <p:spPr bwMode="auto">
          <a:xfrm>
            <a:off x="5873751" y="20145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46"/>
          <p:cNvSpPr>
            <a:spLocks noChangeArrowheads="1"/>
          </p:cNvSpPr>
          <p:nvPr/>
        </p:nvSpPr>
        <p:spPr bwMode="auto">
          <a:xfrm>
            <a:off x="6029326" y="2105025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47"/>
          <p:cNvSpPr>
            <a:spLocks noChangeArrowheads="1"/>
          </p:cNvSpPr>
          <p:nvPr/>
        </p:nvSpPr>
        <p:spPr bwMode="auto">
          <a:xfrm>
            <a:off x="6178551" y="200977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48"/>
          <p:cNvSpPr>
            <a:spLocks noChangeArrowheads="1"/>
          </p:cNvSpPr>
          <p:nvPr/>
        </p:nvSpPr>
        <p:spPr bwMode="auto">
          <a:xfrm>
            <a:off x="6334126" y="20447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49"/>
          <p:cNvSpPr>
            <a:spLocks noChangeArrowheads="1"/>
          </p:cNvSpPr>
          <p:nvPr/>
        </p:nvSpPr>
        <p:spPr bwMode="auto">
          <a:xfrm>
            <a:off x="6489701" y="1912938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0"/>
          <p:cNvSpPr>
            <a:spLocks noChangeArrowheads="1"/>
          </p:cNvSpPr>
          <p:nvPr/>
        </p:nvSpPr>
        <p:spPr bwMode="auto">
          <a:xfrm>
            <a:off x="6645276" y="1882775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1"/>
          <p:cNvSpPr>
            <a:spLocks noChangeArrowheads="1"/>
          </p:cNvSpPr>
          <p:nvPr/>
        </p:nvSpPr>
        <p:spPr bwMode="auto">
          <a:xfrm>
            <a:off x="6799263" y="185261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2"/>
          <p:cNvSpPr>
            <a:spLocks noChangeArrowheads="1"/>
          </p:cNvSpPr>
          <p:nvPr/>
        </p:nvSpPr>
        <p:spPr bwMode="auto">
          <a:xfrm>
            <a:off x="6954838" y="184785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3"/>
          <p:cNvSpPr>
            <a:spLocks noChangeArrowheads="1"/>
          </p:cNvSpPr>
          <p:nvPr/>
        </p:nvSpPr>
        <p:spPr bwMode="auto">
          <a:xfrm>
            <a:off x="7104063" y="17160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4"/>
          <p:cNvSpPr>
            <a:spLocks noChangeArrowheads="1"/>
          </p:cNvSpPr>
          <p:nvPr/>
        </p:nvSpPr>
        <p:spPr bwMode="auto">
          <a:xfrm>
            <a:off x="7259638" y="1736725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5"/>
          <p:cNvSpPr>
            <a:spLocks noChangeArrowheads="1"/>
          </p:cNvSpPr>
          <p:nvPr/>
        </p:nvSpPr>
        <p:spPr bwMode="auto">
          <a:xfrm>
            <a:off x="7415213" y="1681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7724776" y="15700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7880351" y="1554163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8029576" y="1477963"/>
            <a:ext cx="66675" cy="619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185151" y="1473200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8340726" y="139223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8496301" y="13779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8650288" y="1195388"/>
            <a:ext cx="66675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1085851" y="1266825"/>
            <a:ext cx="7637463" cy="2487613"/>
          </a:xfrm>
          <a:custGeom>
            <a:avLst/>
            <a:gdLst>
              <a:gd name="T0" fmla="*/ 14 w 1378"/>
              <a:gd name="T1" fmla="*/ 487 h 492"/>
              <a:gd name="T2" fmla="*/ 42 w 1378"/>
              <a:gd name="T3" fmla="*/ 477 h 492"/>
              <a:gd name="T4" fmla="*/ 70 w 1378"/>
              <a:gd name="T5" fmla="*/ 467 h 492"/>
              <a:gd name="T6" fmla="*/ 97 w 1378"/>
              <a:gd name="T7" fmla="*/ 457 h 492"/>
              <a:gd name="T8" fmla="*/ 125 w 1378"/>
              <a:gd name="T9" fmla="*/ 447 h 492"/>
              <a:gd name="T10" fmla="*/ 153 w 1378"/>
              <a:gd name="T11" fmla="*/ 438 h 492"/>
              <a:gd name="T12" fmla="*/ 181 w 1378"/>
              <a:gd name="T13" fmla="*/ 428 h 492"/>
              <a:gd name="T14" fmla="*/ 209 w 1378"/>
              <a:gd name="T15" fmla="*/ 418 h 492"/>
              <a:gd name="T16" fmla="*/ 237 w 1378"/>
              <a:gd name="T17" fmla="*/ 408 h 492"/>
              <a:gd name="T18" fmla="*/ 264 w 1378"/>
              <a:gd name="T19" fmla="*/ 398 h 492"/>
              <a:gd name="T20" fmla="*/ 292 w 1378"/>
              <a:gd name="T21" fmla="*/ 388 h 492"/>
              <a:gd name="T22" fmla="*/ 320 w 1378"/>
              <a:gd name="T23" fmla="*/ 378 h 492"/>
              <a:gd name="T24" fmla="*/ 348 w 1378"/>
              <a:gd name="T25" fmla="*/ 368 h 492"/>
              <a:gd name="T26" fmla="*/ 376 w 1378"/>
              <a:gd name="T27" fmla="*/ 358 h 492"/>
              <a:gd name="T28" fmla="*/ 404 w 1378"/>
              <a:gd name="T29" fmla="*/ 348 h 492"/>
              <a:gd name="T30" fmla="*/ 431 w 1378"/>
              <a:gd name="T31" fmla="*/ 338 h 492"/>
              <a:gd name="T32" fmla="*/ 459 w 1378"/>
              <a:gd name="T33" fmla="*/ 328 h 492"/>
              <a:gd name="T34" fmla="*/ 487 w 1378"/>
              <a:gd name="T35" fmla="*/ 318 h 492"/>
              <a:gd name="T36" fmla="*/ 515 w 1378"/>
              <a:gd name="T37" fmla="*/ 308 h 492"/>
              <a:gd name="T38" fmla="*/ 543 w 1378"/>
              <a:gd name="T39" fmla="*/ 298 h 492"/>
              <a:gd name="T40" fmla="*/ 571 w 1378"/>
              <a:gd name="T41" fmla="*/ 288 h 492"/>
              <a:gd name="T42" fmla="*/ 598 w 1378"/>
              <a:gd name="T43" fmla="*/ 279 h 492"/>
              <a:gd name="T44" fmla="*/ 626 w 1378"/>
              <a:gd name="T45" fmla="*/ 269 h 492"/>
              <a:gd name="T46" fmla="*/ 654 w 1378"/>
              <a:gd name="T47" fmla="*/ 259 h 492"/>
              <a:gd name="T48" fmla="*/ 682 w 1378"/>
              <a:gd name="T49" fmla="*/ 249 h 492"/>
              <a:gd name="T50" fmla="*/ 710 w 1378"/>
              <a:gd name="T51" fmla="*/ 239 h 492"/>
              <a:gd name="T52" fmla="*/ 738 w 1378"/>
              <a:gd name="T53" fmla="*/ 229 h 492"/>
              <a:gd name="T54" fmla="*/ 765 w 1378"/>
              <a:gd name="T55" fmla="*/ 219 h 492"/>
              <a:gd name="T56" fmla="*/ 793 w 1378"/>
              <a:gd name="T57" fmla="*/ 209 h 492"/>
              <a:gd name="T58" fmla="*/ 821 w 1378"/>
              <a:gd name="T59" fmla="*/ 199 h 492"/>
              <a:gd name="T60" fmla="*/ 849 w 1378"/>
              <a:gd name="T61" fmla="*/ 189 h 492"/>
              <a:gd name="T62" fmla="*/ 877 w 1378"/>
              <a:gd name="T63" fmla="*/ 179 h 492"/>
              <a:gd name="T64" fmla="*/ 905 w 1378"/>
              <a:gd name="T65" fmla="*/ 169 h 492"/>
              <a:gd name="T66" fmla="*/ 932 w 1378"/>
              <a:gd name="T67" fmla="*/ 159 h 492"/>
              <a:gd name="T68" fmla="*/ 960 w 1378"/>
              <a:gd name="T69" fmla="*/ 149 h 492"/>
              <a:gd name="T70" fmla="*/ 988 w 1378"/>
              <a:gd name="T71" fmla="*/ 139 h 492"/>
              <a:gd name="T72" fmla="*/ 1016 w 1378"/>
              <a:gd name="T73" fmla="*/ 129 h 492"/>
              <a:gd name="T74" fmla="*/ 1044 w 1378"/>
              <a:gd name="T75" fmla="*/ 120 h 492"/>
              <a:gd name="T76" fmla="*/ 1071 w 1378"/>
              <a:gd name="T77" fmla="*/ 110 h 492"/>
              <a:gd name="T78" fmla="*/ 1099 w 1378"/>
              <a:gd name="T79" fmla="*/ 100 h 492"/>
              <a:gd name="T80" fmla="*/ 1127 w 1378"/>
              <a:gd name="T81" fmla="*/ 90 h 492"/>
              <a:gd name="T82" fmla="*/ 1155 w 1378"/>
              <a:gd name="T83" fmla="*/ 80 h 492"/>
              <a:gd name="T84" fmla="*/ 1183 w 1378"/>
              <a:gd name="T85" fmla="*/ 70 h 492"/>
              <a:gd name="T86" fmla="*/ 1211 w 1378"/>
              <a:gd name="T87" fmla="*/ 60 h 492"/>
              <a:gd name="T88" fmla="*/ 1238 w 1378"/>
              <a:gd name="T89" fmla="*/ 50 h 492"/>
              <a:gd name="T90" fmla="*/ 1266 w 1378"/>
              <a:gd name="T91" fmla="*/ 40 h 492"/>
              <a:gd name="T92" fmla="*/ 1294 w 1378"/>
              <a:gd name="T93" fmla="*/ 30 h 492"/>
              <a:gd name="T94" fmla="*/ 1322 w 1378"/>
              <a:gd name="T95" fmla="*/ 20 h 492"/>
              <a:gd name="T96" fmla="*/ 1350 w 1378"/>
              <a:gd name="T97" fmla="*/ 10 h 492"/>
              <a:gd name="T98" fmla="*/ 1378 w 1378"/>
              <a:gd name="T9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78" h="492">
                <a:moveTo>
                  <a:pt x="0" y="492"/>
                </a:moveTo>
                <a:lnTo>
                  <a:pt x="14" y="487"/>
                </a:lnTo>
                <a:lnTo>
                  <a:pt x="28" y="482"/>
                </a:lnTo>
                <a:lnTo>
                  <a:pt x="42" y="477"/>
                </a:lnTo>
                <a:lnTo>
                  <a:pt x="56" y="472"/>
                </a:lnTo>
                <a:lnTo>
                  <a:pt x="70" y="467"/>
                </a:lnTo>
                <a:lnTo>
                  <a:pt x="84" y="462"/>
                </a:lnTo>
                <a:lnTo>
                  <a:pt x="97" y="457"/>
                </a:lnTo>
                <a:lnTo>
                  <a:pt x="111" y="452"/>
                </a:lnTo>
                <a:lnTo>
                  <a:pt x="125" y="447"/>
                </a:lnTo>
                <a:lnTo>
                  <a:pt x="139" y="443"/>
                </a:lnTo>
                <a:lnTo>
                  <a:pt x="153" y="438"/>
                </a:lnTo>
                <a:lnTo>
                  <a:pt x="167" y="433"/>
                </a:lnTo>
                <a:lnTo>
                  <a:pt x="181" y="428"/>
                </a:lnTo>
                <a:lnTo>
                  <a:pt x="195" y="423"/>
                </a:lnTo>
                <a:lnTo>
                  <a:pt x="209" y="418"/>
                </a:lnTo>
                <a:lnTo>
                  <a:pt x="223" y="413"/>
                </a:lnTo>
                <a:lnTo>
                  <a:pt x="237" y="408"/>
                </a:lnTo>
                <a:lnTo>
                  <a:pt x="251" y="403"/>
                </a:lnTo>
                <a:lnTo>
                  <a:pt x="264" y="398"/>
                </a:lnTo>
                <a:lnTo>
                  <a:pt x="278" y="393"/>
                </a:lnTo>
                <a:lnTo>
                  <a:pt x="292" y="388"/>
                </a:lnTo>
                <a:lnTo>
                  <a:pt x="306" y="383"/>
                </a:lnTo>
                <a:lnTo>
                  <a:pt x="320" y="378"/>
                </a:lnTo>
                <a:lnTo>
                  <a:pt x="334" y="373"/>
                </a:lnTo>
                <a:lnTo>
                  <a:pt x="348" y="368"/>
                </a:lnTo>
                <a:lnTo>
                  <a:pt x="362" y="363"/>
                </a:lnTo>
                <a:lnTo>
                  <a:pt x="376" y="358"/>
                </a:lnTo>
                <a:lnTo>
                  <a:pt x="390" y="353"/>
                </a:lnTo>
                <a:lnTo>
                  <a:pt x="404" y="348"/>
                </a:lnTo>
                <a:lnTo>
                  <a:pt x="417" y="343"/>
                </a:lnTo>
                <a:lnTo>
                  <a:pt x="431" y="338"/>
                </a:lnTo>
                <a:lnTo>
                  <a:pt x="445" y="333"/>
                </a:lnTo>
                <a:lnTo>
                  <a:pt x="459" y="328"/>
                </a:lnTo>
                <a:lnTo>
                  <a:pt x="473" y="323"/>
                </a:lnTo>
                <a:lnTo>
                  <a:pt x="487" y="318"/>
                </a:lnTo>
                <a:lnTo>
                  <a:pt x="501" y="313"/>
                </a:lnTo>
                <a:lnTo>
                  <a:pt x="515" y="308"/>
                </a:lnTo>
                <a:lnTo>
                  <a:pt x="529" y="303"/>
                </a:lnTo>
                <a:lnTo>
                  <a:pt x="543" y="298"/>
                </a:lnTo>
                <a:lnTo>
                  <a:pt x="557" y="293"/>
                </a:lnTo>
                <a:lnTo>
                  <a:pt x="571" y="288"/>
                </a:lnTo>
                <a:lnTo>
                  <a:pt x="584" y="284"/>
                </a:lnTo>
                <a:lnTo>
                  <a:pt x="598" y="279"/>
                </a:lnTo>
                <a:lnTo>
                  <a:pt x="612" y="274"/>
                </a:lnTo>
                <a:lnTo>
                  <a:pt x="626" y="269"/>
                </a:lnTo>
                <a:lnTo>
                  <a:pt x="640" y="264"/>
                </a:lnTo>
                <a:lnTo>
                  <a:pt x="654" y="259"/>
                </a:lnTo>
                <a:lnTo>
                  <a:pt x="668" y="254"/>
                </a:lnTo>
                <a:lnTo>
                  <a:pt x="682" y="249"/>
                </a:lnTo>
                <a:lnTo>
                  <a:pt x="696" y="244"/>
                </a:lnTo>
                <a:lnTo>
                  <a:pt x="710" y="239"/>
                </a:lnTo>
                <a:lnTo>
                  <a:pt x="724" y="234"/>
                </a:lnTo>
                <a:lnTo>
                  <a:pt x="738" y="229"/>
                </a:lnTo>
                <a:lnTo>
                  <a:pt x="751" y="224"/>
                </a:lnTo>
                <a:lnTo>
                  <a:pt x="765" y="219"/>
                </a:lnTo>
                <a:lnTo>
                  <a:pt x="779" y="214"/>
                </a:lnTo>
                <a:lnTo>
                  <a:pt x="793" y="209"/>
                </a:lnTo>
                <a:lnTo>
                  <a:pt x="807" y="204"/>
                </a:lnTo>
                <a:lnTo>
                  <a:pt x="821" y="199"/>
                </a:lnTo>
                <a:lnTo>
                  <a:pt x="835" y="194"/>
                </a:lnTo>
                <a:lnTo>
                  <a:pt x="849" y="189"/>
                </a:lnTo>
                <a:lnTo>
                  <a:pt x="863" y="184"/>
                </a:lnTo>
                <a:lnTo>
                  <a:pt x="877" y="179"/>
                </a:lnTo>
                <a:lnTo>
                  <a:pt x="891" y="174"/>
                </a:lnTo>
                <a:lnTo>
                  <a:pt x="905" y="169"/>
                </a:lnTo>
                <a:lnTo>
                  <a:pt x="918" y="164"/>
                </a:lnTo>
                <a:lnTo>
                  <a:pt x="932" y="159"/>
                </a:lnTo>
                <a:lnTo>
                  <a:pt x="946" y="154"/>
                </a:lnTo>
                <a:lnTo>
                  <a:pt x="960" y="149"/>
                </a:lnTo>
                <a:lnTo>
                  <a:pt x="974" y="144"/>
                </a:lnTo>
                <a:lnTo>
                  <a:pt x="988" y="139"/>
                </a:lnTo>
                <a:lnTo>
                  <a:pt x="1002" y="134"/>
                </a:lnTo>
                <a:lnTo>
                  <a:pt x="1016" y="129"/>
                </a:lnTo>
                <a:lnTo>
                  <a:pt x="1030" y="125"/>
                </a:lnTo>
                <a:lnTo>
                  <a:pt x="1044" y="120"/>
                </a:lnTo>
                <a:lnTo>
                  <a:pt x="1058" y="115"/>
                </a:lnTo>
                <a:lnTo>
                  <a:pt x="1071" y="110"/>
                </a:lnTo>
                <a:lnTo>
                  <a:pt x="1085" y="105"/>
                </a:lnTo>
                <a:lnTo>
                  <a:pt x="1099" y="100"/>
                </a:lnTo>
                <a:lnTo>
                  <a:pt x="1113" y="95"/>
                </a:lnTo>
                <a:lnTo>
                  <a:pt x="1127" y="90"/>
                </a:lnTo>
                <a:lnTo>
                  <a:pt x="1141" y="85"/>
                </a:lnTo>
                <a:lnTo>
                  <a:pt x="1155" y="80"/>
                </a:lnTo>
                <a:lnTo>
                  <a:pt x="1169" y="75"/>
                </a:lnTo>
                <a:lnTo>
                  <a:pt x="1183" y="70"/>
                </a:lnTo>
                <a:lnTo>
                  <a:pt x="1197" y="65"/>
                </a:lnTo>
                <a:lnTo>
                  <a:pt x="1211" y="60"/>
                </a:lnTo>
                <a:lnTo>
                  <a:pt x="1225" y="55"/>
                </a:lnTo>
                <a:lnTo>
                  <a:pt x="1238" y="50"/>
                </a:lnTo>
                <a:lnTo>
                  <a:pt x="1252" y="45"/>
                </a:lnTo>
                <a:lnTo>
                  <a:pt x="1266" y="40"/>
                </a:lnTo>
                <a:lnTo>
                  <a:pt x="1280" y="35"/>
                </a:lnTo>
                <a:lnTo>
                  <a:pt x="1294" y="30"/>
                </a:lnTo>
                <a:lnTo>
                  <a:pt x="1308" y="25"/>
                </a:lnTo>
                <a:lnTo>
                  <a:pt x="1322" y="20"/>
                </a:lnTo>
                <a:lnTo>
                  <a:pt x="1336" y="15"/>
                </a:lnTo>
                <a:lnTo>
                  <a:pt x="1350" y="10"/>
                </a:lnTo>
                <a:lnTo>
                  <a:pt x="1364" y="5"/>
                </a:lnTo>
                <a:lnTo>
                  <a:pt x="1378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118"/>
          <p:cNvSpPr>
            <a:spLocks noChangeShapeType="1"/>
          </p:cNvSpPr>
          <p:nvPr/>
        </p:nvSpPr>
        <p:spPr bwMode="auto">
          <a:xfrm flipV="1">
            <a:off x="903288" y="735013"/>
            <a:ext cx="0" cy="50276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19"/>
          <p:cNvSpPr>
            <a:spLocks noChangeShapeType="1"/>
          </p:cNvSpPr>
          <p:nvPr/>
        </p:nvSpPr>
        <p:spPr bwMode="auto">
          <a:xfrm flipH="1">
            <a:off x="809626" y="56308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 rot="16200000">
            <a:off x="479425" y="54117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H="1">
            <a:off x="809626" y="46799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2"/>
          <p:cNvSpPr>
            <a:spLocks noChangeArrowheads="1"/>
          </p:cNvSpPr>
          <p:nvPr/>
        </p:nvSpPr>
        <p:spPr bwMode="auto">
          <a:xfrm rot="16200000">
            <a:off x="479425" y="44608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H="1">
            <a:off x="809626" y="372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4"/>
          <p:cNvSpPr>
            <a:spLocks noChangeArrowheads="1"/>
          </p:cNvSpPr>
          <p:nvPr/>
        </p:nvSpPr>
        <p:spPr bwMode="auto">
          <a:xfrm rot="16200000">
            <a:off x="479425" y="3505200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125"/>
          <p:cNvSpPr>
            <a:spLocks noChangeShapeType="1"/>
          </p:cNvSpPr>
          <p:nvPr/>
        </p:nvSpPr>
        <p:spPr bwMode="auto">
          <a:xfrm flipH="1">
            <a:off x="809626" y="27733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6"/>
          <p:cNvSpPr>
            <a:spLocks noChangeArrowheads="1"/>
          </p:cNvSpPr>
          <p:nvPr/>
        </p:nvSpPr>
        <p:spPr bwMode="auto">
          <a:xfrm rot="16200000">
            <a:off x="479425" y="255428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127"/>
          <p:cNvSpPr>
            <a:spLocks noChangeShapeType="1"/>
          </p:cNvSpPr>
          <p:nvPr/>
        </p:nvSpPr>
        <p:spPr bwMode="auto">
          <a:xfrm flipH="1">
            <a:off x="809626" y="1822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28"/>
          <p:cNvSpPr>
            <a:spLocks noChangeArrowheads="1"/>
          </p:cNvSpPr>
          <p:nvPr/>
        </p:nvSpPr>
        <p:spPr bwMode="auto">
          <a:xfrm rot="16200000">
            <a:off x="479425" y="1603375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Line 129"/>
          <p:cNvSpPr>
            <a:spLocks noChangeShapeType="1"/>
          </p:cNvSpPr>
          <p:nvPr/>
        </p:nvSpPr>
        <p:spPr bwMode="auto">
          <a:xfrm flipH="1">
            <a:off x="809626" y="8667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2"/>
          <p:cNvSpPr>
            <a:spLocks noChangeShapeType="1"/>
          </p:cNvSpPr>
          <p:nvPr/>
        </p:nvSpPr>
        <p:spPr bwMode="auto">
          <a:xfrm>
            <a:off x="903288" y="57626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3"/>
          <p:cNvSpPr>
            <a:spLocks noChangeShapeType="1"/>
          </p:cNvSpPr>
          <p:nvPr/>
        </p:nvSpPr>
        <p:spPr bwMode="auto">
          <a:xfrm>
            <a:off x="10477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985838" y="5888038"/>
            <a:ext cx="238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135"/>
          <p:cNvSpPr>
            <a:spLocks noChangeShapeType="1"/>
          </p:cNvSpPr>
          <p:nvPr/>
        </p:nvSpPr>
        <p:spPr bwMode="auto">
          <a:xfrm>
            <a:off x="2587626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36"/>
          <p:cNvSpPr>
            <a:spLocks noChangeArrowheads="1"/>
          </p:cNvSpPr>
          <p:nvPr/>
        </p:nvSpPr>
        <p:spPr bwMode="auto">
          <a:xfrm>
            <a:off x="24606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137"/>
          <p:cNvSpPr>
            <a:spLocks noChangeShapeType="1"/>
          </p:cNvSpPr>
          <p:nvPr/>
        </p:nvSpPr>
        <p:spPr bwMode="auto">
          <a:xfrm>
            <a:off x="4133851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8"/>
          <p:cNvSpPr>
            <a:spLocks noChangeArrowheads="1"/>
          </p:cNvSpPr>
          <p:nvPr/>
        </p:nvSpPr>
        <p:spPr bwMode="auto">
          <a:xfrm>
            <a:off x="4006851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139"/>
          <p:cNvSpPr>
            <a:spLocks noChangeShapeType="1"/>
          </p:cNvSpPr>
          <p:nvPr/>
        </p:nvSpPr>
        <p:spPr bwMode="auto">
          <a:xfrm>
            <a:off x="56753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0"/>
          <p:cNvSpPr>
            <a:spLocks noChangeArrowheads="1"/>
          </p:cNvSpPr>
          <p:nvPr/>
        </p:nvSpPr>
        <p:spPr bwMode="auto">
          <a:xfrm>
            <a:off x="5546726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141"/>
          <p:cNvSpPr>
            <a:spLocks noChangeShapeType="1"/>
          </p:cNvSpPr>
          <p:nvPr/>
        </p:nvSpPr>
        <p:spPr bwMode="auto">
          <a:xfrm>
            <a:off x="7215188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2"/>
          <p:cNvSpPr>
            <a:spLocks noChangeArrowheads="1"/>
          </p:cNvSpPr>
          <p:nvPr/>
        </p:nvSpPr>
        <p:spPr bwMode="auto">
          <a:xfrm>
            <a:off x="7088188" y="5888038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143"/>
          <p:cNvSpPr>
            <a:spLocks noChangeShapeType="1"/>
          </p:cNvSpPr>
          <p:nvPr/>
        </p:nvSpPr>
        <p:spPr bwMode="auto">
          <a:xfrm>
            <a:off x="8761413" y="5762625"/>
            <a:ext cx="0" cy="857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8572501" y="5888038"/>
            <a:ext cx="5048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Oval 56"/>
          <p:cNvSpPr>
            <a:spLocks noChangeArrowheads="1"/>
          </p:cNvSpPr>
          <p:nvPr/>
        </p:nvSpPr>
        <p:spPr bwMode="auto">
          <a:xfrm>
            <a:off x="7570788" y="1822450"/>
            <a:ext cx="65088" cy="603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angle 56"/>
              <p:cNvSpPr>
                <a:spLocks noChangeArrowheads="1"/>
              </p:cNvSpPr>
              <p:nvPr/>
            </p:nvSpPr>
            <p:spPr bwMode="auto">
              <a:xfrm>
                <a:off x="5188188" y="4724400"/>
                <a:ext cx="37262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Salt Lake City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𝑌</m:t>
                    </m:r>
                  </m:oMath>
                </a14:m>
                <a:r>
                  <a:rPr kumimoji="0" lang="en-US" sz="1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25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= 46.2 = $31,100</a:t>
                </a:r>
              </a:p>
            </p:txBody>
          </p:sp>
        </mc:Choice>
        <mc:Fallback xmlns="">
          <p:sp>
            <p:nvSpPr>
              <p:cNvPr id="9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8188" y="4724400"/>
                <a:ext cx="372621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3764" t="-26667" b="-511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6190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7"/>
          <p:cNvSpPr>
            <a:spLocks noChangeShapeType="1"/>
          </p:cNvSpPr>
          <p:nvPr/>
        </p:nvSpPr>
        <p:spPr bwMode="auto">
          <a:xfrm>
            <a:off x="2498725" y="6646862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Line 148"/>
          <p:cNvSpPr>
            <a:spLocks noChangeShapeType="1"/>
          </p:cNvSpPr>
          <p:nvPr/>
        </p:nvSpPr>
        <p:spPr bwMode="auto">
          <a:xfrm>
            <a:off x="5302250" y="6646862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02025" y="6524625"/>
            <a:ext cx="159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Salt Lake City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305550" y="6524625"/>
            <a:ext cx="10858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Charlotte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99125" y="66008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0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917825" y="6613634"/>
            <a:ext cx="66675" cy="66675"/>
          </a:xfrm>
          <a:prstGeom prst="ellipse">
            <a:avLst/>
          </a:prstGeom>
          <a:solidFill>
            <a:srgbClr val="1A476F"/>
          </a:solidFill>
          <a:ln w="0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515938" y="609600"/>
            <a:ext cx="8561388" cy="5576888"/>
            <a:chOff x="325" y="442"/>
            <a:chExt cx="5393" cy="3513"/>
          </a:xfrm>
        </p:grpSpPr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569" y="360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569" y="300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569" y="240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569" y="180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569" y="120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569" y="60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4"/>
            <p:cNvSpPr>
              <a:spLocks noChangeArrowheads="1"/>
            </p:cNvSpPr>
            <p:nvPr/>
          </p:nvSpPr>
          <p:spPr bwMode="auto">
            <a:xfrm>
              <a:off x="688" y="272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5"/>
            <p:cNvSpPr>
              <a:spLocks noChangeArrowheads="1"/>
            </p:cNvSpPr>
            <p:nvPr/>
          </p:nvSpPr>
          <p:spPr bwMode="auto">
            <a:xfrm>
              <a:off x="785" y="258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883" y="244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7"/>
            <p:cNvSpPr>
              <a:spLocks noChangeArrowheads="1"/>
            </p:cNvSpPr>
            <p:nvPr/>
          </p:nvSpPr>
          <p:spPr bwMode="auto">
            <a:xfrm>
              <a:off x="977" y="232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1075" y="2248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1173" y="240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0"/>
            <p:cNvSpPr>
              <a:spLocks noChangeArrowheads="1"/>
            </p:cNvSpPr>
            <p:nvPr/>
          </p:nvSpPr>
          <p:spPr bwMode="auto">
            <a:xfrm>
              <a:off x="1271" y="222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auto">
            <a:xfrm>
              <a:off x="1368" y="214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2"/>
            <p:cNvSpPr>
              <a:spLocks noChangeArrowheads="1"/>
            </p:cNvSpPr>
            <p:nvPr/>
          </p:nvSpPr>
          <p:spPr bwMode="auto">
            <a:xfrm>
              <a:off x="1466" y="222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3"/>
            <p:cNvSpPr>
              <a:spLocks noChangeArrowheads="1"/>
            </p:cNvSpPr>
            <p:nvPr/>
          </p:nvSpPr>
          <p:spPr bwMode="auto">
            <a:xfrm>
              <a:off x="1560" y="207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auto">
            <a:xfrm>
              <a:off x="1658" y="207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1756" y="205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6"/>
            <p:cNvSpPr>
              <a:spLocks noChangeArrowheads="1"/>
            </p:cNvSpPr>
            <p:nvPr/>
          </p:nvSpPr>
          <p:spPr bwMode="auto">
            <a:xfrm>
              <a:off x="1854" y="201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7"/>
            <p:cNvSpPr>
              <a:spLocks noChangeArrowheads="1"/>
            </p:cNvSpPr>
            <p:nvPr/>
          </p:nvSpPr>
          <p:spPr bwMode="auto">
            <a:xfrm>
              <a:off x="1951" y="208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2049" y="1853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43" y="189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2241" y="181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1"/>
            <p:cNvSpPr>
              <a:spLocks noChangeArrowheads="1"/>
            </p:cNvSpPr>
            <p:nvPr/>
          </p:nvSpPr>
          <p:spPr bwMode="auto">
            <a:xfrm>
              <a:off x="2339" y="179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2"/>
            <p:cNvSpPr>
              <a:spLocks noChangeArrowheads="1"/>
            </p:cNvSpPr>
            <p:nvPr/>
          </p:nvSpPr>
          <p:spPr bwMode="auto">
            <a:xfrm>
              <a:off x="2437" y="181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3"/>
            <p:cNvSpPr>
              <a:spLocks noChangeArrowheads="1"/>
            </p:cNvSpPr>
            <p:nvPr/>
          </p:nvSpPr>
          <p:spPr bwMode="auto">
            <a:xfrm>
              <a:off x="2534" y="174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4"/>
            <p:cNvSpPr>
              <a:spLocks noChangeArrowheads="1"/>
            </p:cNvSpPr>
            <p:nvPr/>
          </p:nvSpPr>
          <p:spPr bwMode="auto">
            <a:xfrm>
              <a:off x="2632" y="177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35"/>
            <p:cNvSpPr>
              <a:spLocks noChangeArrowheads="1"/>
            </p:cNvSpPr>
            <p:nvPr/>
          </p:nvSpPr>
          <p:spPr bwMode="auto">
            <a:xfrm>
              <a:off x="2726" y="165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36"/>
            <p:cNvSpPr>
              <a:spLocks noChangeArrowheads="1"/>
            </p:cNvSpPr>
            <p:nvPr/>
          </p:nvSpPr>
          <p:spPr bwMode="auto">
            <a:xfrm>
              <a:off x="2824" y="166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37"/>
            <p:cNvSpPr>
              <a:spLocks noChangeArrowheads="1"/>
            </p:cNvSpPr>
            <p:nvPr/>
          </p:nvSpPr>
          <p:spPr bwMode="auto">
            <a:xfrm>
              <a:off x="2922" y="165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8"/>
            <p:cNvSpPr>
              <a:spLocks noChangeArrowheads="1"/>
            </p:cNvSpPr>
            <p:nvPr/>
          </p:nvSpPr>
          <p:spPr bwMode="auto">
            <a:xfrm>
              <a:off x="3020" y="1544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39"/>
            <p:cNvSpPr>
              <a:spLocks noChangeArrowheads="1"/>
            </p:cNvSpPr>
            <p:nvPr/>
          </p:nvSpPr>
          <p:spPr bwMode="auto">
            <a:xfrm>
              <a:off x="3117" y="150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0"/>
            <p:cNvSpPr>
              <a:spLocks noChangeArrowheads="1"/>
            </p:cNvSpPr>
            <p:nvPr/>
          </p:nvSpPr>
          <p:spPr bwMode="auto">
            <a:xfrm>
              <a:off x="3215" y="150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1"/>
            <p:cNvSpPr>
              <a:spLocks noChangeArrowheads="1"/>
            </p:cNvSpPr>
            <p:nvPr/>
          </p:nvSpPr>
          <p:spPr bwMode="auto">
            <a:xfrm>
              <a:off x="3309" y="1550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2"/>
            <p:cNvSpPr>
              <a:spLocks noChangeArrowheads="1"/>
            </p:cNvSpPr>
            <p:nvPr/>
          </p:nvSpPr>
          <p:spPr bwMode="auto">
            <a:xfrm>
              <a:off x="3407" y="1493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3"/>
            <p:cNvSpPr>
              <a:spLocks noChangeArrowheads="1"/>
            </p:cNvSpPr>
            <p:nvPr/>
          </p:nvSpPr>
          <p:spPr bwMode="auto">
            <a:xfrm>
              <a:off x="3505" y="152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4"/>
            <p:cNvSpPr>
              <a:spLocks noChangeArrowheads="1"/>
            </p:cNvSpPr>
            <p:nvPr/>
          </p:nvSpPr>
          <p:spPr bwMode="auto">
            <a:xfrm>
              <a:off x="3603" y="138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45"/>
            <p:cNvSpPr>
              <a:spLocks noChangeArrowheads="1"/>
            </p:cNvSpPr>
            <p:nvPr/>
          </p:nvSpPr>
          <p:spPr bwMode="auto">
            <a:xfrm>
              <a:off x="3700" y="132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46"/>
            <p:cNvSpPr>
              <a:spLocks noChangeArrowheads="1"/>
            </p:cNvSpPr>
            <p:nvPr/>
          </p:nvSpPr>
          <p:spPr bwMode="auto">
            <a:xfrm>
              <a:off x="3798" y="138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47"/>
            <p:cNvSpPr>
              <a:spLocks noChangeArrowheads="1"/>
            </p:cNvSpPr>
            <p:nvPr/>
          </p:nvSpPr>
          <p:spPr bwMode="auto">
            <a:xfrm>
              <a:off x="3892" y="1324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48"/>
            <p:cNvSpPr>
              <a:spLocks noChangeArrowheads="1"/>
            </p:cNvSpPr>
            <p:nvPr/>
          </p:nvSpPr>
          <p:spPr bwMode="auto">
            <a:xfrm>
              <a:off x="3990" y="134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49"/>
            <p:cNvSpPr>
              <a:spLocks noChangeArrowheads="1"/>
            </p:cNvSpPr>
            <p:nvPr/>
          </p:nvSpPr>
          <p:spPr bwMode="auto">
            <a:xfrm>
              <a:off x="4088" y="126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0"/>
            <p:cNvSpPr>
              <a:spLocks noChangeArrowheads="1"/>
            </p:cNvSpPr>
            <p:nvPr/>
          </p:nvSpPr>
          <p:spPr bwMode="auto">
            <a:xfrm>
              <a:off x="4186" y="1244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1"/>
            <p:cNvSpPr>
              <a:spLocks noChangeArrowheads="1"/>
            </p:cNvSpPr>
            <p:nvPr/>
          </p:nvSpPr>
          <p:spPr bwMode="auto">
            <a:xfrm>
              <a:off x="4283" y="122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2"/>
            <p:cNvSpPr>
              <a:spLocks noChangeArrowheads="1"/>
            </p:cNvSpPr>
            <p:nvPr/>
          </p:nvSpPr>
          <p:spPr bwMode="auto">
            <a:xfrm>
              <a:off x="4381" y="122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3"/>
            <p:cNvSpPr>
              <a:spLocks noChangeArrowheads="1"/>
            </p:cNvSpPr>
            <p:nvPr/>
          </p:nvSpPr>
          <p:spPr bwMode="auto">
            <a:xfrm>
              <a:off x="4475" y="1139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4"/>
            <p:cNvSpPr>
              <a:spLocks noChangeArrowheads="1"/>
            </p:cNvSpPr>
            <p:nvPr/>
          </p:nvSpPr>
          <p:spPr bwMode="auto">
            <a:xfrm>
              <a:off x="4573" y="1152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55"/>
            <p:cNvSpPr>
              <a:spLocks noChangeArrowheads="1"/>
            </p:cNvSpPr>
            <p:nvPr/>
          </p:nvSpPr>
          <p:spPr bwMode="auto">
            <a:xfrm>
              <a:off x="4671" y="111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56"/>
            <p:cNvSpPr>
              <a:spLocks noChangeArrowheads="1"/>
            </p:cNvSpPr>
            <p:nvPr/>
          </p:nvSpPr>
          <p:spPr bwMode="auto">
            <a:xfrm>
              <a:off x="4769" y="1206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57"/>
            <p:cNvSpPr>
              <a:spLocks noChangeArrowheads="1"/>
            </p:cNvSpPr>
            <p:nvPr/>
          </p:nvSpPr>
          <p:spPr bwMode="auto">
            <a:xfrm>
              <a:off x="4866" y="104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58"/>
            <p:cNvSpPr>
              <a:spLocks noChangeArrowheads="1"/>
            </p:cNvSpPr>
            <p:nvPr/>
          </p:nvSpPr>
          <p:spPr bwMode="auto">
            <a:xfrm>
              <a:off x="4964" y="1037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59"/>
            <p:cNvSpPr>
              <a:spLocks noChangeArrowheads="1"/>
            </p:cNvSpPr>
            <p:nvPr/>
          </p:nvSpPr>
          <p:spPr bwMode="auto">
            <a:xfrm>
              <a:off x="5058" y="98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0"/>
            <p:cNvSpPr>
              <a:spLocks noChangeArrowheads="1"/>
            </p:cNvSpPr>
            <p:nvPr/>
          </p:nvSpPr>
          <p:spPr bwMode="auto">
            <a:xfrm>
              <a:off x="5156" y="986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1"/>
            <p:cNvSpPr>
              <a:spLocks noChangeArrowheads="1"/>
            </p:cNvSpPr>
            <p:nvPr/>
          </p:nvSpPr>
          <p:spPr bwMode="auto">
            <a:xfrm>
              <a:off x="5254" y="935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2"/>
            <p:cNvSpPr>
              <a:spLocks noChangeArrowheads="1"/>
            </p:cNvSpPr>
            <p:nvPr/>
          </p:nvSpPr>
          <p:spPr bwMode="auto">
            <a:xfrm>
              <a:off x="5352" y="926"/>
              <a:ext cx="41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3"/>
            <p:cNvSpPr>
              <a:spLocks noChangeArrowheads="1"/>
            </p:cNvSpPr>
            <p:nvPr/>
          </p:nvSpPr>
          <p:spPr bwMode="auto">
            <a:xfrm>
              <a:off x="5449" y="811"/>
              <a:ext cx="42" cy="38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684" y="856"/>
              <a:ext cx="4811" cy="1567"/>
            </a:xfrm>
            <a:custGeom>
              <a:avLst/>
              <a:gdLst>
                <a:gd name="T0" fmla="*/ 14 w 1378"/>
                <a:gd name="T1" fmla="*/ 487 h 492"/>
                <a:gd name="T2" fmla="*/ 42 w 1378"/>
                <a:gd name="T3" fmla="*/ 477 h 492"/>
                <a:gd name="T4" fmla="*/ 70 w 1378"/>
                <a:gd name="T5" fmla="*/ 467 h 492"/>
                <a:gd name="T6" fmla="*/ 97 w 1378"/>
                <a:gd name="T7" fmla="*/ 457 h 492"/>
                <a:gd name="T8" fmla="*/ 125 w 1378"/>
                <a:gd name="T9" fmla="*/ 447 h 492"/>
                <a:gd name="T10" fmla="*/ 153 w 1378"/>
                <a:gd name="T11" fmla="*/ 438 h 492"/>
                <a:gd name="T12" fmla="*/ 181 w 1378"/>
                <a:gd name="T13" fmla="*/ 428 h 492"/>
                <a:gd name="T14" fmla="*/ 209 w 1378"/>
                <a:gd name="T15" fmla="*/ 418 h 492"/>
                <a:gd name="T16" fmla="*/ 237 w 1378"/>
                <a:gd name="T17" fmla="*/ 408 h 492"/>
                <a:gd name="T18" fmla="*/ 264 w 1378"/>
                <a:gd name="T19" fmla="*/ 398 h 492"/>
                <a:gd name="T20" fmla="*/ 292 w 1378"/>
                <a:gd name="T21" fmla="*/ 388 h 492"/>
                <a:gd name="T22" fmla="*/ 320 w 1378"/>
                <a:gd name="T23" fmla="*/ 378 h 492"/>
                <a:gd name="T24" fmla="*/ 348 w 1378"/>
                <a:gd name="T25" fmla="*/ 368 h 492"/>
                <a:gd name="T26" fmla="*/ 376 w 1378"/>
                <a:gd name="T27" fmla="*/ 358 h 492"/>
                <a:gd name="T28" fmla="*/ 404 w 1378"/>
                <a:gd name="T29" fmla="*/ 348 h 492"/>
                <a:gd name="T30" fmla="*/ 431 w 1378"/>
                <a:gd name="T31" fmla="*/ 338 h 492"/>
                <a:gd name="T32" fmla="*/ 459 w 1378"/>
                <a:gd name="T33" fmla="*/ 328 h 492"/>
                <a:gd name="T34" fmla="*/ 487 w 1378"/>
                <a:gd name="T35" fmla="*/ 318 h 492"/>
                <a:gd name="T36" fmla="*/ 515 w 1378"/>
                <a:gd name="T37" fmla="*/ 308 h 492"/>
                <a:gd name="T38" fmla="*/ 543 w 1378"/>
                <a:gd name="T39" fmla="*/ 298 h 492"/>
                <a:gd name="T40" fmla="*/ 571 w 1378"/>
                <a:gd name="T41" fmla="*/ 288 h 492"/>
                <a:gd name="T42" fmla="*/ 598 w 1378"/>
                <a:gd name="T43" fmla="*/ 279 h 492"/>
                <a:gd name="T44" fmla="*/ 626 w 1378"/>
                <a:gd name="T45" fmla="*/ 269 h 492"/>
                <a:gd name="T46" fmla="*/ 654 w 1378"/>
                <a:gd name="T47" fmla="*/ 259 h 492"/>
                <a:gd name="T48" fmla="*/ 682 w 1378"/>
                <a:gd name="T49" fmla="*/ 249 h 492"/>
                <a:gd name="T50" fmla="*/ 710 w 1378"/>
                <a:gd name="T51" fmla="*/ 239 h 492"/>
                <a:gd name="T52" fmla="*/ 738 w 1378"/>
                <a:gd name="T53" fmla="*/ 229 h 492"/>
                <a:gd name="T54" fmla="*/ 765 w 1378"/>
                <a:gd name="T55" fmla="*/ 219 h 492"/>
                <a:gd name="T56" fmla="*/ 793 w 1378"/>
                <a:gd name="T57" fmla="*/ 209 h 492"/>
                <a:gd name="T58" fmla="*/ 821 w 1378"/>
                <a:gd name="T59" fmla="*/ 199 h 492"/>
                <a:gd name="T60" fmla="*/ 849 w 1378"/>
                <a:gd name="T61" fmla="*/ 189 h 492"/>
                <a:gd name="T62" fmla="*/ 877 w 1378"/>
                <a:gd name="T63" fmla="*/ 179 h 492"/>
                <a:gd name="T64" fmla="*/ 905 w 1378"/>
                <a:gd name="T65" fmla="*/ 169 h 492"/>
                <a:gd name="T66" fmla="*/ 932 w 1378"/>
                <a:gd name="T67" fmla="*/ 159 h 492"/>
                <a:gd name="T68" fmla="*/ 960 w 1378"/>
                <a:gd name="T69" fmla="*/ 149 h 492"/>
                <a:gd name="T70" fmla="*/ 988 w 1378"/>
                <a:gd name="T71" fmla="*/ 139 h 492"/>
                <a:gd name="T72" fmla="*/ 1016 w 1378"/>
                <a:gd name="T73" fmla="*/ 129 h 492"/>
                <a:gd name="T74" fmla="*/ 1044 w 1378"/>
                <a:gd name="T75" fmla="*/ 120 h 492"/>
                <a:gd name="T76" fmla="*/ 1071 w 1378"/>
                <a:gd name="T77" fmla="*/ 110 h 492"/>
                <a:gd name="T78" fmla="*/ 1099 w 1378"/>
                <a:gd name="T79" fmla="*/ 100 h 492"/>
                <a:gd name="T80" fmla="*/ 1127 w 1378"/>
                <a:gd name="T81" fmla="*/ 90 h 492"/>
                <a:gd name="T82" fmla="*/ 1155 w 1378"/>
                <a:gd name="T83" fmla="*/ 80 h 492"/>
                <a:gd name="T84" fmla="*/ 1183 w 1378"/>
                <a:gd name="T85" fmla="*/ 70 h 492"/>
                <a:gd name="T86" fmla="*/ 1211 w 1378"/>
                <a:gd name="T87" fmla="*/ 60 h 492"/>
                <a:gd name="T88" fmla="*/ 1238 w 1378"/>
                <a:gd name="T89" fmla="*/ 50 h 492"/>
                <a:gd name="T90" fmla="*/ 1266 w 1378"/>
                <a:gd name="T91" fmla="*/ 40 h 492"/>
                <a:gd name="T92" fmla="*/ 1294 w 1378"/>
                <a:gd name="T93" fmla="*/ 30 h 492"/>
                <a:gd name="T94" fmla="*/ 1322 w 1378"/>
                <a:gd name="T95" fmla="*/ 20 h 492"/>
                <a:gd name="T96" fmla="*/ 1350 w 1378"/>
                <a:gd name="T97" fmla="*/ 10 h 492"/>
                <a:gd name="T98" fmla="*/ 1378 w 1378"/>
                <a:gd name="T99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492">
                  <a:moveTo>
                    <a:pt x="0" y="492"/>
                  </a:moveTo>
                  <a:lnTo>
                    <a:pt x="14" y="487"/>
                  </a:lnTo>
                  <a:lnTo>
                    <a:pt x="28" y="482"/>
                  </a:lnTo>
                  <a:lnTo>
                    <a:pt x="42" y="477"/>
                  </a:lnTo>
                  <a:lnTo>
                    <a:pt x="56" y="472"/>
                  </a:lnTo>
                  <a:lnTo>
                    <a:pt x="70" y="467"/>
                  </a:lnTo>
                  <a:lnTo>
                    <a:pt x="84" y="462"/>
                  </a:lnTo>
                  <a:lnTo>
                    <a:pt x="97" y="457"/>
                  </a:lnTo>
                  <a:lnTo>
                    <a:pt x="111" y="452"/>
                  </a:lnTo>
                  <a:lnTo>
                    <a:pt x="125" y="447"/>
                  </a:lnTo>
                  <a:lnTo>
                    <a:pt x="139" y="443"/>
                  </a:lnTo>
                  <a:lnTo>
                    <a:pt x="153" y="438"/>
                  </a:lnTo>
                  <a:lnTo>
                    <a:pt x="167" y="433"/>
                  </a:lnTo>
                  <a:lnTo>
                    <a:pt x="181" y="428"/>
                  </a:lnTo>
                  <a:lnTo>
                    <a:pt x="195" y="423"/>
                  </a:lnTo>
                  <a:lnTo>
                    <a:pt x="209" y="418"/>
                  </a:lnTo>
                  <a:lnTo>
                    <a:pt x="223" y="413"/>
                  </a:lnTo>
                  <a:lnTo>
                    <a:pt x="237" y="408"/>
                  </a:lnTo>
                  <a:lnTo>
                    <a:pt x="251" y="403"/>
                  </a:lnTo>
                  <a:lnTo>
                    <a:pt x="264" y="398"/>
                  </a:lnTo>
                  <a:lnTo>
                    <a:pt x="278" y="393"/>
                  </a:lnTo>
                  <a:lnTo>
                    <a:pt x="292" y="388"/>
                  </a:lnTo>
                  <a:lnTo>
                    <a:pt x="306" y="383"/>
                  </a:lnTo>
                  <a:lnTo>
                    <a:pt x="320" y="378"/>
                  </a:lnTo>
                  <a:lnTo>
                    <a:pt x="334" y="373"/>
                  </a:lnTo>
                  <a:lnTo>
                    <a:pt x="348" y="368"/>
                  </a:lnTo>
                  <a:lnTo>
                    <a:pt x="362" y="363"/>
                  </a:lnTo>
                  <a:lnTo>
                    <a:pt x="376" y="358"/>
                  </a:lnTo>
                  <a:lnTo>
                    <a:pt x="390" y="353"/>
                  </a:lnTo>
                  <a:lnTo>
                    <a:pt x="404" y="348"/>
                  </a:lnTo>
                  <a:lnTo>
                    <a:pt x="417" y="343"/>
                  </a:lnTo>
                  <a:lnTo>
                    <a:pt x="431" y="338"/>
                  </a:lnTo>
                  <a:lnTo>
                    <a:pt x="445" y="333"/>
                  </a:lnTo>
                  <a:lnTo>
                    <a:pt x="459" y="328"/>
                  </a:lnTo>
                  <a:lnTo>
                    <a:pt x="473" y="323"/>
                  </a:lnTo>
                  <a:lnTo>
                    <a:pt x="487" y="318"/>
                  </a:lnTo>
                  <a:lnTo>
                    <a:pt x="501" y="313"/>
                  </a:lnTo>
                  <a:lnTo>
                    <a:pt x="515" y="308"/>
                  </a:lnTo>
                  <a:lnTo>
                    <a:pt x="529" y="303"/>
                  </a:lnTo>
                  <a:lnTo>
                    <a:pt x="543" y="298"/>
                  </a:lnTo>
                  <a:lnTo>
                    <a:pt x="557" y="293"/>
                  </a:lnTo>
                  <a:lnTo>
                    <a:pt x="571" y="288"/>
                  </a:lnTo>
                  <a:lnTo>
                    <a:pt x="584" y="284"/>
                  </a:lnTo>
                  <a:lnTo>
                    <a:pt x="598" y="279"/>
                  </a:lnTo>
                  <a:lnTo>
                    <a:pt x="612" y="274"/>
                  </a:lnTo>
                  <a:lnTo>
                    <a:pt x="626" y="269"/>
                  </a:lnTo>
                  <a:lnTo>
                    <a:pt x="640" y="264"/>
                  </a:lnTo>
                  <a:lnTo>
                    <a:pt x="654" y="259"/>
                  </a:lnTo>
                  <a:lnTo>
                    <a:pt x="668" y="254"/>
                  </a:lnTo>
                  <a:lnTo>
                    <a:pt x="682" y="249"/>
                  </a:lnTo>
                  <a:lnTo>
                    <a:pt x="696" y="244"/>
                  </a:lnTo>
                  <a:lnTo>
                    <a:pt x="710" y="239"/>
                  </a:lnTo>
                  <a:lnTo>
                    <a:pt x="724" y="234"/>
                  </a:lnTo>
                  <a:lnTo>
                    <a:pt x="738" y="229"/>
                  </a:lnTo>
                  <a:lnTo>
                    <a:pt x="751" y="224"/>
                  </a:lnTo>
                  <a:lnTo>
                    <a:pt x="765" y="219"/>
                  </a:lnTo>
                  <a:lnTo>
                    <a:pt x="779" y="214"/>
                  </a:lnTo>
                  <a:lnTo>
                    <a:pt x="793" y="209"/>
                  </a:lnTo>
                  <a:lnTo>
                    <a:pt x="807" y="204"/>
                  </a:lnTo>
                  <a:lnTo>
                    <a:pt x="821" y="199"/>
                  </a:lnTo>
                  <a:lnTo>
                    <a:pt x="835" y="194"/>
                  </a:lnTo>
                  <a:lnTo>
                    <a:pt x="849" y="189"/>
                  </a:lnTo>
                  <a:lnTo>
                    <a:pt x="863" y="184"/>
                  </a:lnTo>
                  <a:lnTo>
                    <a:pt x="877" y="179"/>
                  </a:lnTo>
                  <a:lnTo>
                    <a:pt x="891" y="174"/>
                  </a:lnTo>
                  <a:lnTo>
                    <a:pt x="905" y="169"/>
                  </a:lnTo>
                  <a:lnTo>
                    <a:pt x="918" y="164"/>
                  </a:lnTo>
                  <a:lnTo>
                    <a:pt x="932" y="159"/>
                  </a:lnTo>
                  <a:lnTo>
                    <a:pt x="946" y="154"/>
                  </a:lnTo>
                  <a:lnTo>
                    <a:pt x="960" y="149"/>
                  </a:lnTo>
                  <a:lnTo>
                    <a:pt x="974" y="144"/>
                  </a:lnTo>
                  <a:lnTo>
                    <a:pt x="988" y="139"/>
                  </a:lnTo>
                  <a:lnTo>
                    <a:pt x="1002" y="134"/>
                  </a:lnTo>
                  <a:lnTo>
                    <a:pt x="1016" y="129"/>
                  </a:lnTo>
                  <a:lnTo>
                    <a:pt x="1030" y="125"/>
                  </a:lnTo>
                  <a:lnTo>
                    <a:pt x="1044" y="120"/>
                  </a:lnTo>
                  <a:lnTo>
                    <a:pt x="1058" y="115"/>
                  </a:lnTo>
                  <a:lnTo>
                    <a:pt x="1071" y="110"/>
                  </a:lnTo>
                  <a:lnTo>
                    <a:pt x="1085" y="105"/>
                  </a:lnTo>
                  <a:lnTo>
                    <a:pt x="1099" y="100"/>
                  </a:lnTo>
                  <a:lnTo>
                    <a:pt x="1113" y="95"/>
                  </a:lnTo>
                  <a:lnTo>
                    <a:pt x="1127" y="90"/>
                  </a:lnTo>
                  <a:lnTo>
                    <a:pt x="1141" y="85"/>
                  </a:lnTo>
                  <a:lnTo>
                    <a:pt x="1155" y="80"/>
                  </a:lnTo>
                  <a:lnTo>
                    <a:pt x="1169" y="75"/>
                  </a:lnTo>
                  <a:lnTo>
                    <a:pt x="1183" y="70"/>
                  </a:lnTo>
                  <a:lnTo>
                    <a:pt x="1197" y="65"/>
                  </a:lnTo>
                  <a:lnTo>
                    <a:pt x="1211" y="60"/>
                  </a:lnTo>
                  <a:lnTo>
                    <a:pt x="1225" y="55"/>
                  </a:lnTo>
                  <a:lnTo>
                    <a:pt x="1238" y="50"/>
                  </a:lnTo>
                  <a:lnTo>
                    <a:pt x="1252" y="45"/>
                  </a:lnTo>
                  <a:lnTo>
                    <a:pt x="1266" y="40"/>
                  </a:lnTo>
                  <a:lnTo>
                    <a:pt x="1280" y="35"/>
                  </a:lnTo>
                  <a:lnTo>
                    <a:pt x="1294" y="30"/>
                  </a:lnTo>
                  <a:lnTo>
                    <a:pt x="1308" y="25"/>
                  </a:lnTo>
                  <a:lnTo>
                    <a:pt x="1322" y="20"/>
                  </a:lnTo>
                  <a:lnTo>
                    <a:pt x="1336" y="15"/>
                  </a:lnTo>
                  <a:lnTo>
                    <a:pt x="1350" y="10"/>
                  </a:lnTo>
                  <a:lnTo>
                    <a:pt x="1364" y="5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681" y="3277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78" y="3168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7"/>
            <p:cNvSpPr>
              <a:spLocks/>
            </p:cNvSpPr>
            <p:nvPr/>
          </p:nvSpPr>
          <p:spPr bwMode="auto">
            <a:xfrm>
              <a:off x="876" y="301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8"/>
            <p:cNvSpPr>
              <a:spLocks/>
            </p:cNvSpPr>
            <p:nvPr/>
          </p:nvSpPr>
          <p:spPr bwMode="auto">
            <a:xfrm>
              <a:off x="974" y="3102"/>
              <a:ext cx="52" cy="44"/>
            </a:xfrm>
            <a:custGeom>
              <a:avLst/>
              <a:gdLst>
                <a:gd name="T0" fmla="*/ 24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4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4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9"/>
            <p:cNvSpPr>
              <a:spLocks/>
            </p:cNvSpPr>
            <p:nvPr/>
          </p:nvSpPr>
          <p:spPr bwMode="auto">
            <a:xfrm>
              <a:off x="1068" y="297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0"/>
            <p:cNvSpPr>
              <a:spLocks/>
            </p:cNvSpPr>
            <p:nvPr/>
          </p:nvSpPr>
          <p:spPr bwMode="auto">
            <a:xfrm>
              <a:off x="1166" y="297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1"/>
            <p:cNvSpPr>
              <a:spLocks/>
            </p:cNvSpPr>
            <p:nvPr/>
          </p:nvSpPr>
          <p:spPr bwMode="auto">
            <a:xfrm>
              <a:off x="1264" y="287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2"/>
            <p:cNvSpPr>
              <a:spLocks/>
            </p:cNvSpPr>
            <p:nvPr/>
          </p:nvSpPr>
          <p:spPr bwMode="auto">
            <a:xfrm>
              <a:off x="1361" y="280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3"/>
            <p:cNvSpPr>
              <a:spLocks/>
            </p:cNvSpPr>
            <p:nvPr/>
          </p:nvSpPr>
          <p:spPr bwMode="auto">
            <a:xfrm>
              <a:off x="1459" y="2815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1557" y="2840"/>
              <a:ext cx="52" cy="45"/>
            </a:xfrm>
            <a:custGeom>
              <a:avLst/>
              <a:gdLst>
                <a:gd name="T0" fmla="*/ 24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4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4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1651" y="275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1749" y="2706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1847" y="2700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1944" y="2605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auto">
            <a:xfrm>
              <a:off x="2042" y="258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2140" y="2426"/>
              <a:ext cx="52" cy="45"/>
            </a:xfrm>
            <a:custGeom>
              <a:avLst/>
              <a:gdLst>
                <a:gd name="T0" fmla="*/ 24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4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4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1"/>
            <p:cNvSpPr>
              <a:spLocks/>
            </p:cNvSpPr>
            <p:nvPr/>
          </p:nvSpPr>
          <p:spPr bwMode="auto">
            <a:xfrm>
              <a:off x="2234" y="2334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2332" y="2401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3"/>
            <p:cNvSpPr>
              <a:spLocks/>
            </p:cNvSpPr>
            <p:nvPr/>
          </p:nvSpPr>
          <p:spPr bwMode="auto">
            <a:xfrm>
              <a:off x="2430" y="23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4"/>
            <p:cNvSpPr>
              <a:spLocks/>
            </p:cNvSpPr>
            <p:nvPr/>
          </p:nvSpPr>
          <p:spPr bwMode="auto">
            <a:xfrm>
              <a:off x="2527" y="222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5"/>
            <p:cNvSpPr>
              <a:spLocks/>
            </p:cNvSpPr>
            <p:nvPr/>
          </p:nvSpPr>
          <p:spPr bwMode="auto">
            <a:xfrm>
              <a:off x="2625" y="2181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6"/>
            <p:cNvSpPr>
              <a:spLocks/>
            </p:cNvSpPr>
            <p:nvPr/>
          </p:nvSpPr>
          <p:spPr bwMode="auto">
            <a:xfrm>
              <a:off x="2719" y="207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7"/>
            <p:cNvSpPr>
              <a:spLocks/>
            </p:cNvSpPr>
            <p:nvPr/>
          </p:nvSpPr>
          <p:spPr bwMode="auto">
            <a:xfrm>
              <a:off x="2817" y="215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2915" y="206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3013" y="1996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0"/>
            <p:cNvSpPr>
              <a:spLocks/>
            </p:cNvSpPr>
            <p:nvPr/>
          </p:nvSpPr>
          <p:spPr bwMode="auto">
            <a:xfrm>
              <a:off x="3110" y="1923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1"/>
            <p:cNvSpPr>
              <a:spLocks/>
            </p:cNvSpPr>
            <p:nvPr/>
          </p:nvSpPr>
          <p:spPr bwMode="auto">
            <a:xfrm>
              <a:off x="3208" y="196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2"/>
            <p:cNvSpPr>
              <a:spLocks/>
            </p:cNvSpPr>
            <p:nvPr/>
          </p:nvSpPr>
          <p:spPr bwMode="auto">
            <a:xfrm>
              <a:off x="3302" y="2006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3"/>
            <p:cNvSpPr>
              <a:spLocks/>
            </p:cNvSpPr>
            <p:nvPr/>
          </p:nvSpPr>
          <p:spPr bwMode="auto">
            <a:xfrm>
              <a:off x="3400" y="1869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3498" y="1802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5"/>
            <p:cNvSpPr>
              <a:spLocks/>
            </p:cNvSpPr>
            <p:nvPr/>
          </p:nvSpPr>
          <p:spPr bwMode="auto">
            <a:xfrm>
              <a:off x="3596" y="1792"/>
              <a:ext cx="55" cy="42"/>
            </a:xfrm>
            <a:custGeom>
              <a:avLst/>
              <a:gdLst>
                <a:gd name="T0" fmla="*/ 28 w 55"/>
                <a:gd name="T1" fmla="*/ 0 h 42"/>
                <a:gd name="T2" fmla="*/ 0 w 55"/>
                <a:gd name="T3" fmla="*/ 42 h 42"/>
                <a:gd name="T4" fmla="*/ 55 w 55"/>
                <a:gd name="T5" fmla="*/ 42 h 42"/>
                <a:gd name="T6" fmla="*/ 28 w 5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2">
                  <a:moveTo>
                    <a:pt x="28" y="0"/>
                  </a:moveTo>
                  <a:lnTo>
                    <a:pt x="0" y="42"/>
                  </a:lnTo>
                  <a:lnTo>
                    <a:pt x="55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6"/>
            <p:cNvSpPr>
              <a:spLocks/>
            </p:cNvSpPr>
            <p:nvPr/>
          </p:nvSpPr>
          <p:spPr bwMode="auto">
            <a:xfrm>
              <a:off x="3693" y="1773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7"/>
            <p:cNvSpPr>
              <a:spLocks/>
            </p:cNvSpPr>
            <p:nvPr/>
          </p:nvSpPr>
          <p:spPr bwMode="auto">
            <a:xfrm>
              <a:off x="3791" y="1805"/>
              <a:ext cx="52" cy="44"/>
            </a:xfrm>
            <a:custGeom>
              <a:avLst/>
              <a:gdLst>
                <a:gd name="T0" fmla="*/ 28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8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8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8"/>
            <p:cNvSpPr>
              <a:spLocks/>
            </p:cNvSpPr>
            <p:nvPr/>
          </p:nvSpPr>
          <p:spPr bwMode="auto">
            <a:xfrm>
              <a:off x="3885" y="1588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99"/>
            <p:cNvSpPr>
              <a:spLocks/>
            </p:cNvSpPr>
            <p:nvPr/>
          </p:nvSpPr>
          <p:spPr bwMode="auto">
            <a:xfrm>
              <a:off x="3983" y="15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0"/>
            <p:cNvSpPr>
              <a:spLocks/>
            </p:cNvSpPr>
            <p:nvPr/>
          </p:nvSpPr>
          <p:spPr bwMode="auto">
            <a:xfrm>
              <a:off x="4081" y="1496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1"/>
            <p:cNvSpPr>
              <a:spLocks/>
            </p:cNvSpPr>
            <p:nvPr/>
          </p:nvSpPr>
          <p:spPr bwMode="auto">
            <a:xfrm>
              <a:off x="4179" y="1550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2"/>
            <p:cNvSpPr>
              <a:spLocks/>
            </p:cNvSpPr>
            <p:nvPr/>
          </p:nvSpPr>
          <p:spPr bwMode="auto">
            <a:xfrm>
              <a:off x="4276" y="1394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3"/>
            <p:cNvSpPr>
              <a:spLocks/>
            </p:cNvSpPr>
            <p:nvPr/>
          </p:nvSpPr>
          <p:spPr bwMode="auto">
            <a:xfrm>
              <a:off x="4374" y="1505"/>
              <a:ext cx="52" cy="45"/>
            </a:xfrm>
            <a:custGeom>
              <a:avLst/>
              <a:gdLst>
                <a:gd name="T0" fmla="*/ 28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8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8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4"/>
            <p:cNvSpPr>
              <a:spLocks/>
            </p:cNvSpPr>
            <p:nvPr/>
          </p:nvSpPr>
          <p:spPr bwMode="auto">
            <a:xfrm>
              <a:off x="4468" y="1423"/>
              <a:ext cx="56" cy="41"/>
            </a:xfrm>
            <a:custGeom>
              <a:avLst/>
              <a:gdLst>
                <a:gd name="T0" fmla="*/ 28 w 56"/>
                <a:gd name="T1" fmla="*/ 0 h 41"/>
                <a:gd name="T2" fmla="*/ 0 w 56"/>
                <a:gd name="T3" fmla="*/ 41 h 41"/>
                <a:gd name="T4" fmla="*/ 56 w 56"/>
                <a:gd name="T5" fmla="*/ 41 h 41"/>
                <a:gd name="T6" fmla="*/ 28 w 5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1">
                  <a:moveTo>
                    <a:pt x="28" y="0"/>
                  </a:moveTo>
                  <a:lnTo>
                    <a:pt x="0" y="41"/>
                  </a:lnTo>
                  <a:lnTo>
                    <a:pt x="56" y="4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5"/>
            <p:cNvSpPr>
              <a:spLocks/>
            </p:cNvSpPr>
            <p:nvPr/>
          </p:nvSpPr>
          <p:spPr bwMode="auto">
            <a:xfrm>
              <a:off x="4566" y="1289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6"/>
            <p:cNvSpPr>
              <a:spLocks/>
            </p:cNvSpPr>
            <p:nvPr/>
          </p:nvSpPr>
          <p:spPr bwMode="auto">
            <a:xfrm>
              <a:off x="4664" y="120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4762" y="1209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8"/>
            <p:cNvSpPr>
              <a:spLocks/>
            </p:cNvSpPr>
            <p:nvPr/>
          </p:nvSpPr>
          <p:spPr bwMode="auto">
            <a:xfrm>
              <a:off x="4859" y="1231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9"/>
            <p:cNvSpPr>
              <a:spLocks/>
            </p:cNvSpPr>
            <p:nvPr/>
          </p:nvSpPr>
          <p:spPr bwMode="auto">
            <a:xfrm>
              <a:off x="4957" y="1079"/>
              <a:ext cx="52" cy="44"/>
            </a:xfrm>
            <a:custGeom>
              <a:avLst/>
              <a:gdLst>
                <a:gd name="T0" fmla="*/ 28 w 52"/>
                <a:gd name="T1" fmla="*/ 0 h 44"/>
                <a:gd name="T2" fmla="*/ 0 w 52"/>
                <a:gd name="T3" fmla="*/ 44 h 44"/>
                <a:gd name="T4" fmla="*/ 52 w 52"/>
                <a:gd name="T5" fmla="*/ 44 h 44"/>
                <a:gd name="T6" fmla="*/ 28 w 5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4">
                  <a:moveTo>
                    <a:pt x="28" y="0"/>
                  </a:moveTo>
                  <a:lnTo>
                    <a:pt x="0" y="44"/>
                  </a:lnTo>
                  <a:lnTo>
                    <a:pt x="52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5051" y="103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1"/>
            <p:cNvSpPr>
              <a:spLocks/>
            </p:cNvSpPr>
            <p:nvPr/>
          </p:nvSpPr>
          <p:spPr bwMode="auto">
            <a:xfrm>
              <a:off x="5149" y="862"/>
              <a:ext cx="56" cy="44"/>
            </a:xfrm>
            <a:custGeom>
              <a:avLst/>
              <a:gdLst>
                <a:gd name="T0" fmla="*/ 28 w 56"/>
                <a:gd name="T1" fmla="*/ 0 h 44"/>
                <a:gd name="T2" fmla="*/ 0 w 56"/>
                <a:gd name="T3" fmla="*/ 44 h 44"/>
                <a:gd name="T4" fmla="*/ 56 w 56"/>
                <a:gd name="T5" fmla="*/ 44 h 44"/>
                <a:gd name="T6" fmla="*/ 28 w 56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4">
                  <a:moveTo>
                    <a:pt x="28" y="0"/>
                  </a:moveTo>
                  <a:lnTo>
                    <a:pt x="0" y="44"/>
                  </a:lnTo>
                  <a:lnTo>
                    <a:pt x="56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2"/>
            <p:cNvSpPr>
              <a:spLocks/>
            </p:cNvSpPr>
            <p:nvPr/>
          </p:nvSpPr>
          <p:spPr bwMode="auto">
            <a:xfrm>
              <a:off x="5247" y="102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3"/>
            <p:cNvSpPr>
              <a:spLocks/>
            </p:cNvSpPr>
            <p:nvPr/>
          </p:nvSpPr>
          <p:spPr bwMode="auto">
            <a:xfrm>
              <a:off x="5345" y="929"/>
              <a:ext cx="55" cy="44"/>
            </a:xfrm>
            <a:custGeom>
              <a:avLst/>
              <a:gdLst>
                <a:gd name="T0" fmla="*/ 28 w 55"/>
                <a:gd name="T1" fmla="*/ 0 h 44"/>
                <a:gd name="T2" fmla="*/ 0 w 55"/>
                <a:gd name="T3" fmla="*/ 44 h 44"/>
                <a:gd name="T4" fmla="*/ 55 w 55"/>
                <a:gd name="T5" fmla="*/ 44 h 44"/>
                <a:gd name="T6" fmla="*/ 28 w 55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4">
                  <a:moveTo>
                    <a:pt x="28" y="0"/>
                  </a:moveTo>
                  <a:lnTo>
                    <a:pt x="0" y="44"/>
                  </a:lnTo>
                  <a:lnTo>
                    <a:pt x="55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4"/>
            <p:cNvSpPr>
              <a:spLocks/>
            </p:cNvSpPr>
            <p:nvPr/>
          </p:nvSpPr>
          <p:spPr bwMode="auto">
            <a:xfrm>
              <a:off x="5442" y="81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5"/>
            <p:cNvSpPr>
              <a:spLocks/>
            </p:cNvSpPr>
            <p:nvPr/>
          </p:nvSpPr>
          <p:spPr bwMode="auto">
            <a:xfrm>
              <a:off x="684" y="881"/>
              <a:ext cx="4811" cy="2358"/>
            </a:xfrm>
            <a:custGeom>
              <a:avLst/>
              <a:gdLst>
                <a:gd name="T0" fmla="*/ 14 w 1378"/>
                <a:gd name="T1" fmla="*/ 732 h 740"/>
                <a:gd name="T2" fmla="*/ 42 w 1378"/>
                <a:gd name="T3" fmla="*/ 718 h 740"/>
                <a:gd name="T4" fmla="*/ 70 w 1378"/>
                <a:gd name="T5" fmla="*/ 703 h 740"/>
                <a:gd name="T6" fmla="*/ 97 w 1378"/>
                <a:gd name="T7" fmla="*/ 688 h 740"/>
                <a:gd name="T8" fmla="*/ 125 w 1378"/>
                <a:gd name="T9" fmla="*/ 673 h 740"/>
                <a:gd name="T10" fmla="*/ 153 w 1378"/>
                <a:gd name="T11" fmla="*/ 658 h 740"/>
                <a:gd name="T12" fmla="*/ 181 w 1378"/>
                <a:gd name="T13" fmla="*/ 643 h 740"/>
                <a:gd name="T14" fmla="*/ 209 w 1378"/>
                <a:gd name="T15" fmla="*/ 628 h 740"/>
                <a:gd name="T16" fmla="*/ 237 w 1378"/>
                <a:gd name="T17" fmla="*/ 613 h 740"/>
                <a:gd name="T18" fmla="*/ 264 w 1378"/>
                <a:gd name="T19" fmla="*/ 598 h 740"/>
                <a:gd name="T20" fmla="*/ 292 w 1378"/>
                <a:gd name="T21" fmla="*/ 583 h 740"/>
                <a:gd name="T22" fmla="*/ 320 w 1378"/>
                <a:gd name="T23" fmla="*/ 568 h 740"/>
                <a:gd name="T24" fmla="*/ 348 w 1378"/>
                <a:gd name="T25" fmla="*/ 553 h 740"/>
                <a:gd name="T26" fmla="*/ 376 w 1378"/>
                <a:gd name="T27" fmla="*/ 538 h 740"/>
                <a:gd name="T28" fmla="*/ 404 w 1378"/>
                <a:gd name="T29" fmla="*/ 523 h 740"/>
                <a:gd name="T30" fmla="*/ 431 w 1378"/>
                <a:gd name="T31" fmla="*/ 508 h 740"/>
                <a:gd name="T32" fmla="*/ 459 w 1378"/>
                <a:gd name="T33" fmla="*/ 493 h 740"/>
                <a:gd name="T34" fmla="*/ 487 w 1378"/>
                <a:gd name="T35" fmla="*/ 478 h 740"/>
                <a:gd name="T36" fmla="*/ 515 w 1378"/>
                <a:gd name="T37" fmla="*/ 463 h 740"/>
                <a:gd name="T38" fmla="*/ 543 w 1378"/>
                <a:gd name="T39" fmla="*/ 448 h 740"/>
                <a:gd name="T40" fmla="*/ 571 w 1378"/>
                <a:gd name="T41" fmla="*/ 433 h 740"/>
                <a:gd name="T42" fmla="*/ 598 w 1378"/>
                <a:gd name="T43" fmla="*/ 418 h 740"/>
                <a:gd name="T44" fmla="*/ 626 w 1378"/>
                <a:gd name="T45" fmla="*/ 403 h 740"/>
                <a:gd name="T46" fmla="*/ 654 w 1378"/>
                <a:gd name="T47" fmla="*/ 389 h 740"/>
                <a:gd name="T48" fmla="*/ 682 w 1378"/>
                <a:gd name="T49" fmla="*/ 374 h 740"/>
                <a:gd name="T50" fmla="*/ 710 w 1378"/>
                <a:gd name="T51" fmla="*/ 359 h 740"/>
                <a:gd name="T52" fmla="*/ 738 w 1378"/>
                <a:gd name="T53" fmla="*/ 344 h 740"/>
                <a:gd name="T54" fmla="*/ 765 w 1378"/>
                <a:gd name="T55" fmla="*/ 329 h 740"/>
                <a:gd name="T56" fmla="*/ 793 w 1378"/>
                <a:gd name="T57" fmla="*/ 314 h 740"/>
                <a:gd name="T58" fmla="*/ 821 w 1378"/>
                <a:gd name="T59" fmla="*/ 299 h 740"/>
                <a:gd name="T60" fmla="*/ 849 w 1378"/>
                <a:gd name="T61" fmla="*/ 284 h 740"/>
                <a:gd name="T62" fmla="*/ 877 w 1378"/>
                <a:gd name="T63" fmla="*/ 269 h 740"/>
                <a:gd name="T64" fmla="*/ 905 w 1378"/>
                <a:gd name="T65" fmla="*/ 254 h 740"/>
                <a:gd name="T66" fmla="*/ 932 w 1378"/>
                <a:gd name="T67" fmla="*/ 239 h 740"/>
                <a:gd name="T68" fmla="*/ 960 w 1378"/>
                <a:gd name="T69" fmla="*/ 224 h 740"/>
                <a:gd name="T70" fmla="*/ 988 w 1378"/>
                <a:gd name="T71" fmla="*/ 209 h 740"/>
                <a:gd name="T72" fmla="*/ 1016 w 1378"/>
                <a:gd name="T73" fmla="*/ 194 h 740"/>
                <a:gd name="T74" fmla="*/ 1044 w 1378"/>
                <a:gd name="T75" fmla="*/ 179 h 740"/>
                <a:gd name="T76" fmla="*/ 1071 w 1378"/>
                <a:gd name="T77" fmla="*/ 164 h 740"/>
                <a:gd name="T78" fmla="*/ 1099 w 1378"/>
                <a:gd name="T79" fmla="*/ 149 h 740"/>
                <a:gd name="T80" fmla="*/ 1127 w 1378"/>
                <a:gd name="T81" fmla="*/ 134 h 740"/>
                <a:gd name="T82" fmla="*/ 1155 w 1378"/>
                <a:gd name="T83" fmla="*/ 119 h 740"/>
                <a:gd name="T84" fmla="*/ 1183 w 1378"/>
                <a:gd name="T85" fmla="*/ 104 h 740"/>
                <a:gd name="T86" fmla="*/ 1211 w 1378"/>
                <a:gd name="T87" fmla="*/ 89 h 740"/>
                <a:gd name="T88" fmla="*/ 1238 w 1378"/>
                <a:gd name="T89" fmla="*/ 74 h 740"/>
                <a:gd name="T90" fmla="*/ 1266 w 1378"/>
                <a:gd name="T91" fmla="*/ 60 h 740"/>
                <a:gd name="T92" fmla="*/ 1294 w 1378"/>
                <a:gd name="T93" fmla="*/ 45 h 740"/>
                <a:gd name="T94" fmla="*/ 1322 w 1378"/>
                <a:gd name="T95" fmla="*/ 30 h 740"/>
                <a:gd name="T96" fmla="*/ 1350 w 1378"/>
                <a:gd name="T97" fmla="*/ 15 h 740"/>
                <a:gd name="T98" fmla="*/ 1378 w 1378"/>
                <a:gd name="T99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740">
                  <a:moveTo>
                    <a:pt x="0" y="740"/>
                  </a:moveTo>
                  <a:lnTo>
                    <a:pt x="14" y="732"/>
                  </a:lnTo>
                  <a:lnTo>
                    <a:pt x="28" y="725"/>
                  </a:lnTo>
                  <a:lnTo>
                    <a:pt x="42" y="718"/>
                  </a:lnTo>
                  <a:lnTo>
                    <a:pt x="56" y="710"/>
                  </a:lnTo>
                  <a:lnTo>
                    <a:pt x="70" y="703"/>
                  </a:lnTo>
                  <a:lnTo>
                    <a:pt x="84" y="695"/>
                  </a:lnTo>
                  <a:lnTo>
                    <a:pt x="97" y="688"/>
                  </a:lnTo>
                  <a:lnTo>
                    <a:pt x="111" y="680"/>
                  </a:lnTo>
                  <a:lnTo>
                    <a:pt x="125" y="673"/>
                  </a:lnTo>
                  <a:lnTo>
                    <a:pt x="139" y="665"/>
                  </a:lnTo>
                  <a:lnTo>
                    <a:pt x="153" y="658"/>
                  </a:lnTo>
                  <a:lnTo>
                    <a:pt x="167" y="650"/>
                  </a:lnTo>
                  <a:lnTo>
                    <a:pt x="181" y="643"/>
                  </a:lnTo>
                  <a:lnTo>
                    <a:pt x="195" y="635"/>
                  </a:lnTo>
                  <a:lnTo>
                    <a:pt x="209" y="628"/>
                  </a:lnTo>
                  <a:lnTo>
                    <a:pt x="223" y="620"/>
                  </a:lnTo>
                  <a:lnTo>
                    <a:pt x="237" y="613"/>
                  </a:lnTo>
                  <a:lnTo>
                    <a:pt x="251" y="605"/>
                  </a:lnTo>
                  <a:lnTo>
                    <a:pt x="264" y="598"/>
                  </a:lnTo>
                  <a:lnTo>
                    <a:pt x="278" y="590"/>
                  </a:lnTo>
                  <a:lnTo>
                    <a:pt x="292" y="583"/>
                  </a:lnTo>
                  <a:lnTo>
                    <a:pt x="306" y="575"/>
                  </a:lnTo>
                  <a:lnTo>
                    <a:pt x="320" y="568"/>
                  </a:lnTo>
                  <a:lnTo>
                    <a:pt x="334" y="560"/>
                  </a:lnTo>
                  <a:lnTo>
                    <a:pt x="348" y="553"/>
                  </a:lnTo>
                  <a:lnTo>
                    <a:pt x="362" y="546"/>
                  </a:lnTo>
                  <a:lnTo>
                    <a:pt x="376" y="538"/>
                  </a:lnTo>
                  <a:lnTo>
                    <a:pt x="390" y="531"/>
                  </a:lnTo>
                  <a:lnTo>
                    <a:pt x="404" y="523"/>
                  </a:lnTo>
                  <a:lnTo>
                    <a:pt x="417" y="516"/>
                  </a:lnTo>
                  <a:lnTo>
                    <a:pt x="431" y="508"/>
                  </a:lnTo>
                  <a:lnTo>
                    <a:pt x="445" y="501"/>
                  </a:lnTo>
                  <a:lnTo>
                    <a:pt x="459" y="493"/>
                  </a:lnTo>
                  <a:lnTo>
                    <a:pt x="473" y="486"/>
                  </a:lnTo>
                  <a:lnTo>
                    <a:pt x="487" y="478"/>
                  </a:lnTo>
                  <a:lnTo>
                    <a:pt x="501" y="471"/>
                  </a:lnTo>
                  <a:lnTo>
                    <a:pt x="515" y="463"/>
                  </a:lnTo>
                  <a:lnTo>
                    <a:pt x="529" y="456"/>
                  </a:lnTo>
                  <a:lnTo>
                    <a:pt x="543" y="448"/>
                  </a:lnTo>
                  <a:lnTo>
                    <a:pt x="557" y="441"/>
                  </a:lnTo>
                  <a:lnTo>
                    <a:pt x="571" y="433"/>
                  </a:lnTo>
                  <a:lnTo>
                    <a:pt x="584" y="426"/>
                  </a:lnTo>
                  <a:lnTo>
                    <a:pt x="598" y="418"/>
                  </a:lnTo>
                  <a:lnTo>
                    <a:pt x="612" y="411"/>
                  </a:lnTo>
                  <a:lnTo>
                    <a:pt x="626" y="403"/>
                  </a:lnTo>
                  <a:lnTo>
                    <a:pt x="640" y="396"/>
                  </a:lnTo>
                  <a:lnTo>
                    <a:pt x="654" y="389"/>
                  </a:lnTo>
                  <a:lnTo>
                    <a:pt x="668" y="381"/>
                  </a:lnTo>
                  <a:lnTo>
                    <a:pt x="682" y="374"/>
                  </a:lnTo>
                  <a:lnTo>
                    <a:pt x="696" y="366"/>
                  </a:lnTo>
                  <a:lnTo>
                    <a:pt x="710" y="359"/>
                  </a:lnTo>
                  <a:lnTo>
                    <a:pt x="724" y="351"/>
                  </a:lnTo>
                  <a:lnTo>
                    <a:pt x="738" y="344"/>
                  </a:lnTo>
                  <a:lnTo>
                    <a:pt x="751" y="336"/>
                  </a:lnTo>
                  <a:lnTo>
                    <a:pt x="765" y="329"/>
                  </a:lnTo>
                  <a:lnTo>
                    <a:pt x="779" y="321"/>
                  </a:lnTo>
                  <a:lnTo>
                    <a:pt x="793" y="314"/>
                  </a:lnTo>
                  <a:lnTo>
                    <a:pt x="807" y="306"/>
                  </a:lnTo>
                  <a:lnTo>
                    <a:pt x="821" y="299"/>
                  </a:lnTo>
                  <a:lnTo>
                    <a:pt x="835" y="291"/>
                  </a:lnTo>
                  <a:lnTo>
                    <a:pt x="849" y="284"/>
                  </a:lnTo>
                  <a:lnTo>
                    <a:pt x="863" y="276"/>
                  </a:lnTo>
                  <a:lnTo>
                    <a:pt x="877" y="269"/>
                  </a:lnTo>
                  <a:lnTo>
                    <a:pt x="891" y="261"/>
                  </a:lnTo>
                  <a:lnTo>
                    <a:pt x="905" y="254"/>
                  </a:lnTo>
                  <a:lnTo>
                    <a:pt x="918" y="246"/>
                  </a:lnTo>
                  <a:lnTo>
                    <a:pt x="932" y="239"/>
                  </a:lnTo>
                  <a:lnTo>
                    <a:pt x="946" y="232"/>
                  </a:lnTo>
                  <a:lnTo>
                    <a:pt x="960" y="224"/>
                  </a:lnTo>
                  <a:lnTo>
                    <a:pt x="974" y="217"/>
                  </a:lnTo>
                  <a:lnTo>
                    <a:pt x="988" y="209"/>
                  </a:lnTo>
                  <a:lnTo>
                    <a:pt x="1002" y="202"/>
                  </a:lnTo>
                  <a:lnTo>
                    <a:pt x="1016" y="194"/>
                  </a:lnTo>
                  <a:lnTo>
                    <a:pt x="1030" y="187"/>
                  </a:lnTo>
                  <a:lnTo>
                    <a:pt x="1044" y="179"/>
                  </a:lnTo>
                  <a:lnTo>
                    <a:pt x="1058" y="172"/>
                  </a:lnTo>
                  <a:lnTo>
                    <a:pt x="1071" y="164"/>
                  </a:lnTo>
                  <a:lnTo>
                    <a:pt x="1085" y="157"/>
                  </a:lnTo>
                  <a:lnTo>
                    <a:pt x="1099" y="149"/>
                  </a:lnTo>
                  <a:lnTo>
                    <a:pt x="1113" y="142"/>
                  </a:lnTo>
                  <a:lnTo>
                    <a:pt x="1127" y="134"/>
                  </a:lnTo>
                  <a:lnTo>
                    <a:pt x="1141" y="127"/>
                  </a:lnTo>
                  <a:lnTo>
                    <a:pt x="1155" y="119"/>
                  </a:lnTo>
                  <a:lnTo>
                    <a:pt x="1169" y="112"/>
                  </a:lnTo>
                  <a:lnTo>
                    <a:pt x="1183" y="104"/>
                  </a:lnTo>
                  <a:lnTo>
                    <a:pt x="1197" y="97"/>
                  </a:lnTo>
                  <a:lnTo>
                    <a:pt x="1211" y="89"/>
                  </a:lnTo>
                  <a:lnTo>
                    <a:pt x="1225" y="82"/>
                  </a:lnTo>
                  <a:lnTo>
                    <a:pt x="1238" y="74"/>
                  </a:lnTo>
                  <a:lnTo>
                    <a:pt x="1252" y="67"/>
                  </a:lnTo>
                  <a:lnTo>
                    <a:pt x="1266" y="60"/>
                  </a:lnTo>
                  <a:lnTo>
                    <a:pt x="1280" y="52"/>
                  </a:lnTo>
                  <a:lnTo>
                    <a:pt x="1294" y="45"/>
                  </a:lnTo>
                  <a:lnTo>
                    <a:pt x="1308" y="37"/>
                  </a:lnTo>
                  <a:lnTo>
                    <a:pt x="1322" y="30"/>
                  </a:lnTo>
                  <a:lnTo>
                    <a:pt x="1336" y="22"/>
                  </a:lnTo>
                  <a:lnTo>
                    <a:pt x="1350" y="15"/>
                  </a:lnTo>
                  <a:lnTo>
                    <a:pt x="1364" y="7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18"/>
            <p:cNvSpPr>
              <a:spLocks noChangeShapeType="1"/>
            </p:cNvSpPr>
            <p:nvPr/>
          </p:nvSpPr>
          <p:spPr bwMode="auto">
            <a:xfrm flipV="1">
              <a:off x="569" y="521"/>
              <a:ext cx="0" cy="3167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19"/>
            <p:cNvSpPr>
              <a:spLocks noChangeShapeType="1"/>
            </p:cNvSpPr>
            <p:nvPr/>
          </p:nvSpPr>
          <p:spPr bwMode="auto">
            <a:xfrm flipH="1">
              <a:off x="510" y="360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0"/>
            <p:cNvSpPr>
              <a:spLocks noChangeArrowheads="1"/>
            </p:cNvSpPr>
            <p:nvPr/>
          </p:nvSpPr>
          <p:spPr bwMode="auto">
            <a:xfrm rot="16200000">
              <a:off x="302" y="34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Line 121"/>
            <p:cNvSpPr>
              <a:spLocks noChangeShapeType="1"/>
            </p:cNvSpPr>
            <p:nvPr/>
          </p:nvSpPr>
          <p:spPr bwMode="auto">
            <a:xfrm flipH="1">
              <a:off x="510" y="300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2"/>
            <p:cNvSpPr>
              <a:spLocks noChangeArrowheads="1"/>
            </p:cNvSpPr>
            <p:nvPr/>
          </p:nvSpPr>
          <p:spPr bwMode="auto">
            <a:xfrm rot="16200000">
              <a:off x="302" y="2868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123"/>
            <p:cNvSpPr>
              <a:spLocks noChangeShapeType="1"/>
            </p:cNvSpPr>
            <p:nvPr/>
          </p:nvSpPr>
          <p:spPr bwMode="auto">
            <a:xfrm flipH="1">
              <a:off x="510" y="240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4"/>
            <p:cNvSpPr>
              <a:spLocks noChangeArrowheads="1"/>
            </p:cNvSpPr>
            <p:nvPr/>
          </p:nvSpPr>
          <p:spPr bwMode="auto">
            <a:xfrm rot="16200000">
              <a:off x="302" y="2266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125"/>
            <p:cNvSpPr>
              <a:spLocks noChangeShapeType="1"/>
            </p:cNvSpPr>
            <p:nvPr/>
          </p:nvSpPr>
          <p:spPr bwMode="auto">
            <a:xfrm flipH="1">
              <a:off x="510" y="180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26"/>
            <p:cNvSpPr>
              <a:spLocks noChangeArrowheads="1"/>
            </p:cNvSpPr>
            <p:nvPr/>
          </p:nvSpPr>
          <p:spPr bwMode="auto">
            <a:xfrm rot="16200000">
              <a:off x="302" y="16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Line 127"/>
            <p:cNvSpPr>
              <a:spLocks noChangeShapeType="1"/>
            </p:cNvSpPr>
            <p:nvPr/>
          </p:nvSpPr>
          <p:spPr bwMode="auto">
            <a:xfrm flipH="1">
              <a:off x="510" y="120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28"/>
            <p:cNvSpPr>
              <a:spLocks noChangeArrowheads="1"/>
            </p:cNvSpPr>
            <p:nvPr/>
          </p:nvSpPr>
          <p:spPr bwMode="auto">
            <a:xfrm rot="16200000">
              <a:off x="302" y="1068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129"/>
            <p:cNvSpPr>
              <a:spLocks noChangeShapeType="1"/>
            </p:cNvSpPr>
            <p:nvPr/>
          </p:nvSpPr>
          <p:spPr bwMode="auto">
            <a:xfrm flipH="1">
              <a:off x="510" y="60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0"/>
            <p:cNvSpPr>
              <a:spLocks noChangeArrowheads="1"/>
            </p:cNvSpPr>
            <p:nvPr/>
          </p:nvSpPr>
          <p:spPr bwMode="auto">
            <a:xfrm rot="16200000">
              <a:off x="303" y="465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132"/>
            <p:cNvSpPr>
              <a:spLocks noChangeShapeType="1"/>
            </p:cNvSpPr>
            <p:nvPr/>
          </p:nvSpPr>
          <p:spPr bwMode="auto">
            <a:xfrm>
              <a:off x="569" y="3688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3"/>
            <p:cNvSpPr>
              <a:spLocks noChangeShapeType="1"/>
            </p:cNvSpPr>
            <p:nvPr/>
          </p:nvSpPr>
          <p:spPr bwMode="auto">
            <a:xfrm>
              <a:off x="660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4"/>
            <p:cNvSpPr>
              <a:spLocks noChangeArrowheads="1"/>
            </p:cNvSpPr>
            <p:nvPr/>
          </p:nvSpPr>
          <p:spPr bwMode="auto">
            <a:xfrm>
              <a:off x="621" y="3767"/>
              <a:ext cx="15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Line 135"/>
            <p:cNvSpPr>
              <a:spLocks noChangeShapeType="1"/>
            </p:cNvSpPr>
            <p:nvPr/>
          </p:nvSpPr>
          <p:spPr bwMode="auto">
            <a:xfrm>
              <a:off x="1630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6"/>
            <p:cNvSpPr>
              <a:spLocks noChangeArrowheads="1"/>
            </p:cNvSpPr>
            <p:nvPr/>
          </p:nvSpPr>
          <p:spPr bwMode="auto">
            <a:xfrm>
              <a:off x="1550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Line 137"/>
            <p:cNvSpPr>
              <a:spLocks noChangeShapeType="1"/>
            </p:cNvSpPr>
            <p:nvPr/>
          </p:nvSpPr>
          <p:spPr bwMode="auto">
            <a:xfrm>
              <a:off x="2604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38"/>
            <p:cNvSpPr>
              <a:spLocks noChangeArrowheads="1"/>
            </p:cNvSpPr>
            <p:nvPr/>
          </p:nvSpPr>
          <p:spPr bwMode="auto">
            <a:xfrm>
              <a:off x="2524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Line 139"/>
            <p:cNvSpPr>
              <a:spLocks noChangeShapeType="1"/>
            </p:cNvSpPr>
            <p:nvPr/>
          </p:nvSpPr>
          <p:spPr bwMode="auto">
            <a:xfrm>
              <a:off x="3575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0"/>
            <p:cNvSpPr>
              <a:spLocks noChangeArrowheads="1"/>
            </p:cNvSpPr>
            <p:nvPr/>
          </p:nvSpPr>
          <p:spPr bwMode="auto">
            <a:xfrm>
              <a:off x="3494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141"/>
            <p:cNvSpPr>
              <a:spLocks noChangeShapeType="1"/>
            </p:cNvSpPr>
            <p:nvPr/>
          </p:nvSpPr>
          <p:spPr bwMode="auto">
            <a:xfrm>
              <a:off x="4545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2"/>
            <p:cNvSpPr>
              <a:spLocks noChangeArrowheads="1"/>
            </p:cNvSpPr>
            <p:nvPr/>
          </p:nvSpPr>
          <p:spPr bwMode="auto">
            <a:xfrm>
              <a:off x="4465" y="3767"/>
              <a:ext cx="23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Line 143"/>
            <p:cNvSpPr>
              <a:spLocks noChangeShapeType="1"/>
            </p:cNvSpPr>
            <p:nvPr/>
          </p:nvSpPr>
          <p:spPr bwMode="auto">
            <a:xfrm>
              <a:off x="5519" y="3688"/>
              <a:ext cx="0" cy="5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4"/>
            <p:cNvSpPr>
              <a:spLocks noChangeArrowheads="1"/>
            </p:cNvSpPr>
            <p:nvPr/>
          </p:nvSpPr>
          <p:spPr bwMode="auto">
            <a:xfrm>
              <a:off x="5400" y="3767"/>
              <a:ext cx="31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6" name="Rectangle 262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Salt Lake City vs. Charlotte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56"/>
              <p:cNvSpPr>
                <a:spLocks noChangeArrowheads="1"/>
              </p:cNvSpPr>
              <p:nvPr/>
            </p:nvSpPr>
            <p:spPr bwMode="auto">
              <a:xfrm>
                <a:off x="5188188" y="4724400"/>
                <a:ext cx="359797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Salt Lake City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𝑌</m:t>
                    </m:r>
                  </m:oMath>
                </a14:m>
                <a:r>
                  <a:rPr kumimoji="0" lang="en-US" sz="1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25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= 46.2 = $31,100</a:t>
                </a:r>
              </a:p>
            </p:txBody>
          </p:sp>
        </mc:Choice>
        <mc:Fallback xmlns="">
          <p:sp>
            <p:nvSpPr>
              <p:cNvPr id="151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8188" y="4724400"/>
                <a:ext cx="359797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3898" t="-26667" r="-3559" b="-511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>
              <a:xfrm>
                <a:off x="5579603" y="5061466"/>
                <a:ext cx="32953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Charlotte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𝑌</m:t>
                    </m:r>
                  </m:oMath>
                </a14:m>
                <a:r>
                  <a:rPr kumimoji="0" lang="en-US" sz="1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25</a:t>
                </a: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= 35.8 = $22,900</a:t>
                </a: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603" y="5061466"/>
                <a:ext cx="329532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479" t="-9836" r="-924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799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angle 131"/>
          <p:cNvSpPr>
            <a:spLocks noChangeArrowheads="1"/>
          </p:cNvSpPr>
          <p:nvPr/>
        </p:nvSpPr>
        <p:spPr bwMode="auto">
          <a:xfrm rot="16200000">
            <a:off x="-2001043" y="2763044"/>
            <a:ext cx="46053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7" name="Rectangle 145"/>
          <p:cNvSpPr>
            <a:spLocks noChangeArrowheads="1"/>
          </p:cNvSpPr>
          <p:nvPr/>
        </p:nvSpPr>
        <p:spPr bwMode="auto">
          <a:xfrm>
            <a:off x="2649538" y="6188075"/>
            <a:ext cx="4760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0" name="Line 149"/>
          <p:cNvSpPr>
            <a:spLocks noChangeShapeType="1"/>
          </p:cNvSpPr>
          <p:nvPr/>
        </p:nvSpPr>
        <p:spPr bwMode="auto">
          <a:xfrm>
            <a:off x="2516189" y="6644958"/>
            <a:ext cx="8636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Line 150"/>
          <p:cNvSpPr>
            <a:spLocks noChangeShapeType="1"/>
          </p:cNvSpPr>
          <p:nvPr/>
        </p:nvSpPr>
        <p:spPr bwMode="auto">
          <a:xfrm>
            <a:off x="5319714" y="6644958"/>
            <a:ext cx="865188" cy="0"/>
          </a:xfrm>
          <a:prstGeom prst="line">
            <a:avLst/>
          </a:pr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Rectangle 301"/>
          <p:cNvSpPr>
            <a:spLocks noChangeArrowheads="1"/>
          </p:cNvSpPr>
          <p:nvPr/>
        </p:nvSpPr>
        <p:spPr bwMode="auto">
          <a:xfrm>
            <a:off x="3519489" y="6522720"/>
            <a:ext cx="1474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San Francisco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3" name="Rectangle 302"/>
          <p:cNvSpPr>
            <a:spLocks noChangeArrowheads="1"/>
          </p:cNvSpPr>
          <p:nvPr/>
        </p:nvSpPr>
        <p:spPr bwMode="auto">
          <a:xfrm>
            <a:off x="6323014" y="6522720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Chicago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4" name="Oval 257"/>
          <p:cNvSpPr>
            <a:spLocks noChangeArrowheads="1"/>
          </p:cNvSpPr>
          <p:nvPr/>
        </p:nvSpPr>
        <p:spPr bwMode="auto">
          <a:xfrm>
            <a:off x="2937365" y="6611620"/>
            <a:ext cx="66675" cy="6667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Freeform 259"/>
          <p:cNvSpPr>
            <a:spLocks/>
          </p:cNvSpPr>
          <p:nvPr/>
        </p:nvSpPr>
        <p:spPr bwMode="auto">
          <a:xfrm>
            <a:off x="5745652" y="6608003"/>
            <a:ext cx="77788" cy="66675"/>
          </a:xfrm>
          <a:custGeom>
            <a:avLst/>
            <a:gdLst>
              <a:gd name="T0" fmla="*/ 25 w 49"/>
              <a:gd name="T1" fmla="*/ 0 h 42"/>
              <a:gd name="T2" fmla="*/ 0 w 49"/>
              <a:gd name="T3" fmla="*/ 42 h 42"/>
              <a:gd name="T4" fmla="*/ 49 w 49"/>
              <a:gd name="T5" fmla="*/ 42 h 42"/>
              <a:gd name="T6" fmla="*/ 25 w 49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42">
                <a:moveTo>
                  <a:pt x="25" y="0"/>
                </a:moveTo>
                <a:lnTo>
                  <a:pt x="0" y="42"/>
                </a:lnTo>
                <a:lnTo>
                  <a:pt x="49" y="42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3" name="Group 4"/>
          <p:cNvGrpSpPr>
            <a:grpSpLocks/>
          </p:cNvGrpSpPr>
          <p:nvPr/>
        </p:nvGrpSpPr>
        <p:grpSpPr bwMode="auto">
          <a:xfrm>
            <a:off x="509588" y="741457"/>
            <a:ext cx="8561390" cy="5441627"/>
            <a:chOff x="321" y="428"/>
            <a:chExt cx="5397" cy="3507"/>
          </a:xfrm>
        </p:grpSpPr>
        <p:sp>
          <p:nvSpPr>
            <p:cNvPr id="444" name="Line 8"/>
            <p:cNvSpPr>
              <a:spLocks noChangeShapeType="1"/>
            </p:cNvSpPr>
            <p:nvPr/>
          </p:nvSpPr>
          <p:spPr bwMode="auto">
            <a:xfrm>
              <a:off x="569" y="357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Line 9"/>
            <p:cNvSpPr>
              <a:spLocks noChangeShapeType="1"/>
            </p:cNvSpPr>
            <p:nvPr/>
          </p:nvSpPr>
          <p:spPr bwMode="auto">
            <a:xfrm>
              <a:off x="569" y="296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Line 10"/>
            <p:cNvSpPr>
              <a:spLocks noChangeShapeType="1"/>
            </p:cNvSpPr>
            <p:nvPr/>
          </p:nvSpPr>
          <p:spPr bwMode="auto">
            <a:xfrm>
              <a:off x="569" y="234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Line 11"/>
            <p:cNvSpPr>
              <a:spLocks noChangeShapeType="1"/>
            </p:cNvSpPr>
            <p:nvPr/>
          </p:nvSpPr>
          <p:spPr bwMode="auto">
            <a:xfrm>
              <a:off x="569" y="173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Line 12"/>
            <p:cNvSpPr>
              <a:spLocks noChangeShapeType="1"/>
            </p:cNvSpPr>
            <p:nvPr/>
          </p:nvSpPr>
          <p:spPr bwMode="auto">
            <a:xfrm>
              <a:off x="569" y="112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Line 13"/>
            <p:cNvSpPr>
              <a:spLocks noChangeShapeType="1"/>
            </p:cNvSpPr>
            <p:nvPr/>
          </p:nvSpPr>
          <p:spPr bwMode="auto">
            <a:xfrm>
              <a:off x="569" y="51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Oval 14"/>
            <p:cNvSpPr>
              <a:spLocks noChangeArrowheads="1"/>
            </p:cNvSpPr>
            <p:nvPr/>
          </p:nvSpPr>
          <p:spPr bwMode="auto">
            <a:xfrm>
              <a:off x="688" y="253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Oval 15"/>
            <p:cNvSpPr>
              <a:spLocks noChangeArrowheads="1"/>
            </p:cNvSpPr>
            <p:nvPr/>
          </p:nvSpPr>
          <p:spPr bwMode="auto">
            <a:xfrm>
              <a:off x="785" y="234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Oval 16"/>
            <p:cNvSpPr>
              <a:spLocks noChangeArrowheads="1"/>
            </p:cNvSpPr>
            <p:nvPr/>
          </p:nvSpPr>
          <p:spPr bwMode="auto">
            <a:xfrm>
              <a:off x="883" y="224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Oval 17"/>
            <p:cNvSpPr>
              <a:spLocks noChangeArrowheads="1"/>
            </p:cNvSpPr>
            <p:nvPr/>
          </p:nvSpPr>
          <p:spPr bwMode="auto">
            <a:xfrm>
              <a:off x="977" y="237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Oval 18"/>
            <p:cNvSpPr>
              <a:spLocks noChangeArrowheads="1"/>
            </p:cNvSpPr>
            <p:nvPr/>
          </p:nvSpPr>
          <p:spPr bwMode="auto">
            <a:xfrm>
              <a:off x="1075" y="226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Oval 19"/>
            <p:cNvSpPr>
              <a:spLocks noChangeArrowheads="1"/>
            </p:cNvSpPr>
            <p:nvPr/>
          </p:nvSpPr>
          <p:spPr bwMode="auto">
            <a:xfrm>
              <a:off x="1173" y="213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Oval 20"/>
            <p:cNvSpPr>
              <a:spLocks noChangeArrowheads="1"/>
            </p:cNvSpPr>
            <p:nvPr/>
          </p:nvSpPr>
          <p:spPr bwMode="auto">
            <a:xfrm>
              <a:off x="1271" y="215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Oval 21"/>
            <p:cNvSpPr>
              <a:spLocks noChangeArrowheads="1"/>
            </p:cNvSpPr>
            <p:nvPr/>
          </p:nvSpPr>
          <p:spPr bwMode="auto">
            <a:xfrm>
              <a:off x="1368" y="2151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Oval 22"/>
            <p:cNvSpPr>
              <a:spLocks noChangeArrowheads="1"/>
            </p:cNvSpPr>
            <p:nvPr/>
          </p:nvSpPr>
          <p:spPr bwMode="auto">
            <a:xfrm>
              <a:off x="1466" y="207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Oval 23"/>
            <p:cNvSpPr>
              <a:spLocks noChangeArrowheads="1"/>
            </p:cNvSpPr>
            <p:nvPr/>
          </p:nvSpPr>
          <p:spPr bwMode="auto">
            <a:xfrm>
              <a:off x="1560" y="209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Oval 24"/>
            <p:cNvSpPr>
              <a:spLocks noChangeArrowheads="1"/>
            </p:cNvSpPr>
            <p:nvPr/>
          </p:nvSpPr>
          <p:spPr bwMode="auto">
            <a:xfrm>
              <a:off x="1658" y="207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Oval 25"/>
            <p:cNvSpPr>
              <a:spLocks noChangeArrowheads="1"/>
            </p:cNvSpPr>
            <p:nvPr/>
          </p:nvSpPr>
          <p:spPr bwMode="auto">
            <a:xfrm>
              <a:off x="1756" y="204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Oval 26"/>
            <p:cNvSpPr>
              <a:spLocks noChangeArrowheads="1"/>
            </p:cNvSpPr>
            <p:nvPr/>
          </p:nvSpPr>
          <p:spPr bwMode="auto">
            <a:xfrm>
              <a:off x="1854" y="201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Oval 27"/>
            <p:cNvSpPr>
              <a:spLocks noChangeArrowheads="1"/>
            </p:cNvSpPr>
            <p:nvPr/>
          </p:nvSpPr>
          <p:spPr bwMode="auto">
            <a:xfrm>
              <a:off x="1951" y="202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Oval 28"/>
            <p:cNvSpPr>
              <a:spLocks noChangeArrowheads="1"/>
            </p:cNvSpPr>
            <p:nvPr/>
          </p:nvSpPr>
          <p:spPr bwMode="auto">
            <a:xfrm>
              <a:off x="2049" y="204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Oval 29"/>
            <p:cNvSpPr>
              <a:spLocks noChangeArrowheads="1"/>
            </p:cNvSpPr>
            <p:nvPr/>
          </p:nvSpPr>
          <p:spPr bwMode="auto">
            <a:xfrm>
              <a:off x="2143" y="1891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Oval 30"/>
            <p:cNvSpPr>
              <a:spLocks noChangeArrowheads="1"/>
            </p:cNvSpPr>
            <p:nvPr/>
          </p:nvSpPr>
          <p:spPr bwMode="auto">
            <a:xfrm>
              <a:off x="2241" y="186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Oval 31"/>
            <p:cNvSpPr>
              <a:spLocks noChangeArrowheads="1"/>
            </p:cNvSpPr>
            <p:nvPr/>
          </p:nvSpPr>
          <p:spPr bwMode="auto">
            <a:xfrm>
              <a:off x="2339" y="193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Oval 32"/>
            <p:cNvSpPr>
              <a:spLocks noChangeArrowheads="1"/>
            </p:cNvSpPr>
            <p:nvPr/>
          </p:nvSpPr>
          <p:spPr bwMode="auto">
            <a:xfrm>
              <a:off x="2437" y="189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Oval 33"/>
            <p:cNvSpPr>
              <a:spLocks noChangeArrowheads="1"/>
            </p:cNvSpPr>
            <p:nvPr/>
          </p:nvSpPr>
          <p:spPr bwMode="auto">
            <a:xfrm>
              <a:off x="2534" y="181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Oval 34"/>
            <p:cNvSpPr>
              <a:spLocks noChangeArrowheads="1"/>
            </p:cNvSpPr>
            <p:nvPr/>
          </p:nvSpPr>
          <p:spPr bwMode="auto">
            <a:xfrm>
              <a:off x="2632" y="173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Oval 35"/>
            <p:cNvSpPr>
              <a:spLocks noChangeArrowheads="1"/>
            </p:cNvSpPr>
            <p:nvPr/>
          </p:nvSpPr>
          <p:spPr bwMode="auto">
            <a:xfrm>
              <a:off x="2726" y="1894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Oval 36"/>
            <p:cNvSpPr>
              <a:spLocks noChangeArrowheads="1"/>
            </p:cNvSpPr>
            <p:nvPr/>
          </p:nvSpPr>
          <p:spPr bwMode="auto">
            <a:xfrm>
              <a:off x="2824" y="182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Oval 37"/>
            <p:cNvSpPr>
              <a:spLocks noChangeArrowheads="1"/>
            </p:cNvSpPr>
            <p:nvPr/>
          </p:nvSpPr>
          <p:spPr bwMode="auto">
            <a:xfrm>
              <a:off x="2922" y="176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Oval 38"/>
            <p:cNvSpPr>
              <a:spLocks noChangeArrowheads="1"/>
            </p:cNvSpPr>
            <p:nvPr/>
          </p:nvSpPr>
          <p:spPr bwMode="auto">
            <a:xfrm>
              <a:off x="3020" y="168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Oval 39"/>
            <p:cNvSpPr>
              <a:spLocks noChangeArrowheads="1"/>
            </p:cNvSpPr>
            <p:nvPr/>
          </p:nvSpPr>
          <p:spPr bwMode="auto">
            <a:xfrm>
              <a:off x="3117" y="169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Oval 40"/>
            <p:cNvSpPr>
              <a:spLocks noChangeArrowheads="1"/>
            </p:cNvSpPr>
            <p:nvPr/>
          </p:nvSpPr>
          <p:spPr bwMode="auto">
            <a:xfrm>
              <a:off x="3215" y="1686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Oval 41"/>
            <p:cNvSpPr>
              <a:spLocks noChangeArrowheads="1"/>
            </p:cNvSpPr>
            <p:nvPr/>
          </p:nvSpPr>
          <p:spPr bwMode="auto">
            <a:xfrm>
              <a:off x="3309" y="167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Oval 42"/>
            <p:cNvSpPr>
              <a:spLocks noChangeArrowheads="1"/>
            </p:cNvSpPr>
            <p:nvPr/>
          </p:nvSpPr>
          <p:spPr bwMode="auto">
            <a:xfrm>
              <a:off x="3407" y="162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Oval 43"/>
            <p:cNvSpPr>
              <a:spLocks noChangeArrowheads="1"/>
            </p:cNvSpPr>
            <p:nvPr/>
          </p:nvSpPr>
          <p:spPr bwMode="auto">
            <a:xfrm>
              <a:off x="3505" y="1650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Oval 44"/>
            <p:cNvSpPr>
              <a:spLocks noChangeArrowheads="1"/>
            </p:cNvSpPr>
            <p:nvPr/>
          </p:nvSpPr>
          <p:spPr bwMode="auto">
            <a:xfrm>
              <a:off x="3603" y="157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Oval 45"/>
            <p:cNvSpPr>
              <a:spLocks noChangeArrowheads="1"/>
            </p:cNvSpPr>
            <p:nvPr/>
          </p:nvSpPr>
          <p:spPr bwMode="auto">
            <a:xfrm>
              <a:off x="3700" y="1572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Oval 46"/>
            <p:cNvSpPr>
              <a:spLocks noChangeArrowheads="1"/>
            </p:cNvSpPr>
            <p:nvPr/>
          </p:nvSpPr>
          <p:spPr bwMode="auto">
            <a:xfrm>
              <a:off x="3798" y="154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Oval 47"/>
            <p:cNvSpPr>
              <a:spLocks noChangeArrowheads="1"/>
            </p:cNvSpPr>
            <p:nvPr/>
          </p:nvSpPr>
          <p:spPr bwMode="auto">
            <a:xfrm>
              <a:off x="3892" y="147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Oval 48"/>
            <p:cNvSpPr>
              <a:spLocks noChangeArrowheads="1"/>
            </p:cNvSpPr>
            <p:nvPr/>
          </p:nvSpPr>
          <p:spPr bwMode="auto">
            <a:xfrm>
              <a:off x="3990" y="142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Oval 49"/>
            <p:cNvSpPr>
              <a:spLocks noChangeArrowheads="1"/>
            </p:cNvSpPr>
            <p:nvPr/>
          </p:nvSpPr>
          <p:spPr bwMode="auto">
            <a:xfrm>
              <a:off x="4088" y="1400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Oval 50"/>
            <p:cNvSpPr>
              <a:spLocks noChangeArrowheads="1"/>
            </p:cNvSpPr>
            <p:nvPr/>
          </p:nvSpPr>
          <p:spPr bwMode="auto">
            <a:xfrm>
              <a:off x="4186" y="1400"/>
              <a:ext cx="41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Oval 51"/>
            <p:cNvSpPr>
              <a:spLocks noChangeArrowheads="1"/>
            </p:cNvSpPr>
            <p:nvPr/>
          </p:nvSpPr>
          <p:spPr bwMode="auto">
            <a:xfrm>
              <a:off x="4283" y="133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Oval 52"/>
            <p:cNvSpPr>
              <a:spLocks noChangeArrowheads="1"/>
            </p:cNvSpPr>
            <p:nvPr/>
          </p:nvSpPr>
          <p:spPr bwMode="auto">
            <a:xfrm>
              <a:off x="4381" y="1270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Oval 53"/>
            <p:cNvSpPr>
              <a:spLocks noChangeArrowheads="1"/>
            </p:cNvSpPr>
            <p:nvPr/>
          </p:nvSpPr>
          <p:spPr bwMode="auto">
            <a:xfrm>
              <a:off x="4475" y="1299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Oval 54"/>
            <p:cNvSpPr>
              <a:spLocks noChangeArrowheads="1"/>
            </p:cNvSpPr>
            <p:nvPr/>
          </p:nvSpPr>
          <p:spPr bwMode="auto">
            <a:xfrm>
              <a:off x="4573" y="1267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Oval 55"/>
            <p:cNvSpPr>
              <a:spLocks noChangeArrowheads="1"/>
            </p:cNvSpPr>
            <p:nvPr/>
          </p:nvSpPr>
          <p:spPr bwMode="auto">
            <a:xfrm>
              <a:off x="4671" y="1253"/>
              <a:ext cx="42" cy="4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Oval 56"/>
            <p:cNvSpPr>
              <a:spLocks noChangeArrowheads="1"/>
            </p:cNvSpPr>
            <p:nvPr/>
          </p:nvSpPr>
          <p:spPr bwMode="auto">
            <a:xfrm>
              <a:off x="4769" y="1205"/>
              <a:ext cx="41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Oval 57"/>
            <p:cNvSpPr>
              <a:spLocks noChangeArrowheads="1"/>
            </p:cNvSpPr>
            <p:nvPr/>
          </p:nvSpPr>
          <p:spPr bwMode="auto">
            <a:xfrm>
              <a:off x="4866" y="117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Oval 58"/>
            <p:cNvSpPr>
              <a:spLocks noChangeArrowheads="1"/>
            </p:cNvSpPr>
            <p:nvPr/>
          </p:nvSpPr>
          <p:spPr bwMode="auto">
            <a:xfrm>
              <a:off x="4964" y="117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Oval 59"/>
            <p:cNvSpPr>
              <a:spLocks noChangeArrowheads="1"/>
            </p:cNvSpPr>
            <p:nvPr/>
          </p:nvSpPr>
          <p:spPr bwMode="auto">
            <a:xfrm>
              <a:off x="5058" y="1006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Oval 60"/>
            <p:cNvSpPr>
              <a:spLocks noChangeArrowheads="1"/>
            </p:cNvSpPr>
            <p:nvPr/>
          </p:nvSpPr>
          <p:spPr bwMode="auto">
            <a:xfrm>
              <a:off x="5156" y="948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Oval 61"/>
            <p:cNvSpPr>
              <a:spLocks noChangeArrowheads="1"/>
            </p:cNvSpPr>
            <p:nvPr/>
          </p:nvSpPr>
          <p:spPr bwMode="auto">
            <a:xfrm>
              <a:off x="5254" y="925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Oval 62"/>
            <p:cNvSpPr>
              <a:spLocks noChangeArrowheads="1"/>
            </p:cNvSpPr>
            <p:nvPr/>
          </p:nvSpPr>
          <p:spPr bwMode="auto">
            <a:xfrm>
              <a:off x="5352" y="883"/>
              <a:ext cx="41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Oval 63"/>
            <p:cNvSpPr>
              <a:spLocks noChangeArrowheads="1"/>
            </p:cNvSpPr>
            <p:nvPr/>
          </p:nvSpPr>
          <p:spPr bwMode="auto">
            <a:xfrm>
              <a:off x="5449" y="733"/>
              <a:ext cx="42" cy="39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Freeform 64"/>
            <p:cNvSpPr>
              <a:spLocks/>
            </p:cNvSpPr>
            <p:nvPr/>
          </p:nvSpPr>
          <p:spPr bwMode="auto">
            <a:xfrm>
              <a:off x="684" y="941"/>
              <a:ext cx="4811" cy="1515"/>
            </a:xfrm>
            <a:custGeom>
              <a:avLst/>
              <a:gdLst>
                <a:gd name="T0" fmla="*/ 14 w 1378"/>
                <a:gd name="T1" fmla="*/ 462 h 466"/>
                <a:gd name="T2" fmla="*/ 42 w 1378"/>
                <a:gd name="T3" fmla="*/ 452 h 466"/>
                <a:gd name="T4" fmla="*/ 70 w 1378"/>
                <a:gd name="T5" fmla="*/ 443 h 466"/>
                <a:gd name="T6" fmla="*/ 97 w 1378"/>
                <a:gd name="T7" fmla="*/ 434 h 466"/>
                <a:gd name="T8" fmla="*/ 125 w 1378"/>
                <a:gd name="T9" fmla="*/ 424 h 466"/>
                <a:gd name="T10" fmla="*/ 153 w 1378"/>
                <a:gd name="T11" fmla="*/ 415 h 466"/>
                <a:gd name="T12" fmla="*/ 181 w 1378"/>
                <a:gd name="T13" fmla="*/ 405 h 466"/>
                <a:gd name="T14" fmla="*/ 209 w 1378"/>
                <a:gd name="T15" fmla="*/ 396 h 466"/>
                <a:gd name="T16" fmla="*/ 237 w 1378"/>
                <a:gd name="T17" fmla="*/ 386 h 466"/>
                <a:gd name="T18" fmla="*/ 264 w 1378"/>
                <a:gd name="T19" fmla="*/ 377 h 466"/>
                <a:gd name="T20" fmla="*/ 292 w 1378"/>
                <a:gd name="T21" fmla="*/ 368 h 466"/>
                <a:gd name="T22" fmla="*/ 320 w 1378"/>
                <a:gd name="T23" fmla="*/ 358 h 466"/>
                <a:gd name="T24" fmla="*/ 348 w 1378"/>
                <a:gd name="T25" fmla="*/ 349 h 466"/>
                <a:gd name="T26" fmla="*/ 376 w 1378"/>
                <a:gd name="T27" fmla="*/ 339 h 466"/>
                <a:gd name="T28" fmla="*/ 404 w 1378"/>
                <a:gd name="T29" fmla="*/ 330 h 466"/>
                <a:gd name="T30" fmla="*/ 431 w 1378"/>
                <a:gd name="T31" fmla="*/ 321 h 466"/>
                <a:gd name="T32" fmla="*/ 459 w 1378"/>
                <a:gd name="T33" fmla="*/ 311 h 466"/>
                <a:gd name="T34" fmla="*/ 487 w 1378"/>
                <a:gd name="T35" fmla="*/ 302 h 466"/>
                <a:gd name="T36" fmla="*/ 515 w 1378"/>
                <a:gd name="T37" fmla="*/ 292 h 466"/>
                <a:gd name="T38" fmla="*/ 543 w 1378"/>
                <a:gd name="T39" fmla="*/ 283 h 466"/>
                <a:gd name="T40" fmla="*/ 571 w 1378"/>
                <a:gd name="T41" fmla="*/ 273 h 466"/>
                <a:gd name="T42" fmla="*/ 598 w 1378"/>
                <a:gd name="T43" fmla="*/ 264 h 466"/>
                <a:gd name="T44" fmla="*/ 626 w 1378"/>
                <a:gd name="T45" fmla="*/ 255 h 466"/>
                <a:gd name="T46" fmla="*/ 654 w 1378"/>
                <a:gd name="T47" fmla="*/ 245 h 466"/>
                <a:gd name="T48" fmla="*/ 682 w 1378"/>
                <a:gd name="T49" fmla="*/ 236 h 466"/>
                <a:gd name="T50" fmla="*/ 710 w 1378"/>
                <a:gd name="T51" fmla="*/ 226 h 466"/>
                <a:gd name="T52" fmla="*/ 738 w 1378"/>
                <a:gd name="T53" fmla="*/ 217 h 466"/>
                <a:gd name="T54" fmla="*/ 765 w 1378"/>
                <a:gd name="T55" fmla="*/ 208 h 466"/>
                <a:gd name="T56" fmla="*/ 793 w 1378"/>
                <a:gd name="T57" fmla="*/ 198 h 466"/>
                <a:gd name="T58" fmla="*/ 821 w 1378"/>
                <a:gd name="T59" fmla="*/ 189 h 466"/>
                <a:gd name="T60" fmla="*/ 849 w 1378"/>
                <a:gd name="T61" fmla="*/ 179 h 466"/>
                <a:gd name="T62" fmla="*/ 877 w 1378"/>
                <a:gd name="T63" fmla="*/ 170 h 466"/>
                <a:gd name="T64" fmla="*/ 905 w 1378"/>
                <a:gd name="T65" fmla="*/ 160 h 466"/>
                <a:gd name="T66" fmla="*/ 932 w 1378"/>
                <a:gd name="T67" fmla="*/ 151 h 466"/>
                <a:gd name="T68" fmla="*/ 960 w 1378"/>
                <a:gd name="T69" fmla="*/ 142 h 466"/>
                <a:gd name="T70" fmla="*/ 988 w 1378"/>
                <a:gd name="T71" fmla="*/ 132 h 466"/>
                <a:gd name="T72" fmla="*/ 1016 w 1378"/>
                <a:gd name="T73" fmla="*/ 123 h 466"/>
                <a:gd name="T74" fmla="*/ 1044 w 1378"/>
                <a:gd name="T75" fmla="*/ 113 h 466"/>
                <a:gd name="T76" fmla="*/ 1071 w 1378"/>
                <a:gd name="T77" fmla="*/ 104 h 466"/>
                <a:gd name="T78" fmla="*/ 1099 w 1378"/>
                <a:gd name="T79" fmla="*/ 94 h 466"/>
                <a:gd name="T80" fmla="*/ 1127 w 1378"/>
                <a:gd name="T81" fmla="*/ 85 h 466"/>
                <a:gd name="T82" fmla="*/ 1155 w 1378"/>
                <a:gd name="T83" fmla="*/ 76 h 466"/>
                <a:gd name="T84" fmla="*/ 1183 w 1378"/>
                <a:gd name="T85" fmla="*/ 66 h 466"/>
                <a:gd name="T86" fmla="*/ 1211 w 1378"/>
                <a:gd name="T87" fmla="*/ 57 h 466"/>
                <a:gd name="T88" fmla="*/ 1238 w 1378"/>
                <a:gd name="T89" fmla="*/ 47 h 466"/>
                <a:gd name="T90" fmla="*/ 1266 w 1378"/>
                <a:gd name="T91" fmla="*/ 38 h 466"/>
                <a:gd name="T92" fmla="*/ 1294 w 1378"/>
                <a:gd name="T93" fmla="*/ 29 h 466"/>
                <a:gd name="T94" fmla="*/ 1322 w 1378"/>
                <a:gd name="T95" fmla="*/ 19 h 466"/>
                <a:gd name="T96" fmla="*/ 1350 w 1378"/>
                <a:gd name="T97" fmla="*/ 10 h 466"/>
                <a:gd name="T98" fmla="*/ 1378 w 1378"/>
                <a:gd name="T99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466">
                  <a:moveTo>
                    <a:pt x="0" y="466"/>
                  </a:moveTo>
                  <a:lnTo>
                    <a:pt x="14" y="462"/>
                  </a:lnTo>
                  <a:lnTo>
                    <a:pt x="28" y="457"/>
                  </a:lnTo>
                  <a:lnTo>
                    <a:pt x="42" y="452"/>
                  </a:lnTo>
                  <a:lnTo>
                    <a:pt x="56" y="448"/>
                  </a:lnTo>
                  <a:lnTo>
                    <a:pt x="70" y="443"/>
                  </a:lnTo>
                  <a:lnTo>
                    <a:pt x="84" y="438"/>
                  </a:lnTo>
                  <a:lnTo>
                    <a:pt x="97" y="434"/>
                  </a:lnTo>
                  <a:lnTo>
                    <a:pt x="111" y="429"/>
                  </a:lnTo>
                  <a:lnTo>
                    <a:pt x="125" y="424"/>
                  </a:lnTo>
                  <a:lnTo>
                    <a:pt x="139" y="419"/>
                  </a:lnTo>
                  <a:lnTo>
                    <a:pt x="153" y="415"/>
                  </a:lnTo>
                  <a:lnTo>
                    <a:pt x="167" y="410"/>
                  </a:lnTo>
                  <a:lnTo>
                    <a:pt x="181" y="405"/>
                  </a:lnTo>
                  <a:lnTo>
                    <a:pt x="195" y="401"/>
                  </a:lnTo>
                  <a:lnTo>
                    <a:pt x="209" y="396"/>
                  </a:lnTo>
                  <a:lnTo>
                    <a:pt x="223" y="391"/>
                  </a:lnTo>
                  <a:lnTo>
                    <a:pt x="237" y="386"/>
                  </a:lnTo>
                  <a:lnTo>
                    <a:pt x="251" y="382"/>
                  </a:lnTo>
                  <a:lnTo>
                    <a:pt x="264" y="377"/>
                  </a:lnTo>
                  <a:lnTo>
                    <a:pt x="278" y="372"/>
                  </a:lnTo>
                  <a:lnTo>
                    <a:pt x="292" y="368"/>
                  </a:lnTo>
                  <a:lnTo>
                    <a:pt x="306" y="363"/>
                  </a:lnTo>
                  <a:lnTo>
                    <a:pt x="320" y="358"/>
                  </a:lnTo>
                  <a:lnTo>
                    <a:pt x="334" y="353"/>
                  </a:lnTo>
                  <a:lnTo>
                    <a:pt x="348" y="349"/>
                  </a:lnTo>
                  <a:lnTo>
                    <a:pt x="362" y="344"/>
                  </a:lnTo>
                  <a:lnTo>
                    <a:pt x="376" y="339"/>
                  </a:lnTo>
                  <a:lnTo>
                    <a:pt x="390" y="335"/>
                  </a:lnTo>
                  <a:lnTo>
                    <a:pt x="404" y="330"/>
                  </a:lnTo>
                  <a:lnTo>
                    <a:pt x="417" y="325"/>
                  </a:lnTo>
                  <a:lnTo>
                    <a:pt x="431" y="321"/>
                  </a:lnTo>
                  <a:lnTo>
                    <a:pt x="445" y="316"/>
                  </a:lnTo>
                  <a:lnTo>
                    <a:pt x="459" y="311"/>
                  </a:lnTo>
                  <a:lnTo>
                    <a:pt x="473" y="306"/>
                  </a:lnTo>
                  <a:lnTo>
                    <a:pt x="487" y="302"/>
                  </a:lnTo>
                  <a:lnTo>
                    <a:pt x="501" y="297"/>
                  </a:lnTo>
                  <a:lnTo>
                    <a:pt x="515" y="292"/>
                  </a:lnTo>
                  <a:lnTo>
                    <a:pt x="529" y="288"/>
                  </a:lnTo>
                  <a:lnTo>
                    <a:pt x="543" y="283"/>
                  </a:lnTo>
                  <a:lnTo>
                    <a:pt x="557" y="278"/>
                  </a:lnTo>
                  <a:lnTo>
                    <a:pt x="571" y="273"/>
                  </a:lnTo>
                  <a:lnTo>
                    <a:pt x="584" y="269"/>
                  </a:lnTo>
                  <a:lnTo>
                    <a:pt x="598" y="264"/>
                  </a:lnTo>
                  <a:lnTo>
                    <a:pt x="612" y="259"/>
                  </a:lnTo>
                  <a:lnTo>
                    <a:pt x="626" y="255"/>
                  </a:lnTo>
                  <a:lnTo>
                    <a:pt x="640" y="250"/>
                  </a:lnTo>
                  <a:lnTo>
                    <a:pt x="654" y="245"/>
                  </a:lnTo>
                  <a:lnTo>
                    <a:pt x="668" y="240"/>
                  </a:lnTo>
                  <a:lnTo>
                    <a:pt x="682" y="236"/>
                  </a:lnTo>
                  <a:lnTo>
                    <a:pt x="696" y="231"/>
                  </a:lnTo>
                  <a:lnTo>
                    <a:pt x="710" y="226"/>
                  </a:lnTo>
                  <a:lnTo>
                    <a:pt x="724" y="222"/>
                  </a:lnTo>
                  <a:lnTo>
                    <a:pt x="738" y="217"/>
                  </a:lnTo>
                  <a:lnTo>
                    <a:pt x="751" y="212"/>
                  </a:lnTo>
                  <a:lnTo>
                    <a:pt x="765" y="208"/>
                  </a:lnTo>
                  <a:lnTo>
                    <a:pt x="779" y="203"/>
                  </a:lnTo>
                  <a:lnTo>
                    <a:pt x="793" y="198"/>
                  </a:lnTo>
                  <a:lnTo>
                    <a:pt x="807" y="193"/>
                  </a:lnTo>
                  <a:lnTo>
                    <a:pt x="821" y="189"/>
                  </a:lnTo>
                  <a:lnTo>
                    <a:pt x="835" y="184"/>
                  </a:lnTo>
                  <a:lnTo>
                    <a:pt x="849" y="179"/>
                  </a:lnTo>
                  <a:lnTo>
                    <a:pt x="863" y="175"/>
                  </a:lnTo>
                  <a:lnTo>
                    <a:pt x="877" y="170"/>
                  </a:lnTo>
                  <a:lnTo>
                    <a:pt x="891" y="165"/>
                  </a:lnTo>
                  <a:lnTo>
                    <a:pt x="905" y="160"/>
                  </a:lnTo>
                  <a:lnTo>
                    <a:pt x="918" y="156"/>
                  </a:lnTo>
                  <a:lnTo>
                    <a:pt x="932" y="151"/>
                  </a:lnTo>
                  <a:lnTo>
                    <a:pt x="946" y="146"/>
                  </a:lnTo>
                  <a:lnTo>
                    <a:pt x="960" y="142"/>
                  </a:lnTo>
                  <a:lnTo>
                    <a:pt x="974" y="137"/>
                  </a:lnTo>
                  <a:lnTo>
                    <a:pt x="988" y="132"/>
                  </a:lnTo>
                  <a:lnTo>
                    <a:pt x="1002" y="127"/>
                  </a:lnTo>
                  <a:lnTo>
                    <a:pt x="1016" y="123"/>
                  </a:lnTo>
                  <a:lnTo>
                    <a:pt x="1030" y="118"/>
                  </a:lnTo>
                  <a:lnTo>
                    <a:pt x="1044" y="113"/>
                  </a:lnTo>
                  <a:lnTo>
                    <a:pt x="1058" y="109"/>
                  </a:lnTo>
                  <a:lnTo>
                    <a:pt x="1071" y="104"/>
                  </a:lnTo>
                  <a:lnTo>
                    <a:pt x="1085" y="99"/>
                  </a:lnTo>
                  <a:lnTo>
                    <a:pt x="1099" y="94"/>
                  </a:lnTo>
                  <a:lnTo>
                    <a:pt x="1113" y="90"/>
                  </a:lnTo>
                  <a:lnTo>
                    <a:pt x="1127" y="85"/>
                  </a:lnTo>
                  <a:lnTo>
                    <a:pt x="1141" y="80"/>
                  </a:lnTo>
                  <a:lnTo>
                    <a:pt x="1155" y="76"/>
                  </a:lnTo>
                  <a:lnTo>
                    <a:pt x="1169" y="71"/>
                  </a:lnTo>
                  <a:lnTo>
                    <a:pt x="1183" y="66"/>
                  </a:lnTo>
                  <a:lnTo>
                    <a:pt x="1197" y="62"/>
                  </a:lnTo>
                  <a:lnTo>
                    <a:pt x="1211" y="57"/>
                  </a:lnTo>
                  <a:lnTo>
                    <a:pt x="1225" y="52"/>
                  </a:lnTo>
                  <a:lnTo>
                    <a:pt x="1238" y="47"/>
                  </a:lnTo>
                  <a:lnTo>
                    <a:pt x="1252" y="43"/>
                  </a:lnTo>
                  <a:lnTo>
                    <a:pt x="1266" y="38"/>
                  </a:lnTo>
                  <a:lnTo>
                    <a:pt x="1280" y="33"/>
                  </a:lnTo>
                  <a:lnTo>
                    <a:pt x="1294" y="29"/>
                  </a:lnTo>
                  <a:lnTo>
                    <a:pt x="1308" y="24"/>
                  </a:lnTo>
                  <a:lnTo>
                    <a:pt x="1322" y="19"/>
                  </a:lnTo>
                  <a:lnTo>
                    <a:pt x="1336" y="14"/>
                  </a:lnTo>
                  <a:lnTo>
                    <a:pt x="1350" y="10"/>
                  </a:lnTo>
                  <a:lnTo>
                    <a:pt x="1364" y="5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Freeform 65"/>
            <p:cNvSpPr>
              <a:spLocks/>
            </p:cNvSpPr>
            <p:nvPr/>
          </p:nvSpPr>
          <p:spPr bwMode="auto">
            <a:xfrm>
              <a:off x="681" y="308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Freeform 66"/>
            <p:cNvSpPr>
              <a:spLocks/>
            </p:cNvSpPr>
            <p:nvPr/>
          </p:nvSpPr>
          <p:spPr bwMode="auto">
            <a:xfrm>
              <a:off x="778" y="2911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Freeform 67"/>
            <p:cNvSpPr>
              <a:spLocks/>
            </p:cNvSpPr>
            <p:nvPr/>
          </p:nvSpPr>
          <p:spPr bwMode="auto">
            <a:xfrm>
              <a:off x="876" y="2794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Freeform 68"/>
            <p:cNvSpPr>
              <a:spLocks/>
            </p:cNvSpPr>
            <p:nvPr/>
          </p:nvSpPr>
          <p:spPr bwMode="auto">
            <a:xfrm>
              <a:off x="974" y="2736"/>
              <a:ext cx="52" cy="45"/>
            </a:xfrm>
            <a:custGeom>
              <a:avLst/>
              <a:gdLst>
                <a:gd name="T0" fmla="*/ 24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4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4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69"/>
            <p:cNvSpPr>
              <a:spLocks/>
            </p:cNvSpPr>
            <p:nvPr/>
          </p:nvSpPr>
          <p:spPr bwMode="auto">
            <a:xfrm>
              <a:off x="1068" y="2638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Freeform 70"/>
            <p:cNvSpPr>
              <a:spLocks/>
            </p:cNvSpPr>
            <p:nvPr/>
          </p:nvSpPr>
          <p:spPr bwMode="auto">
            <a:xfrm>
              <a:off x="1166" y="2612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71"/>
            <p:cNvSpPr>
              <a:spLocks/>
            </p:cNvSpPr>
            <p:nvPr/>
          </p:nvSpPr>
          <p:spPr bwMode="auto">
            <a:xfrm>
              <a:off x="1264" y="2564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72"/>
            <p:cNvSpPr>
              <a:spLocks/>
            </p:cNvSpPr>
            <p:nvPr/>
          </p:nvSpPr>
          <p:spPr bwMode="auto">
            <a:xfrm>
              <a:off x="1361" y="2518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73"/>
            <p:cNvSpPr>
              <a:spLocks/>
            </p:cNvSpPr>
            <p:nvPr/>
          </p:nvSpPr>
          <p:spPr bwMode="auto">
            <a:xfrm>
              <a:off x="1459" y="2508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74"/>
            <p:cNvSpPr>
              <a:spLocks/>
            </p:cNvSpPr>
            <p:nvPr/>
          </p:nvSpPr>
          <p:spPr bwMode="auto">
            <a:xfrm>
              <a:off x="1557" y="2453"/>
              <a:ext cx="52" cy="46"/>
            </a:xfrm>
            <a:custGeom>
              <a:avLst/>
              <a:gdLst>
                <a:gd name="T0" fmla="*/ 24 w 52"/>
                <a:gd name="T1" fmla="*/ 0 h 46"/>
                <a:gd name="T2" fmla="*/ 0 w 52"/>
                <a:gd name="T3" fmla="*/ 46 h 46"/>
                <a:gd name="T4" fmla="*/ 52 w 52"/>
                <a:gd name="T5" fmla="*/ 46 h 46"/>
                <a:gd name="T6" fmla="*/ 24 w 52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24" y="0"/>
                  </a:moveTo>
                  <a:lnTo>
                    <a:pt x="0" y="46"/>
                  </a:lnTo>
                  <a:lnTo>
                    <a:pt x="52" y="4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75"/>
            <p:cNvSpPr>
              <a:spLocks/>
            </p:cNvSpPr>
            <p:nvPr/>
          </p:nvSpPr>
          <p:spPr bwMode="auto">
            <a:xfrm>
              <a:off x="1651" y="243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Freeform 76"/>
            <p:cNvSpPr>
              <a:spLocks/>
            </p:cNvSpPr>
            <p:nvPr/>
          </p:nvSpPr>
          <p:spPr bwMode="auto">
            <a:xfrm>
              <a:off x="1749" y="2401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77"/>
            <p:cNvSpPr>
              <a:spLocks/>
            </p:cNvSpPr>
            <p:nvPr/>
          </p:nvSpPr>
          <p:spPr bwMode="auto">
            <a:xfrm>
              <a:off x="1847" y="2365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78"/>
            <p:cNvSpPr>
              <a:spLocks/>
            </p:cNvSpPr>
            <p:nvPr/>
          </p:nvSpPr>
          <p:spPr bwMode="auto">
            <a:xfrm>
              <a:off x="1944" y="2261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79"/>
            <p:cNvSpPr>
              <a:spLocks/>
            </p:cNvSpPr>
            <p:nvPr/>
          </p:nvSpPr>
          <p:spPr bwMode="auto">
            <a:xfrm>
              <a:off x="2042" y="225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80"/>
            <p:cNvSpPr>
              <a:spLocks/>
            </p:cNvSpPr>
            <p:nvPr/>
          </p:nvSpPr>
          <p:spPr bwMode="auto">
            <a:xfrm>
              <a:off x="2140" y="2203"/>
              <a:ext cx="52" cy="42"/>
            </a:xfrm>
            <a:custGeom>
              <a:avLst/>
              <a:gdLst>
                <a:gd name="T0" fmla="*/ 24 w 52"/>
                <a:gd name="T1" fmla="*/ 0 h 42"/>
                <a:gd name="T2" fmla="*/ 0 w 52"/>
                <a:gd name="T3" fmla="*/ 42 h 42"/>
                <a:gd name="T4" fmla="*/ 52 w 52"/>
                <a:gd name="T5" fmla="*/ 42 h 42"/>
                <a:gd name="T6" fmla="*/ 24 w 5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2">
                  <a:moveTo>
                    <a:pt x="24" y="0"/>
                  </a:moveTo>
                  <a:lnTo>
                    <a:pt x="0" y="42"/>
                  </a:lnTo>
                  <a:lnTo>
                    <a:pt x="52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Freeform 81"/>
            <p:cNvSpPr>
              <a:spLocks/>
            </p:cNvSpPr>
            <p:nvPr/>
          </p:nvSpPr>
          <p:spPr bwMode="auto">
            <a:xfrm>
              <a:off x="2234" y="2157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82"/>
            <p:cNvSpPr>
              <a:spLocks/>
            </p:cNvSpPr>
            <p:nvPr/>
          </p:nvSpPr>
          <p:spPr bwMode="auto">
            <a:xfrm>
              <a:off x="2332" y="216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83"/>
            <p:cNvSpPr>
              <a:spLocks/>
            </p:cNvSpPr>
            <p:nvPr/>
          </p:nvSpPr>
          <p:spPr bwMode="auto">
            <a:xfrm>
              <a:off x="2430" y="2069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84"/>
            <p:cNvSpPr>
              <a:spLocks/>
            </p:cNvSpPr>
            <p:nvPr/>
          </p:nvSpPr>
          <p:spPr bwMode="auto">
            <a:xfrm>
              <a:off x="2527" y="2014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85"/>
            <p:cNvSpPr>
              <a:spLocks/>
            </p:cNvSpPr>
            <p:nvPr/>
          </p:nvSpPr>
          <p:spPr bwMode="auto">
            <a:xfrm>
              <a:off x="2625" y="196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86"/>
            <p:cNvSpPr>
              <a:spLocks/>
            </p:cNvSpPr>
            <p:nvPr/>
          </p:nvSpPr>
          <p:spPr bwMode="auto">
            <a:xfrm>
              <a:off x="2719" y="1988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87"/>
            <p:cNvSpPr>
              <a:spLocks/>
            </p:cNvSpPr>
            <p:nvPr/>
          </p:nvSpPr>
          <p:spPr bwMode="auto">
            <a:xfrm>
              <a:off x="2817" y="1868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88"/>
            <p:cNvSpPr>
              <a:spLocks/>
            </p:cNvSpPr>
            <p:nvPr/>
          </p:nvSpPr>
          <p:spPr bwMode="auto">
            <a:xfrm>
              <a:off x="2915" y="1839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89"/>
            <p:cNvSpPr>
              <a:spLocks/>
            </p:cNvSpPr>
            <p:nvPr/>
          </p:nvSpPr>
          <p:spPr bwMode="auto">
            <a:xfrm>
              <a:off x="3013" y="1835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Freeform 90"/>
            <p:cNvSpPr>
              <a:spLocks/>
            </p:cNvSpPr>
            <p:nvPr/>
          </p:nvSpPr>
          <p:spPr bwMode="auto">
            <a:xfrm>
              <a:off x="3110" y="177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91"/>
            <p:cNvSpPr>
              <a:spLocks/>
            </p:cNvSpPr>
            <p:nvPr/>
          </p:nvSpPr>
          <p:spPr bwMode="auto">
            <a:xfrm>
              <a:off x="3208" y="1731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92"/>
            <p:cNvSpPr>
              <a:spLocks/>
            </p:cNvSpPr>
            <p:nvPr/>
          </p:nvSpPr>
          <p:spPr bwMode="auto">
            <a:xfrm>
              <a:off x="3302" y="1631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Freeform 93"/>
            <p:cNvSpPr>
              <a:spLocks/>
            </p:cNvSpPr>
            <p:nvPr/>
          </p:nvSpPr>
          <p:spPr bwMode="auto">
            <a:xfrm>
              <a:off x="3400" y="1634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Freeform 94"/>
            <p:cNvSpPr>
              <a:spLocks/>
            </p:cNvSpPr>
            <p:nvPr/>
          </p:nvSpPr>
          <p:spPr bwMode="auto">
            <a:xfrm>
              <a:off x="3498" y="1601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95"/>
            <p:cNvSpPr>
              <a:spLocks/>
            </p:cNvSpPr>
            <p:nvPr/>
          </p:nvSpPr>
          <p:spPr bwMode="auto">
            <a:xfrm>
              <a:off x="3596" y="1527"/>
              <a:ext cx="55" cy="42"/>
            </a:xfrm>
            <a:custGeom>
              <a:avLst/>
              <a:gdLst>
                <a:gd name="T0" fmla="*/ 28 w 55"/>
                <a:gd name="T1" fmla="*/ 0 h 42"/>
                <a:gd name="T2" fmla="*/ 0 w 55"/>
                <a:gd name="T3" fmla="*/ 42 h 42"/>
                <a:gd name="T4" fmla="*/ 55 w 55"/>
                <a:gd name="T5" fmla="*/ 42 h 42"/>
                <a:gd name="T6" fmla="*/ 28 w 5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2">
                  <a:moveTo>
                    <a:pt x="28" y="0"/>
                  </a:moveTo>
                  <a:lnTo>
                    <a:pt x="0" y="42"/>
                  </a:lnTo>
                  <a:lnTo>
                    <a:pt x="55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96"/>
            <p:cNvSpPr>
              <a:spLocks/>
            </p:cNvSpPr>
            <p:nvPr/>
          </p:nvSpPr>
          <p:spPr bwMode="auto">
            <a:xfrm>
              <a:off x="3693" y="1484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97"/>
            <p:cNvSpPr>
              <a:spLocks/>
            </p:cNvSpPr>
            <p:nvPr/>
          </p:nvSpPr>
          <p:spPr bwMode="auto">
            <a:xfrm>
              <a:off x="3791" y="1445"/>
              <a:ext cx="52" cy="43"/>
            </a:xfrm>
            <a:custGeom>
              <a:avLst/>
              <a:gdLst>
                <a:gd name="T0" fmla="*/ 28 w 52"/>
                <a:gd name="T1" fmla="*/ 0 h 43"/>
                <a:gd name="T2" fmla="*/ 0 w 52"/>
                <a:gd name="T3" fmla="*/ 43 h 43"/>
                <a:gd name="T4" fmla="*/ 52 w 52"/>
                <a:gd name="T5" fmla="*/ 43 h 43"/>
                <a:gd name="T6" fmla="*/ 28 w 52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3">
                  <a:moveTo>
                    <a:pt x="28" y="0"/>
                  </a:moveTo>
                  <a:lnTo>
                    <a:pt x="0" y="43"/>
                  </a:lnTo>
                  <a:lnTo>
                    <a:pt x="52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Freeform 98"/>
            <p:cNvSpPr>
              <a:spLocks/>
            </p:cNvSpPr>
            <p:nvPr/>
          </p:nvSpPr>
          <p:spPr bwMode="auto">
            <a:xfrm>
              <a:off x="3885" y="1390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Freeform 99"/>
            <p:cNvSpPr>
              <a:spLocks/>
            </p:cNvSpPr>
            <p:nvPr/>
          </p:nvSpPr>
          <p:spPr bwMode="auto">
            <a:xfrm>
              <a:off x="3983" y="1354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Freeform 100"/>
            <p:cNvSpPr>
              <a:spLocks/>
            </p:cNvSpPr>
            <p:nvPr/>
          </p:nvSpPr>
          <p:spPr bwMode="auto">
            <a:xfrm>
              <a:off x="4081" y="1260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Freeform 101"/>
            <p:cNvSpPr>
              <a:spLocks/>
            </p:cNvSpPr>
            <p:nvPr/>
          </p:nvSpPr>
          <p:spPr bwMode="auto">
            <a:xfrm>
              <a:off x="4179" y="1227"/>
              <a:ext cx="55" cy="46"/>
            </a:xfrm>
            <a:custGeom>
              <a:avLst/>
              <a:gdLst>
                <a:gd name="T0" fmla="*/ 28 w 55"/>
                <a:gd name="T1" fmla="*/ 0 h 46"/>
                <a:gd name="T2" fmla="*/ 0 w 55"/>
                <a:gd name="T3" fmla="*/ 46 h 46"/>
                <a:gd name="T4" fmla="*/ 55 w 55"/>
                <a:gd name="T5" fmla="*/ 46 h 46"/>
                <a:gd name="T6" fmla="*/ 28 w 55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28" y="0"/>
                  </a:moveTo>
                  <a:lnTo>
                    <a:pt x="0" y="46"/>
                  </a:lnTo>
                  <a:lnTo>
                    <a:pt x="55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Freeform 102"/>
            <p:cNvSpPr>
              <a:spLocks/>
            </p:cNvSpPr>
            <p:nvPr/>
          </p:nvSpPr>
          <p:spPr bwMode="auto">
            <a:xfrm>
              <a:off x="4276" y="1175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Freeform 103"/>
            <p:cNvSpPr>
              <a:spLocks/>
            </p:cNvSpPr>
            <p:nvPr/>
          </p:nvSpPr>
          <p:spPr bwMode="auto">
            <a:xfrm>
              <a:off x="4374" y="1104"/>
              <a:ext cx="52" cy="45"/>
            </a:xfrm>
            <a:custGeom>
              <a:avLst/>
              <a:gdLst>
                <a:gd name="T0" fmla="*/ 28 w 52"/>
                <a:gd name="T1" fmla="*/ 0 h 45"/>
                <a:gd name="T2" fmla="*/ 0 w 52"/>
                <a:gd name="T3" fmla="*/ 45 h 45"/>
                <a:gd name="T4" fmla="*/ 52 w 52"/>
                <a:gd name="T5" fmla="*/ 45 h 45"/>
                <a:gd name="T6" fmla="*/ 28 w 5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5">
                  <a:moveTo>
                    <a:pt x="28" y="0"/>
                  </a:moveTo>
                  <a:lnTo>
                    <a:pt x="0" y="45"/>
                  </a:lnTo>
                  <a:lnTo>
                    <a:pt x="52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Freeform 104"/>
            <p:cNvSpPr>
              <a:spLocks/>
            </p:cNvSpPr>
            <p:nvPr/>
          </p:nvSpPr>
          <p:spPr bwMode="auto">
            <a:xfrm>
              <a:off x="4468" y="106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Freeform 105"/>
            <p:cNvSpPr>
              <a:spLocks/>
            </p:cNvSpPr>
            <p:nvPr/>
          </p:nvSpPr>
          <p:spPr bwMode="auto">
            <a:xfrm>
              <a:off x="4566" y="1019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Freeform 106"/>
            <p:cNvSpPr>
              <a:spLocks/>
            </p:cNvSpPr>
            <p:nvPr/>
          </p:nvSpPr>
          <p:spPr bwMode="auto">
            <a:xfrm>
              <a:off x="4664" y="958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Freeform 107"/>
            <p:cNvSpPr>
              <a:spLocks/>
            </p:cNvSpPr>
            <p:nvPr/>
          </p:nvSpPr>
          <p:spPr bwMode="auto">
            <a:xfrm>
              <a:off x="4762" y="883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Freeform 108"/>
            <p:cNvSpPr>
              <a:spLocks/>
            </p:cNvSpPr>
            <p:nvPr/>
          </p:nvSpPr>
          <p:spPr bwMode="auto">
            <a:xfrm>
              <a:off x="4859" y="889"/>
              <a:ext cx="56" cy="43"/>
            </a:xfrm>
            <a:custGeom>
              <a:avLst/>
              <a:gdLst>
                <a:gd name="T0" fmla="*/ 28 w 56"/>
                <a:gd name="T1" fmla="*/ 0 h 43"/>
                <a:gd name="T2" fmla="*/ 0 w 56"/>
                <a:gd name="T3" fmla="*/ 43 h 43"/>
                <a:gd name="T4" fmla="*/ 56 w 56"/>
                <a:gd name="T5" fmla="*/ 43 h 43"/>
                <a:gd name="T6" fmla="*/ 28 w 5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28" y="0"/>
                  </a:moveTo>
                  <a:lnTo>
                    <a:pt x="0" y="43"/>
                  </a:lnTo>
                  <a:lnTo>
                    <a:pt x="56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Freeform 109"/>
            <p:cNvSpPr>
              <a:spLocks/>
            </p:cNvSpPr>
            <p:nvPr/>
          </p:nvSpPr>
          <p:spPr bwMode="auto">
            <a:xfrm>
              <a:off x="4957" y="811"/>
              <a:ext cx="52" cy="43"/>
            </a:xfrm>
            <a:custGeom>
              <a:avLst/>
              <a:gdLst>
                <a:gd name="T0" fmla="*/ 28 w 52"/>
                <a:gd name="T1" fmla="*/ 0 h 43"/>
                <a:gd name="T2" fmla="*/ 0 w 52"/>
                <a:gd name="T3" fmla="*/ 43 h 43"/>
                <a:gd name="T4" fmla="*/ 52 w 52"/>
                <a:gd name="T5" fmla="*/ 43 h 43"/>
                <a:gd name="T6" fmla="*/ 28 w 52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3">
                  <a:moveTo>
                    <a:pt x="28" y="0"/>
                  </a:moveTo>
                  <a:lnTo>
                    <a:pt x="0" y="43"/>
                  </a:lnTo>
                  <a:lnTo>
                    <a:pt x="52" y="4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Freeform 110"/>
            <p:cNvSpPr>
              <a:spLocks/>
            </p:cNvSpPr>
            <p:nvPr/>
          </p:nvSpPr>
          <p:spPr bwMode="auto">
            <a:xfrm>
              <a:off x="5051" y="766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Freeform 111"/>
            <p:cNvSpPr>
              <a:spLocks/>
            </p:cNvSpPr>
            <p:nvPr/>
          </p:nvSpPr>
          <p:spPr bwMode="auto">
            <a:xfrm>
              <a:off x="5149" y="698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Freeform 112"/>
            <p:cNvSpPr>
              <a:spLocks/>
            </p:cNvSpPr>
            <p:nvPr/>
          </p:nvSpPr>
          <p:spPr bwMode="auto">
            <a:xfrm>
              <a:off x="5247" y="67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Freeform 113"/>
            <p:cNvSpPr>
              <a:spLocks/>
            </p:cNvSpPr>
            <p:nvPr/>
          </p:nvSpPr>
          <p:spPr bwMode="auto">
            <a:xfrm>
              <a:off x="5345" y="564"/>
              <a:ext cx="55" cy="46"/>
            </a:xfrm>
            <a:custGeom>
              <a:avLst/>
              <a:gdLst>
                <a:gd name="T0" fmla="*/ 28 w 55"/>
                <a:gd name="T1" fmla="*/ 0 h 46"/>
                <a:gd name="T2" fmla="*/ 0 w 55"/>
                <a:gd name="T3" fmla="*/ 46 h 46"/>
                <a:gd name="T4" fmla="*/ 55 w 55"/>
                <a:gd name="T5" fmla="*/ 46 h 46"/>
                <a:gd name="T6" fmla="*/ 28 w 55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28" y="0"/>
                  </a:moveTo>
                  <a:lnTo>
                    <a:pt x="0" y="46"/>
                  </a:lnTo>
                  <a:lnTo>
                    <a:pt x="55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Freeform 114"/>
            <p:cNvSpPr>
              <a:spLocks/>
            </p:cNvSpPr>
            <p:nvPr/>
          </p:nvSpPr>
          <p:spPr bwMode="auto">
            <a:xfrm>
              <a:off x="5442" y="506"/>
              <a:ext cx="56" cy="42"/>
            </a:xfrm>
            <a:custGeom>
              <a:avLst/>
              <a:gdLst>
                <a:gd name="T0" fmla="*/ 28 w 56"/>
                <a:gd name="T1" fmla="*/ 0 h 42"/>
                <a:gd name="T2" fmla="*/ 0 w 56"/>
                <a:gd name="T3" fmla="*/ 42 h 42"/>
                <a:gd name="T4" fmla="*/ 56 w 56"/>
                <a:gd name="T5" fmla="*/ 42 h 42"/>
                <a:gd name="T6" fmla="*/ 28 w 5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2">
                  <a:moveTo>
                    <a:pt x="28" y="0"/>
                  </a:moveTo>
                  <a:lnTo>
                    <a:pt x="0" y="42"/>
                  </a:lnTo>
                  <a:lnTo>
                    <a:pt x="56" y="4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Freeform 115"/>
            <p:cNvSpPr>
              <a:spLocks/>
            </p:cNvSpPr>
            <p:nvPr/>
          </p:nvSpPr>
          <p:spPr bwMode="auto">
            <a:xfrm>
              <a:off x="684" y="594"/>
              <a:ext cx="4811" cy="2382"/>
            </a:xfrm>
            <a:custGeom>
              <a:avLst/>
              <a:gdLst>
                <a:gd name="T0" fmla="*/ 14 w 1378"/>
                <a:gd name="T1" fmla="*/ 725 h 733"/>
                <a:gd name="T2" fmla="*/ 42 w 1378"/>
                <a:gd name="T3" fmla="*/ 711 h 733"/>
                <a:gd name="T4" fmla="*/ 70 w 1378"/>
                <a:gd name="T5" fmla="*/ 696 h 733"/>
                <a:gd name="T6" fmla="*/ 97 w 1378"/>
                <a:gd name="T7" fmla="*/ 681 h 733"/>
                <a:gd name="T8" fmla="*/ 125 w 1378"/>
                <a:gd name="T9" fmla="*/ 666 h 733"/>
                <a:gd name="T10" fmla="*/ 153 w 1378"/>
                <a:gd name="T11" fmla="*/ 651 h 733"/>
                <a:gd name="T12" fmla="*/ 181 w 1378"/>
                <a:gd name="T13" fmla="*/ 637 h 733"/>
                <a:gd name="T14" fmla="*/ 209 w 1378"/>
                <a:gd name="T15" fmla="*/ 622 h 733"/>
                <a:gd name="T16" fmla="*/ 237 w 1378"/>
                <a:gd name="T17" fmla="*/ 607 h 733"/>
                <a:gd name="T18" fmla="*/ 264 w 1378"/>
                <a:gd name="T19" fmla="*/ 592 h 733"/>
                <a:gd name="T20" fmla="*/ 292 w 1378"/>
                <a:gd name="T21" fmla="*/ 577 h 733"/>
                <a:gd name="T22" fmla="*/ 320 w 1378"/>
                <a:gd name="T23" fmla="*/ 563 h 733"/>
                <a:gd name="T24" fmla="*/ 348 w 1378"/>
                <a:gd name="T25" fmla="*/ 548 h 733"/>
                <a:gd name="T26" fmla="*/ 376 w 1378"/>
                <a:gd name="T27" fmla="*/ 533 h 733"/>
                <a:gd name="T28" fmla="*/ 404 w 1378"/>
                <a:gd name="T29" fmla="*/ 518 h 733"/>
                <a:gd name="T30" fmla="*/ 431 w 1378"/>
                <a:gd name="T31" fmla="*/ 503 h 733"/>
                <a:gd name="T32" fmla="*/ 459 w 1378"/>
                <a:gd name="T33" fmla="*/ 489 h 733"/>
                <a:gd name="T34" fmla="*/ 487 w 1378"/>
                <a:gd name="T35" fmla="*/ 474 h 733"/>
                <a:gd name="T36" fmla="*/ 515 w 1378"/>
                <a:gd name="T37" fmla="*/ 459 h 733"/>
                <a:gd name="T38" fmla="*/ 543 w 1378"/>
                <a:gd name="T39" fmla="*/ 444 h 733"/>
                <a:gd name="T40" fmla="*/ 571 w 1378"/>
                <a:gd name="T41" fmla="*/ 429 h 733"/>
                <a:gd name="T42" fmla="*/ 598 w 1378"/>
                <a:gd name="T43" fmla="*/ 415 h 733"/>
                <a:gd name="T44" fmla="*/ 626 w 1378"/>
                <a:gd name="T45" fmla="*/ 400 h 733"/>
                <a:gd name="T46" fmla="*/ 654 w 1378"/>
                <a:gd name="T47" fmla="*/ 385 h 733"/>
                <a:gd name="T48" fmla="*/ 682 w 1378"/>
                <a:gd name="T49" fmla="*/ 370 h 733"/>
                <a:gd name="T50" fmla="*/ 710 w 1378"/>
                <a:gd name="T51" fmla="*/ 355 h 733"/>
                <a:gd name="T52" fmla="*/ 738 w 1378"/>
                <a:gd name="T53" fmla="*/ 341 h 733"/>
                <a:gd name="T54" fmla="*/ 765 w 1378"/>
                <a:gd name="T55" fmla="*/ 326 h 733"/>
                <a:gd name="T56" fmla="*/ 793 w 1378"/>
                <a:gd name="T57" fmla="*/ 311 h 733"/>
                <a:gd name="T58" fmla="*/ 821 w 1378"/>
                <a:gd name="T59" fmla="*/ 296 h 733"/>
                <a:gd name="T60" fmla="*/ 849 w 1378"/>
                <a:gd name="T61" fmla="*/ 281 h 733"/>
                <a:gd name="T62" fmla="*/ 877 w 1378"/>
                <a:gd name="T63" fmla="*/ 267 h 733"/>
                <a:gd name="T64" fmla="*/ 905 w 1378"/>
                <a:gd name="T65" fmla="*/ 252 h 733"/>
                <a:gd name="T66" fmla="*/ 932 w 1378"/>
                <a:gd name="T67" fmla="*/ 237 h 733"/>
                <a:gd name="T68" fmla="*/ 960 w 1378"/>
                <a:gd name="T69" fmla="*/ 222 h 733"/>
                <a:gd name="T70" fmla="*/ 988 w 1378"/>
                <a:gd name="T71" fmla="*/ 207 h 733"/>
                <a:gd name="T72" fmla="*/ 1016 w 1378"/>
                <a:gd name="T73" fmla="*/ 193 h 733"/>
                <a:gd name="T74" fmla="*/ 1044 w 1378"/>
                <a:gd name="T75" fmla="*/ 178 h 733"/>
                <a:gd name="T76" fmla="*/ 1071 w 1378"/>
                <a:gd name="T77" fmla="*/ 163 h 733"/>
                <a:gd name="T78" fmla="*/ 1099 w 1378"/>
                <a:gd name="T79" fmla="*/ 148 h 733"/>
                <a:gd name="T80" fmla="*/ 1127 w 1378"/>
                <a:gd name="T81" fmla="*/ 134 h 733"/>
                <a:gd name="T82" fmla="*/ 1155 w 1378"/>
                <a:gd name="T83" fmla="*/ 119 h 733"/>
                <a:gd name="T84" fmla="*/ 1183 w 1378"/>
                <a:gd name="T85" fmla="*/ 104 h 733"/>
                <a:gd name="T86" fmla="*/ 1211 w 1378"/>
                <a:gd name="T87" fmla="*/ 89 h 733"/>
                <a:gd name="T88" fmla="*/ 1238 w 1378"/>
                <a:gd name="T89" fmla="*/ 74 h 733"/>
                <a:gd name="T90" fmla="*/ 1266 w 1378"/>
                <a:gd name="T91" fmla="*/ 60 h 733"/>
                <a:gd name="T92" fmla="*/ 1294 w 1378"/>
                <a:gd name="T93" fmla="*/ 45 h 733"/>
                <a:gd name="T94" fmla="*/ 1322 w 1378"/>
                <a:gd name="T95" fmla="*/ 30 h 733"/>
                <a:gd name="T96" fmla="*/ 1350 w 1378"/>
                <a:gd name="T97" fmla="*/ 15 h 733"/>
                <a:gd name="T98" fmla="*/ 1378 w 1378"/>
                <a:gd name="T99" fmla="*/ 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733">
                  <a:moveTo>
                    <a:pt x="0" y="733"/>
                  </a:moveTo>
                  <a:lnTo>
                    <a:pt x="14" y="725"/>
                  </a:lnTo>
                  <a:lnTo>
                    <a:pt x="28" y="718"/>
                  </a:lnTo>
                  <a:lnTo>
                    <a:pt x="42" y="711"/>
                  </a:lnTo>
                  <a:lnTo>
                    <a:pt x="56" y="703"/>
                  </a:lnTo>
                  <a:lnTo>
                    <a:pt x="70" y="696"/>
                  </a:lnTo>
                  <a:lnTo>
                    <a:pt x="84" y="688"/>
                  </a:lnTo>
                  <a:lnTo>
                    <a:pt x="97" y="681"/>
                  </a:lnTo>
                  <a:lnTo>
                    <a:pt x="111" y="674"/>
                  </a:lnTo>
                  <a:lnTo>
                    <a:pt x="125" y="666"/>
                  </a:lnTo>
                  <a:lnTo>
                    <a:pt x="139" y="659"/>
                  </a:lnTo>
                  <a:lnTo>
                    <a:pt x="153" y="651"/>
                  </a:lnTo>
                  <a:lnTo>
                    <a:pt x="167" y="644"/>
                  </a:lnTo>
                  <a:lnTo>
                    <a:pt x="181" y="637"/>
                  </a:lnTo>
                  <a:lnTo>
                    <a:pt x="195" y="629"/>
                  </a:lnTo>
                  <a:lnTo>
                    <a:pt x="209" y="622"/>
                  </a:lnTo>
                  <a:lnTo>
                    <a:pt x="223" y="614"/>
                  </a:lnTo>
                  <a:lnTo>
                    <a:pt x="237" y="607"/>
                  </a:lnTo>
                  <a:lnTo>
                    <a:pt x="251" y="600"/>
                  </a:lnTo>
                  <a:lnTo>
                    <a:pt x="264" y="592"/>
                  </a:lnTo>
                  <a:lnTo>
                    <a:pt x="278" y="585"/>
                  </a:lnTo>
                  <a:lnTo>
                    <a:pt x="292" y="577"/>
                  </a:lnTo>
                  <a:lnTo>
                    <a:pt x="306" y="570"/>
                  </a:lnTo>
                  <a:lnTo>
                    <a:pt x="320" y="563"/>
                  </a:lnTo>
                  <a:lnTo>
                    <a:pt x="334" y="555"/>
                  </a:lnTo>
                  <a:lnTo>
                    <a:pt x="348" y="548"/>
                  </a:lnTo>
                  <a:lnTo>
                    <a:pt x="362" y="540"/>
                  </a:lnTo>
                  <a:lnTo>
                    <a:pt x="376" y="533"/>
                  </a:lnTo>
                  <a:lnTo>
                    <a:pt x="390" y="526"/>
                  </a:lnTo>
                  <a:lnTo>
                    <a:pt x="404" y="518"/>
                  </a:lnTo>
                  <a:lnTo>
                    <a:pt x="417" y="511"/>
                  </a:lnTo>
                  <a:lnTo>
                    <a:pt x="431" y="503"/>
                  </a:lnTo>
                  <a:lnTo>
                    <a:pt x="445" y="496"/>
                  </a:lnTo>
                  <a:lnTo>
                    <a:pt x="459" y="489"/>
                  </a:lnTo>
                  <a:lnTo>
                    <a:pt x="473" y="481"/>
                  </a:lnTo>
                  <a:lnTo>
                    <a:pt x="487" y="474"/>
                  </a:lnTo>
                  <a:lnTo>
                    <a:pt x="501" y="466"/>
                  </a:lnTo>
                  <a:lnTo>
                    <a:pt x="515" y="459"/>
                  </a:lnTo>
                  <a:lnTo>
                    <a:pt x="529" y="452"/>
                  </a:lnTo>
                  <a:lnTo>
                    <a:pt x="543" y="444"/>
                  </a:lnTo>
                  <a:lnTo>
                    <a:pt x="557" y="437"/>
                  </a:lnTo>
                  <a:lnTo>
                    <a:pt x="571" y="429"/>
                  </a:lnTo>
                  <a:lnTo>
                    <a:pt x="584" y="422"/>
                  </a:lnTo>
                  <a:lnTo>
                    <a:pt x="598" y="415"/>
                  </a:lnTo>
                  <a:lnTo>
                    <a:pt x="612" y="407"/>
                  </a:lnTo>
                  <a:lnTo>
                    <a:pt x="626" y="400"/>
                  </a:lnTo>
                  <a:lnTo>
                    <a:pt x="640" y="392"/>
                  </a:lnTo>
                  <a:lnTo>
                    <a:pt x="654" y="385"/>
                  </a:lnTo>
                  <a:lnTo>
                    <a:pt x="668" y="378"/>
                  </a:lnTo>
                  <a:lnTo>
                    <a:pt x="682" y="370"/>
                  </a:lnTo>
                  <a:lnTo>
                    <a:pt x="696" y="363"/>
                  </a:lnTo>
                  <a:lnTo>
                    <a:pt x="710" y="355"/>
                  </a:lnTo>
                  <a:lnTo>
                    <a:pt x="724" y="348"/>
                  </a:lnTo>
                  <a:lnTo>
                    <a:pt x="738" y="341"/>
                  </a:lnTo>
                  <a:lnTo>
                    <a:pt x="751" y="333"/>
                  </a:lnTo>
                  <a:lnTo>
                    <a:pt x="765" y="326"/>
                  </a:lnTo>
                  <a:lnTo>
                    <a:pt x="779" y="318"/>
                  </a:lnTo>
                  <a:lnTo>
                    <a:pt x="793" y="311"/>
                  </a:lnTo>
                  <a:lnTo>
                    <a:pt x="807" y="304"/>
                  </a:lnTo>
                  <a:lnTo>
                    <a:pt x="821" y="296"/>
                  </a:lnTo>
                  <a:lnTo>
                    <a:pt x="835" y="289"/>
                  </a:lnTo>
                  <a:lnTo>
                    <a:pt x="849" y="281"/>
                  </a:lnTo>
                  <a:lnTo>
                    <a:pt x="863" y="274"/>
                  </a:lnTo>
                  <a:lnTo>
                    <a:pt x="877" y="267"/>
                  </a:lnTo>
                  <a:lnTo>
                    <a:pt x="891" y="259"/>
                  </a:lnTo>
                  <a:lnTo>
                    <a:pt x="905" y="252"/>
                  </a:lnTo>
                  <a:lnTo>
                    <a:pt x="918" y="244"/>
                  </a:lnTo>
                  <a:lnTo>
                    <a:pt x="932" y="237"/>
                  </a:lnTo>
                  <a:lnTo>
                    <a:pt x="946" y="230"/>
                  </a:lnTo>
                  <a:lnTo>
                    <a:pt x="960" y="222"/>
                  </a:lnTo>
                  <a:lnTo>
                    <a:pt x="974" y="215"/>
                  </a:lnTo>
                  <a:lnTo>
                    <a:pt x="988" y="207"/>
                  </a:lnTo>
                  <a:lnTo>
                    <a:pt x="1002" y="200"/>
                  </a:lnTo>
                  <a:lnTo>
                    <a:pt x="1016" y="193"/>
                  </a:lnTo>
                  <a:lnTo>
                    <a:pt x="1030" y="185"/>
                  </a:lnTo>
                  <a:lnTo>
                    <a:pt x="1044" y="178"/>
                  </a:lnTo>
                  <a:lnTo>
                    <a:pt x="1058" y="171"/>
                  </a:lnTo>
                  <a:lnTo>
                    <a:pt x="1071" y="163"/>
                  </a:lnTo>
                  <a:lnTo>
                    <a:pt x="1085" y="156"/>
                  </a:lnTo>
                  <a:lnTo>
                    <a:pt x="1099" y="148"/>
                  </a:lnTo>
                  <a:lnTo>
                    <a:pt x="1113" y="141"/>
                  </a:lnTo>
                  <a:lnTo>
                    <a:pt x="1127" y="134"/>
                  </a:lnTo>
                  <a:lnTo>
                    <a:pt x="1141" y="126"/>
                  </a:lnTo>
                  <a:lnTo>
                    <a:pt x="1155" y="119"/>
                  </a:lnTo>
                  <a:lnTo>
                    <a:pt x="1169" y="111"/>
                  </a:lnTo>
                  <a:lnTo>
                    <a:pt x="1183" y="104"/>
                  </a:lnTo>
                  <a:lnTo>
                    <a:pt x="1197" y="97"/>
                  </a:lnTo>
                  <a:lnTo>
                    <a:pt x="1211" y="89"/>
                  </a:lnTo>
                  <a:lnTo>
                    <a:pt x="1225" y="82"/>
                  </a:lnTo>
                  <a:lnTo>
                    <a:pt x="1238" y="74"/>
                  </a:lnTo>
                  <a:lnTo>
                    <a:pt x="1252" y="67"/>
                  </a:lnTo>
                  <a:lnTo>
                    <a:pt x="1266" y="60"/>
                  </a:lnTo>
                  <a:lnTo>
                    <a:pt x="1280" y="52"/>
                  </a:lnTo>
                  <a:lnTo>
                    <a:pt x="1294" y="45"/>
                  </a:lnTo>
                  <a:lnTo>
                    <a:pt x="1308" y="37"/>
                  </a:lnTo>
                  <a:lnTo>
                    <a:pt x="1322" y="30"/>
                  </a:lnTo>
                  <a:lnTo>
                    <a:pt x="1336" y="23"/>
                  </a:lnTo>
                  <a:lnTo>
                    <a:pt x="1350" y="15"/>
                  </a:lnTo>
                  <a:lnTo>
                    <a:pt x="1364" y="8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Line 118"/>
            <p:cNvSpPr>
              <a:spLocks noChangeShapeType="1"/>
            </p:cNvSpPr>
            <p:nvPr/>
          </p:nvSpPr>
          <p:spPr bwMode="auto">
            <a:xfrm flipV="1">
              <a:off x="569" y="428"/>
              <a:ext cx="0" cy="323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Line 119"/>
            <p:cNvSpPr>
              <a:spLocks noChangeShapeType="1"/>
            </p:cNvSpPr>
            <p:nvPr/>
          </p:nvSpPr>
          <p:spPr bwMode="auto">
            <a:xfrm flipH="1">
              <a:off x="510" y="357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Rectangle 120"/>
            <p:cNvSpPr>
              <a:spLocks noChangeArrowheads="1"/>
            </p:cNvSpPr>
            <p:nvPr/>
          </p:nvSpPr>
          <p:spPr bwMode="auto">
            <a:xfrm rot="16200000">
              <a:off x="302" y="3434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7" name="Line 121"/>
            <p:cNvSpPr>
              <a:spLocks noChangeShapeType="1"/>
            </p:cNvSpPr>
            <p:nvPr/>
          </p:nvSpPr>
          <p:spPr bwMode="auto">
            <a:xfrm flipH="1">
              <a:off x="510" y="296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Rectangle 122"/>
            <p:cNvSpPr>
              <a:spLocks noChangeArrowheads="1"/>
            </p:cNvSpPr>
            <p:nvPr/>
          </p:nvSpPr>
          <p:spPr bwMode="auto">
            <a:xfrm rot="16200000">
              <a:off x="302" y="2823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9" name="Line 123"/>
            <p:cNvSpPr>
              <a:spLocks noChangeShapeType="1"/>
            </p:cNvSpPr>
            <p:nvPr/>
          </p:nvSpPr>
          <p:spPr bwMode="auto">
            <a:xfrm flipH="1">
              <a:off x="510" y="234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Rectangle 124"/>
            <p:cNvSpPr>
              <a:spLocks noChangeArrowheads="1"/>
            </p:cNvSpPr>
            <p:nvPr/>
          </p:nvSpPr>
          <p:spPr bwMode="auto">
            <a:xfrm rot="16200000">
              <a:off x="302" y="2209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1" name="Line 125"/>
            <p:cNvSpPr>
              <a:spLocks noChangeShapeType="1"/>
            </p:cNvSpPr>
            <p:nvPr/>
          </p:nvSpPr>
          <p:spPr bwMode="auto">
            <a:xfrm flipH="1">
              <a:off x="510" y="173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Rectangle 126"/>
            <p:cNvSpPr>
              <a:spLocks noChangeArrowheads="1"/>
            </p:cNvSpPr>
            <p:nvPr/>
          </p:nvSpPr>
          <p:spPr bwMode="auto">
            <a:xfrm rot="16200000">
              <a:off x="302" y="1598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3" name="Line 127"/>
            <p:cNvSpPr>
              <a:spLocks noChangeShapeType="1"/>
            </p:cNvSpPr>
            <p:nvPr/>
          </p:nvSpPr>
          <p:spPr bwMode="auto">
            <a:xfrm flipH="1">
              <a:off x="510" y="112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Rectangle 128"/>
            <p:cNvSpPr>
              <a:spLocks noChangeArrowheads="1"/>
            </p:cNvSpPr>
            <p:nvPr/>
          </p:nvSpPr>
          <p:spPr bwMode="auto">
            <a:xfrm rot="16200000">
              <a:off x="302" y="986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5" name="Line 129"/>
            <p:cNvSpPr>
              <a:spLocks noChangeShapeType="1"/>
            </p:cNvSpPr>
            <p:nvPr/>
          </p:nvSpPr>
          <p:spPr bwMode="auto">
            <a:xfrm flipH="1">
              <a:off x="510" y="51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Line 132"/>
            <p:cNvSpPr>
              <a:spLocks noChangeShapeType="1"/>
            </p:cNvSpPr>
            <p:nvPr/>
          </p:nvSpPr>
          <p:spPr bwMode="auto">
            <a:xfrm>
              <a:off x="569" y="3659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Line 133"/>
            <p:cNvSpPr>
              <a:spLocks noChangeShapeType="1"/>
            </p:cNvSpPr>
            <p:nvPr/>
          </p:nvSpPr>
          <p:spPr bwMode="auto">
            <a:xfrm>
              <a:off x="660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Rectangle 134"/>
            <p:cNvSpPr>
              <a:spLocks noChangeArrowheads="1"/>
            </p:cNvSpPr>
            <p:nvPr/>
          </p:nvSpPr>
          <p:spPr bwMode="auto">
            <a:xfrm>
              <a:off x="621" y="3740"/>
              <a:ext cx="150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0" name="Line 135"/>
            <p:cNvSpPr>
              <a:spLocks noChangeShapeType="1"/>
            </p:cNvSpPr>
            <p:nvPr/>
          </p:nvSpPr>
          <p:spPr bwMode="auto">
            <a:xfrm>
              <a:off x="1630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Rectangle 136"/>
            <p:cNvSpPr>
              <a:spLocks noChangeArrowheads="1"/>
            </p:cNvSpPr>
            <p:nvPr/>
          </p:nvSpPr>
          <p:spPr bwMode="auto">
            <a:xfrm>
              <a:off x="1550" y="3740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2" name="Line 137"/>
            <p:cNvSpPr>
              <a:spLocks noChangeShapeType="1"/>
            </p:cNvSpPr>
            <p:nvPr/>
          </p:nvSpPr>
          <p:spPr bwMode="auto">
            <a:xfrm>
              <a:off x="2604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Rectangle 138"/>
            <p:cNvSpPr>
              <a:spLocks noChangeArrowheads="1"/>
            </p:cNvSpPr>
            <p:nvPr/>
          </p:nvSpPr>
          <p:spPr bwMode="auto">
            <a:xfrm>
              <a:off x="2524" y="3740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4" name="Line 139"/>
            <p:cNvSpPr>
              <a:spLocks noChangeShapeType="1"/>
            </p:cNvSpPr>
            <p:nvPr/>
          </p:nvSpPr>
          <p:spPr bwMode="auto">
            <a:xfrm>
              <a:off x="3575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5" name="Rectangle 140"/>
            <p:cNvSpPr>
              <a:spLocks noChangeArrowheads="1"/>
            </p:cNvSpPr>
            <p:nvPr/>
          </p:nvSpPr>
          <p:spPr bwMode="auto">
            <a:xfrm>
              <a:off x="3494" y="3740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6" name="Line 141"/>
            <p:cNvSpPr>
              <a:spLocks noChangeShapeType="1"/>
            </p:cNvSpPr>
            <p:nvPr/>
          </p:nvSpPr>
          <p:spPr bwMode="auto">
            <a:xfrm>
              <a:off x="4545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Rectangle 142"/>
            <p:cNvSpPr>
              <a:spLocks noChangeArrowheads="1"/>
            </p:cNvSpPr>
            <p:nvPr/>
          </p:nvSpPr>
          <p:spPr bwMode="auto">
            <a:xfrm>
              <a:off x="4465" y="3740"/>
              <a:ext cx="23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8" name="Line 143"/>
            <p:cNvSpPr>
              <a:spLocks noChangeShapeType="1"/>
            </p:cNvSpPr>
            <p:nvPr/>
          </p:nvSpPr>
          <p:spPr bwMode="auto">
            <a:xfrm>
              <a:off x="5519" y="3659"/>
              <a:ext cx="0" cy="5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Rectangle 144"/>
            <p:cNvSpPr>
              <a:spLocks noChangeArrowheads="1"/>
            </p:cNvSpPr>
            <p:nvPr/>
          </p:nvSpPr>
          <p:spPr bwMode="auto">
            <a:xfrm>
              <a:off x="5400" y="3740"/>
              <a:ext cx="318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0" name="Rectangle 130"/>
          <p:cNvSpPr>
            <a:spLocks noChangeArrowheads="1"/>
          </p:cNvSpPr>
          <p:nvPr/>
        </p:nvSpPr>
        <p:spPr bwMode="auto">
          <a:xfrm rot="16200000">
            <a:off x="481013" y="646113"/>
            <a:ext cx="371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1" name="Rectangle 262"/>
          <p:cNvSpPr>
            <a:spLocks noChangeArrowheads="1"/>
          </p:cNvSpPr>
          <p:nvPr/>
        </p:nvSpPr>
        <p:spPr bwMode="auto">
          <a:xfrm>
            <a:off x="1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in San Francisco vs. Chicago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2" name="Rectangle 56"/>
          <p:cNvSpPr>
            <a:spLocks noChangeArrowheads="1"/>
          </p:cNvSpPr>
          <p:nvPr/>
        </p:nvSpPr>
        <p:spPr bwMode="auto">
          <a:xfrm>
            <a:off x="4618973" y="4740304"/>
            <a:ext cx="41822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San Francisco: </a:t>
            </a:r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lang="en-US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– </a:t>
            </a:r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25.0,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25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44.4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" name="Rectangle 582"/>
          <p:cNvSpPr/>
          <p:nvPr/>
        </p:nvSpPr>
        <p:spPr>
          <a:xfrm>
            <a:off x="5118210" y="5048794"/>
            <a:ext cx="3775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Chicago: </a:t>
            </a:r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lang="en-US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–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39.3, </a:t>
            </a:r>
            <a:r>
              <a:rPr lang="en-US" i="1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25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39.4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5689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839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In each CZ, regress child national rank on parent national rank in micro data: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			    </a:t>
            </a:r>
            <a:r>
              <a:rPr lang="en-US" sz="2000" i="1" dirty="0" err="1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Rank</a:t>
            </a:r>
            <a:r>
              <a:rPr lang="en-US" sz="2000" baseline="-25000" dirty="0" err="1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child</a:t>
            </a:r>
            <a:r>
              <a:rPr lang="en-US" sz="20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sz="2000" dirty="0" smtClean="0">
                <a:solidFill>
                  <a:srgbClr val="000000"/>
                </a:solidFill>
                <a:latin typeface="Symbol" pitchFamily="18" charset="2"/>
                <a:ea typeface="Cambria Math" pitchFamily="18" charset="0"/>
              </a:rPr>
              <a:t>a</a:t>
            </a:r>
            <a:r>
              <a:rPr lang="en-US" sz="20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sz="2000" dirty="0" err="1" smtClean="0">
                <a:solidFill>
                  <a:srgbClr val="000000"/>
                </a:solidFill>
                <a:latin typeface="Symbol" pitchFamily="18" charset="2"/>
                <a:ea typeface="Cambria Math" pitchFamily="18" charset="0"/>
              </a:rPr>
              <a:t>b</a:t>
            </a:r>
            <a:r>
              <a:rPr lang="en-US" sz="2000" i="1" dirty="0" err="1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Rank</a:t>
            </a:r>
            <a:r>
              <a:rPr lang="en-US" sz="2000" baseline="-25000" dirty="0" err="1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</a:rPr>
              <a:t>parent</a:t>
            </a:r>
            <a:endParaRPr lang="en-US" sz="2000" baseline="-25000" dirty="0" smtClean="0">
              <a:solidFill>
                <a:srgbClr val="000000"/>
              </a:solidFill>
              <a:latin typeface="Cambria Math" pitchFamily="18" charset="0"/>
              <a:ea typeface="Cambria Math" pitchFamily="18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Relative mobility = 100 x </a:t>
            </a:r>
            <a:r>
              <a:rPr lang="en-US" sz="2000" dirty="0">
                <a:solidFill>
                  <a:srgbClr val="000000"/>
                </a:solidFill>
                <a:latin typeface="Symbol" pitchFamily="18" charset="2"/>
                <a:ea typeface="Cambria Math" pitchFamily="18" charset="0"/>
              </a:rPr>
              <a:t>b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Absolute upward mobility = </a:t>
            </a:r>
            <a:r>
              <a:rPr lang="en-US" sz="2000" dirty="0" smtClean="0">
                <a:solidFill>
                  <a:srgbClr val="000000"/>
                </a:solidFill>
                <a:latin typeface="Symbol" pitchFamily="18" charset="2"/>
                <a:ea typeface="Cambria Math" pitchFamily="18" charset="0"/>
              </a:rPr>
              <a:t>a</a:t>
            </a:r>
            <a:r>
              <a:rPr lang="en-US" sz="2000" dirty="0" smtClean="0">
                <a:solidFill>
                  <a:srgbClr val="000000"/>
                </a:solidFill>
              </a:rPr>
              <a:t> + 25</a:t>
            </a:r>
            <a:r>
              <a:rPr lang="en-US" sz="2000" dirty="0">
                <a:solidFill>
                  <a:srgbClr val="000000"/>
                </a:solidFill>
              </a:rPr>
              <a:t> x </a:t>
            </a:r>
            <a:r>
              <a:rPr lang="en-US" sz="2000" dirty="0" smtClean="0">
                <a:solidFill>
                  <a:srgbClr val="000000"/>
                </a:solidFill>
                <a:latin typeface="Symbol" pitchFamily="18" charset="2"/>
                <a:ea typeface="Cambria Math" pitchFamily="18" charset="0"/>
              </a:rPr>
              <a:t>b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Mobility Estimates by CZ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12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4"/>
          <p:cNvSpPr>
            <a:spLocks noChangeArrowheads="1"/>
          </p:cNvSpPr>
          <p:nvPr/>
        </p:nvSpPr>
        <p:spPr bwMode="auto">
          <a:xfrm>
            <a:off x="0" y="762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The Geography of Upward Mobility in the United States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57"/>
          <p:cNvSpPr>
            <a:spLocks noChangeArrowheads="1"/>
          </p:cNvSpPr>
          <p:nvPr/>
        </p:nvSpPr>
        <p:spPr bwMode="auto">
          <a:xfrm>
            <a:off x="0" y="4088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Child Percentile Rank </a:t>
            </a:r>
            <a:r>
              <a:rPr lang="en-US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at 25</a:t>
            </a:r>
            <a:r>
              <a:rPr lang="en-US" baseline="30000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Percentile (</a:t>
            </a:r>
            <a:r>
              <a:rPr lang="en-US" i="1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aseline="-25000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25</a:t>
            </a:r>
            <a:r>
              <a:rPr lang="en-US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300" y="944880"/>
            <a:ext cx="8915400" cy="5760720"/>
            <a:chOff x="217714" y="890330"/>
            <a:chExt cx="8915400" cy="5760720"/>
          </a:xfrm>
        </p:grpSpPr>
        <p:sp>
          <p:nvSpPr>
            <p:cNvPr id="11" name="Rectangle 10"/>
            <p:cNvSpPr/>
            <p:nvPr/>
          </p:nvSpPr>
          <p:spPr>
            <a:xfrm>
              <a:off x="217714" y="890330"/>
              <a:ext cx="8915400" cy="5760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56032" y="941832"/>
              <a:ext cx="8745401" cy="5230368"/>
              <a:chOff x="256032" y="941832"/>
              <a:chExt cx="8745401" cy="5230368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032" y="941832"/>
                <a:ext cx="7855905" cy="4946311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69" t="11111" r="64932" b="63838"/>
              <a:stretch/>
            </p:blipFill>
            <p:spPr>
              <a:xfrm>
                <a:off x="7467600" y="3733800"/>
                <a:ext cx="1533833" cy="2438400"/>
              </a:xfrm>
              <a:prstGeom prst="rect">
                <a:avLst/>
              </a:prstGeom>
            </p:spPr>
          </p:pic>
        </p:grpSp>
      </p:grpSp>
      <p:sp>
        <p:nvSpPr>
          <p:cNvPr id="8" name="TextBox 7"/>
          <p:cNvSpPr txBox="1"/>
          <p:nvPr/>
        </p:nvSpPr>
        <p:spPr>
          <a:xfrm>
            <a:off x="0" y="6488668"/>
            <a:ext cx="617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Note: Lighter Color = More Absolute Upward Mobility</a:t>
            </a:r>
            <a:endParaRPr lang="en-US" sz="1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6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5864"/>
              </p:ext>
            </p:extLst>
          </p:nvPr>
        </p:nvGraphicFramePr>
        <p:xfrm>
          <a:off x="533225" y="1181100"/>
          <a:ext cx="7976069" cy="3543300"/>
        </p:xfrm>
        <a:graphic>
          <a:graphicData uri="http://schemas.openxmlformats.org/drawingml/2006/table">
            <a:tbl>
              <a:tblPr/>
              <a:tblGrid>
                <a:gridCol w="1703004"/>
                <a:gridCol w="2005688"/>
                <a:gridCol w="1422459"/>
                <a:gridCol w="1422459"/>
                <a:gridCol w="1422459"/>
              </a:tblGrid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Upward Mobility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CZ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6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25 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– </a:t>
                      </a:r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P(Child in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Q5|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Parent in Q1)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Salt Lake City, UT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10.83%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Pittsburgh, PA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9.51%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 Jose, 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12.93%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Boston, 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10.49%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 Francisco, 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12.15%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 Diego, 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10.44%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Manchester, NH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10.02%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Minneapolis, MN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8.52%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Newark, NJ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10.24%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New York, NY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10.50%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62"/>
          <p:cNvSpPr>
            <a:spLocks noChangeArrowheads="1"/>
          </p:cNvSpPr>
          <p:nvPr/>
        </p:nvSpPr>
        <p:spPr bwMode="auto">
          <a:xfrm>
            <a:off x="1636036" y="301823"/>
            <a:ext cx="58719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Highest Absolute Mobility In The 50 Largest CZs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1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858"/>
              </p:ext>
            </p:extLst>
          </p:nvPr>
        </p:nvGraphicFramePr>
        <p:xfrm>
          <a:off x="533224" y="1181100"/>
          <a:ext cx="7976070" cy="3543300"/>
        </p:xfrm>
        <a:graphic>
          <a:graphicData uri="http://schemas.openxmlformats.org/drawingml/2006/table">
            <a:tbl>
              <a:tblPr/>
              <a:tblGrid>
                <a:gridCol w="1703004"/>
                <a:gridCol w="2005689"/>
                <a:gridCol w="1422459"/>
                <a:gridCol w="1422459"/>
                <a:gridCol w="1422459"/>
              </a:tblGrid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Upward Mobility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CZ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6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25 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– </a:t>
                      </a:r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P(Child in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Q5|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Parent in Q1)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Nashville, TN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5.73%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New Orleans, 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5.12%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Cincinnati, OH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5.12%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Columbus, OH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4.91%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Jacksonville, FL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4.92%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Detroit, MI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5.46%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Indianapolis, 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Raleigh, NC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Atlanta, GA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Charlotte, NC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4.38%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62"/>
          <p:cNvSpPr>
            <a:spLocks noChangeArrowheads="1"/>
          </p:cNvSpPr>
          <p:nvPr/>
        </p:nvSpPr>
        <p:spPr bwMode="auto">
          <a:xfrm>
            <a:off x="1664890" y="301823"/>
            <a:ext cx="58142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Lowest Absolute Mobility In </a:t>
            </a:r>
            <a:r>
              <a:rPr lang="en-US" sz="2000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The 50 Largest CZs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4300" y="946784"/>
            <a:ext cx="8915400" cy="5806440"/>
            <a:chOff x="217714" y="890330"/>
            <a:chExt cx="8915400" cy="5806440"/>
          </a:xfrm>
        </p:grpSpPr>
        <p:sp>
          <p:nvSpPr>
            <p:cNvPr id="13" name="Rectangle 12"/>
            <p:cNvSpPr/>
            <p:nvPr/>
          </p:nvSpPr>
          <p:spPr>
            <a:xfrm>
              <a:off x="217714" y="890330"/>
              <a:ext cx="8915400" cy="58064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Corr. with baseline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25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 = -0.68 (</a:t>
                  </a:r>
                  <a:r>
                    <a:rPr lang="en-US" sz="1600" dirty="0" err="1" smtClean="0">
                      <a:latin typeface="Arial" pitchFamily="34" charset="0"/>
                      <a:cs typeface="Arial" pitchFamily="34" charset="0"/>
                    </a:rPr>
                    <a:t>unweighted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), -0.61 (pop-weighted) 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5357" r="-1860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32" y="941832"/>
              <a:ext cx="7863378" cy="494690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6806" y="3762556"/>
              <a:ext cx="1445827" cy="2333444"/>
            </a:xfrm>
            <a:prstGeom prst="rect">
              <a:avLst/>
            </a:prstGeom>
          </p:spPr>
        </p:pic>
      </p:grpSp>
      <p:sp>
        <p:nvSpPr>
          <p:cNvPr id="8" name="Rectangle 134"/>
          <p:cNvSpPr>
            <a:spLocks noChangeArrowheads="1"/>
          </p:cNvSpPr>
          <p:nvPr/>
        </p:nvSpPr>
        <p:spPr bwMode="auto">
          <a:xfrm>
            <a:off x="0" y="762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Relative Mobility Across Areas in the U.S.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34"/>
          <p:cNvSpPr>
            <a:spLocks noChangeArrowheads="1"/>
          </p:cNvSpPr>
          <p:nvPr/>
        </p:nvSpPr>
        <p:spPr bwMode="auto">
          <a:xfrm>
            <a:off x="0" y="3810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Rank-Rank Slopes (</a:t>
            </a:r>
            <a:r>
              <a:rPr lang="en-US" sz="2000" i="1" dirty="0" smtClean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sz="2000" baseline="-25000" dirty="0" smtClean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100</a:t>
            </a:r>
            <a:r>
              <a:rPr lang="en-US" sz="2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i="1" dirty="0" smtClean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sz="2000" baseline="-25000" dirty="0" smtClean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0</a:t>
            </a:r>
            <a:r>
              <a:rPr lang="en-US" sz="2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) by Commuting Zone</a:t>
            </a:r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06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45"/>
          <p:cNvSpPr>
            <a:spLocks noChangeArrowheads="1"/>
          </p:cNvSpPr>
          <p:nvPr/>
        </p:nvSpPr>
        <p:spPr bwMode="auto">
          <a:xfrm rot="16200000">
            <a:off x="-2879724" y="3035300"/>
            <a:ext cx="62452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Coef. from Regression of Child Rank on Relative Mobility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Rectangle 94"/>
          <p:cNvSpPr>
            <a:spLocks noChangeArrowheads="1"/>
          </p:cNvSpPr>
          <p:nvPr/>
        </p:nvSpPr>
        <p:spPr bwMode="auto">
          <a:xfrm>
            <a:off x="2764429" y="6428601"/>
            <a:ext cx="4475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493152" y="744195"/>
            <a:ext cx="8585201" cy="5559552"/>
            <a:chOff x="492124" y="341312"/>
            <a:chExt cx="8585201" cy="5981700"/>
          </a:xfrm>
        </p:grpSpPr>
        <p:sp>
          <p:nvSpPr>
            <p:cNvPr id="151" name="Line 12"/>
            <p:cNvSpPr>
              <a:spLocks noChangeShapeType="1"/>
            </p:cNvSpPr>
            <p:nvPr/>
          </p:nvSpPr>
          <p:spPr bwMode="auto">
            <a:xfrm>
              <a:off x="903288" y="1968504"/>
              <a:ext cx="800258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8"/>
            <p:cNvSpPr>
              <a:spLocks noChangeShapeType="1"/>
            </p:cNvSpPr>
            <p:nvPr/>
          </p:nvSpPr>
          <p:spPr bwMode="auto">
            <a:xfrm>
              <a:off x="903288" y="55911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9"/>
            <p:cNvSpPr>
              <a:spLocks noChangeShapeType="1"/>
            </p:cNvSpPr>
            <p:nvPr/>
          </p:nvSpPr>
          <p:spPr bwMode="auto">
            <a:xfrm>
              <a:off x="903288" y="4681537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0"/>
            <p:cNvSpPr>
              <a:spLocks noChangeShapeType="1"/>
            </p:cNvSpPr>
            <p:nvPr/>
          </p:nvSpPr>
          <p:spPr bwMode="auto">
            <a:xfrm>
              <a:off x="903288" y="3778250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1"/>
            <p:cNvSpPr>
              <a:spLocks noChangeShapeType="1"/>
            </p:cNvSpPr>
            <p:nvPr/>
          </p:nvSpPr>
          <p:spPr bwMode="auto">
            <a:xfrm>
              <a:off x="903288" y="2868612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3"/>
            <p:cNvSpPr>
              <a:spLocks noChangeShapeType="1"/>
            </p:cNvSpPr>
            <p:nvPr/>
          </p:nvSpPr>
          <p:spPr bwMode="auto">
            <a:xfrm>
              <a:off x="903288" y="1062037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15"/>
            <p:cNvSpPr>
              <a:spLocks noChangeArrowheads="1"/>
            </p:cNvSpPr>
            <p:nvPr/>
          </p:nvSpPr>
          <p:spPr bwMode="auto">
            <a:xfrm>
              <a:off x="1036638" y="56467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Oval 16"/>
            <p:cNvSpPr>
              <a:spLocks noChangeArrowheads="1"/>
            </p:cNvSpPr>
            <p:nvPr/>
          </p:nvSpPr>
          <p:spPr bwMode="auto">
            <a:xfrm>
              <a:off x="1114425" y="54356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Oval 17"/>
            <p:cNvSpPr>
              <a:spLocks noChangeArrowheads="1"/>
            </p:cNvSpPr>
            <p:nvPr/>
          </p:nvSpPr>
          <p:spPr bwMode="auto">
            <a:xfrm>
              <a:off x="1192213" y="565785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Oval 18"/>
            <p:cNvSpPr>
              <a:spLocks noChangeArrowheads="1"/>
            </p:cNvSpPr>
            <p:nvPr/>
          </p:nvSpPr>
          <p:spPr bwMode="auto">
            <a:xfrm>
              <a:off x="1268413" y="51752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19"/>
            <p:cNvSpPr>
              <a:spLocks noChangeArrowheads="1"/>
            </p:cNvSpPr>
            <p:nvPr/>
          </p:nvSpPr>
          <p:spPr bwMode="auto">
            <a:xfrm>
              <a:off x="1346200" y="52308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Oval 20"/>
            <p:cNvSpPr>
              <a:spLocks noChangeArrowheads="1"/>
            </p:cNvSpPr>
            <p:nvPr/>
          </p:nvSpPr>
          <p:spPr bwMode="auto">
            <a:xfrm>
              <a:off x="1423988" y="50530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21"/>
            <p:cNvSpPr>
              <a:spLocks noChangeArrowheads="1"/>
            </p:cNvSpPr>
            <p:nvPr/>
          </p:nvSpPr>
          <p:spPr bwMode="auto">
            <a:xfrm>
              <a:off x="1501775" y="53244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22"/>
            <p:cNvSpPr>
              <a:spLocks noChangeArrowheads="1"/>
            </p:cNvSpPr>
            <p:nvPr/>
          </p:nvSpPr>
          <p:spPr bwMode="auto">
            <a:xfrm>
              <a:off x="1573213" y="52752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23"/>
            <p:cNvSpPr>
              <a:spLocks noChangeArrowheads="1"/>
            </p:cNvSpPr>
            <p:nvPr/>
          </p:nvSpPr>
          <p:spPr bwMode="auto">
            <a:xfrm>
              <a:off x="1651000" y="53752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24"/>
            <p:cNvSpPr>
              <a:spLocks noChangeArrowheads="1"/>
            </p:cNvSpPr>
            <p:nvPr/>
          </p:nvSpPr>
          <p:spPr bwMode="auto">
            <a:xfrm>
              <a:off x="1728788" y="51911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25"/>
            <p:cNvSpPr>
              <a:spLocks noChangeArrowheads="1"/>
            </p:cNvSpPr>
            <p:nvPr/>
          </p:nvSpPr>
          <p:spPr bwMode="auto">
            <a:xfrm>
              <a:off x="1806575" y="52689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26"/>
            <p:cNvSpPr>
              <a:spLocks noChangeArrowheads="1"/>
            </p:cNvSpPr>
            <p:nvPr/>
          </p:nvSpPr>
          <p:spPr bwMode="auto">
            <a:xfrm>
              <a:off x="1884363" y="542448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27"/>
            <p:cNvSpPr>
              <a:spLocks noChangeArrowheads="1"/>
            </p:cNvSpPr>
            <p:nvPr/>
          </p:nvSpPr>
          <p:spPr bwMode="auto">
            <a:xfrm>
              <a:off x="1962150" y="55070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28"/>
            <p:cNvSpPr>
              <a:spLocks noChangeArrowheads="1"/>
            </p:cNvSpPr>
            <p:nvPr/>
          </p:nvSpPr>
          <p:spPr bwMode="auto">
            <a:xfrm>
              <a:off x="2039938" y="4926012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29"/>
            <p:cNvSpPr>
              <a:spLocks noChangeArrowheads="1"/>
            </p:cNvSpPr>
            <p:nvPr/>
          </p:nvSpPr>
          <p:spPr bwMode="auto">
            <a:xfrm>
              <a:off x="2117725" y="4875212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30"/>
            <p:cNvSpPr>
              <a:spLocks noChangeArrowheads="1"/>
            </p:cNvSpPr>
            <p:nvPr/>
          </p:nvSpPr>
          <p:spPr bwMode="auto">
            <a:xfrm>
              <a:off x="2193925" y="50530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31"/>
            <p:cNvSpPr>
              <a:spLocks noChangeArrowheads="1"/>
            </p:cNvSpPr>
            <p:nvPr/>
          </p:nvSpPr>
          <p:spPr bwMode="auto">
            <a:xfrm>
              <a:off x="2271713" y="49863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Oval 32"/>
            <p:cNvSpPr>
              <a:spLocks noChangeArrowheads="1"/>
            </p:cNvSpPr>
            <p:nvPr/>
          </p:nvSpPr>
          <p:spPr bwMode="auto">
            <a:xfrm>
              <a:off x="2349500" y="52641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33"/>
            <p:cNvSpPr>
              <a:spLocks noChangeArrowheads="1"/>
            </p:cNvSpPr>
            <p:nvPr/>
          </p:nvSpPr>
          <p:spPr bwMode="auto">
            <a:xfrm>
              <a:off x="2427288" y="51419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34"/>
            <p:cNvSpPr>
              <a:spLocks noChangeArrowheads="1"/>
            </p:cNvSpPr>
            <p:nvPr/>
          </p:nvSpPr>
          <p:spPr bwMode="auto">
            <a:xfrm>
              <a:off x="2498725" y="48926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35"/>
            <p:cNvSpPr>
              <a:spLocks noChangeArrowheads="1"/>
            </p:cNvSpPr>
            <p:nvPr/>
          </p:nvSpPr>
          <p:spPr bwMode="auto">
            <a:xfrm>
              <a:off x="2576513" y="51133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36"/>
            <p:cNvSpPr>
              <a:spLocks noChangeArrowheads="1"/>
            </p:cNvSpPr>
            <p:nvPr/>
          </p:nvSpPr>
          <p:spPr bwMode="auto">
            <a:xfrm>
              <a:off x="2654300" y="49149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Oval 37"/>
            <p:cNvSpPr>
              <a:spLocks noChangeArrowheads="1"/>
            </p:cNvSpPr>
            <p:nvPr/>
          </p:nvSpPr>
          <p:spPr bwMode="auto">
            <a:xfrm>
              <a:off x="2732088" y="46212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38"/>
            <p:cNvSpPr>
              <a:spLocks noChangeArrowheads="1"/>
            </p:cNvSpPr>
            <p:nvPr/>
          </p:nvSpPr>
          <p:spPr bwMode="auto">
            <a:xfrm>
              <a:off x="2809875" y="46148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Oval 39"/>
            <p:cNvSpPr>
              <a:spLocks noChangeArrowheads="1"/>
            </p:cNvSpPr>
            <p:nvPr/>
          </p:nvSpPr>
          <p:spPr bwMode="auto">
            <a:xfrm>
              <a:off x="2887663" y="45593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Oval 40"/>
            <p:cNvSpPr>
              <a:spLocks noChangeArrowheads="1"/>
            </p:cNvSpPr>
            <p:nvPr/>
          </p:nvSpPr>
          <p:spPr bwMode="auto">
            <a:xfrm>
              <a:off x="2965450" y="4643437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41"/>
            <p:cNvSpPr>
              <a:spLocks noChangeArrowheads="1"/>
            </p:cNvSpPr>
            <p:nvPr/>
          </p:nvSpPr>
          <p:spPr bwMode="auto">
            <a:xfrm>
              <a:off x="3043238" y="4687887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42"/>
            <p:cNvSpPr>
              <a:spLocks noChangeArrowheads="1"/>
            </p:cNvSpPr>
            <p:nvPr/>
          </p:nvSpPr>
          <p:spPr bwMode="auto">
            <a:xfrm>
              <a:off x="3119438" y="46323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Oval 43"/>
            <p:cNvSpPr>
              <a:spLocks noChangeArrowheads="1"/>
            </p:cNvSpPr>
            <p:nvPr/>
          </p:nvSpPr>
          <p:spPr bwMode="auto">
            <a:xfrm>
              <a:off x="3197225" y="46148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Oval 44"/>
            <p:cNvSpPr>
              <a:spLocks noChangeArrowheads="1"/>
            </p:cNvSpPr>
            <p:nvPr/>
          </p:nvSpPr>
          <p:spPr bwMode="auto">
            <a:xfrm>
              <a:off x="3275013" y="4349750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45"/>
            <p:cNvSpPr>
              <a:spLocks noChangeArrowheads="1"/>
            </p:cNvSpPr>
            <p:nvPr/>
          </p:nvSpPr>
          <p:spPr bwMode="auto">
            <a:xfrm>
              <a:off x="3348038" y="4754562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46"/>
            <p:cNvSpPr>
              <a:spLocks noChangeArrowheads="1"/>
            </p:cNvSpPr>
            <p:nvPr/>
          </p:nvSpPr>
          <p:spPr bwMode="auto">
            <a:xfrm>
              <a:off x="3424238" y="44767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47"/>
            <p:cNvSpPr>
              <a:spLocks noChangeArrowheads="1"/>
            </p:cNvSpPr>
            <p:nvPr/>
          </p:nvSpPr>
          <p:spPr bwMode="auto">
            <a:xfrm>
              <a:off x="3502025" y="41878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48"/>
            <p:cNvSpPr>
              <a:spLocks noChangeArrowheads="1"/>
            </p:cNvSpPr>
            <p:nvPr/>
          </p:nvSpPr>
          <p:spPr bwMode="auto">
            <a:xfrm>
              <a:off x="3579813" y="4383087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49"/>
            <p:cNvSpPr>
              <a:spLocks noChangeArrowheads="1"/>
            </p:cNvSpPr>
            <p:nvPr/>
          </p:nvSpPr>
          <p:spPr bwMode="auto">
            <a:xfrm>
              <a:off x="3657600" y="41386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50"/>
            <p:cNvSpPr>
              <a:spLocks noChangeArrowheads="1"/>
            </p:cNvSpPr>
            <p:nvPr/>
          </p:nvSpPr>
          <p:spPr bwMode="auto">
            <a:xfrm>
              <a:off x="3735388" y="39608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51"/>
            <p:cNvSpPr>
              <a:spLocks noChangeArrowheads="1"/>
            </p:cNvSpPr>
            <p:nvPr/>
          </p:nvSpPr>
          <p:spPr bwMode="auto">
            <a:xfrm>
              <a:off x="3813175" y="38449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52"/>
            <p:cNvSpPr>
              <a:spLocks noChangeArrowheads="1"/>
            </p:cNvSpPr>
            <p:nvPr/>
          </p:nvSpPr>
          <p:spPr bwMode="auto">
            <a:xfrm>
              <a:off x="3890963" y="425450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53"/>
            <p:cNvSpPr>
              <a:spLocks noChangeArrowheads="1"/>
            </p:cNvSpPr>
            <p:nvPr/>
          </p:nvSpPr>
          <p:spPr bwMode="auto">
            <a:xfrm>
              <a:off x="3967163" y="39671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Oval 54"/>
            <p:cNvSpPr>
              <a:spLocks noChangeArrowheads="1"/>
            </p:cNvSpPr>
            <p:nvPr/>
          </p:nvSpPr>
          <p:spPr bwMode="auto">
            <a:xfrm>
              <a:off x="4044950" y="36449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55"/>
            <p:cNvSpPr>
              <a:spLocks noChangeArrowheads="1"/>
            </p:cNvSpPr>
            <p:nvPr/>
          </p:nvSpPr>
          <p:spPr bwMode="auto">
            <a:xfrm>
              <a:off x="4122738" y="37830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Oval 56"/>
            <p:cNvSpPr>
              <a:spLocks noChangeArrowheads="1"/>
            </p:cNvSpPr>
            <p:nvPr/>
          </p:nvSpPr>
          <p:spPr bwMode="auto">
            <a:xfrm>
              <a:off x="4200525" y="4033837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Oval 57"/>
            <p:cNvSpPr>
              <a:spLocks noChangeArrowheads="1"/>
            </p:cNvSpPr>
            <p:nvPr/>
          </p:nvSpPr>
          <p:spPr bwMode="auto">
            <a:xfrm>
              <a:off x="4271963" y="34512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Oval 58"/>
            <p:cNvSpPr>
              <a:spLocks noChangeArrowheads="1"/>
            </p:cNvSpPr>
            <p:nvPr/>
          </p:nvSpPr>
          <p:spPr bwMode="auto">
            <a:xfrm>
              <a:off x="4349750" y="36115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Oval 59"/>
            <p:cNvSpPr>
              <a:spLocks noChangeArrowheads="1"/>
            </p:cNvSpPr>
            <p:nvPr/>
          </p:nvSpPr>
          <p:spPr bwMode="auto">
            <a:xfrm>
              <a:off x="4427538" y="33020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Oval 60"/>
            <p:cNvSpPr>
              <a:spLocks noChangeArrowheads="1"/>
            </p:cNvSpPr>
            <p:nvPr/>
          </p:nvSpPr>
          <p:spPr bwMode="auto">
            <a:xfrm>
              <a:off x="4505325" y="34956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Oval 61"/>
            <p:cNvSpPr>
              <a:spLocks noChangeArrowheads="1"/>
            </p:cNvSpPr>
            <p:nvPr/>
          </p:nvSpPr>
          <p:spPr bwMode="auto">
            <a:xfrm>
              <a:off x="4583113" y="32131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Oval 62"/>
            <p:cNvSpPr>
              <a:spLocks noChangeArrowheads="1"/>
            </p:cNvSpPr>
            <p:nvPr/>
          </p:nvSpPr>
          <p:spPr bwMode="auto">
            <a:xfrm>
              <a:off x="4660900" y="36068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Oval 63"/>
            <p:cNvSpPr>
              <a:spLocks noChangeArrowheads="1"/>
            </p:cNvSpPr>
            <p:nvPr/>
          </p:nvSpPr>
          <p:spPr bwMode="auto">
            <a:xfrm>
              <a:off x="4738688" y="33956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Oval 64"/>
            <p:cNvSpPr>
              <a:spLocks noChangeArrowheads="1"/>
            </p:cNvSpPr>
            <p:nvPr/>
          </p:nvSpPr>
          <p:spPr bwMode="auto">
            <a:xfrm>
              <a:off x="4816475" y="296862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Oval 65"/>
            <p:cNvSpPr>
              <a:spLocks noChangeArrowheads="1"/>
            </p:cNvSpPr>
            <p:nvPr/>
          </p:nvSpPr>
          <p:spPr bwMode="auto">
            <a:xfrm>
              <a:off x="4892675" y="350678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Oval 66"/>
            <p:cNvSpPr>
              <a:spLocks noChangeArrowheads="1"/>
            </p:cNvSpPr>
            <p:nvPr/>
          </p:nvSpPr>
          <p:spPr bwMode="auto">
            <a:xfrm>
              <a:off x="4970463" y="31289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Oval 67"/>
            <p:cNvSpPr>
              <a:spLocks noChangeArrowheads="1"/>
            </p:cNvSpPr>
            <p:nvPr/>
          </p:nvSpPr>
          <p:spPr bwMode="auto">
            <a:xfrm>
              <a:off x="5048250" y="3052762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Oval 68"/>
            <p:cNvSpPr>
              <a:spLocks noChangeArrowheads="1"/>
            </p:cNvSpPr>
            <p:nvPr/>
          </p:nvSpPr>
          <p:spPr bwMode="auto">
            <a:xfrm>
              <a:off x="5126038" y="32242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Oval 69"/>
            <p:cNvSpPr>
              <a:spLocks noChangeArrowheads="1"/>
            </p:cNvSpPr>
            <p:nvPr/>
          </p:nvSpPr>
          <p:spPr bwMode="auto">
            <a:xfrm>
              <a:off x="5197475" y="33067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70"/>
            <p:cNvSpPr>
              <a:spLocks noChangeArrowheads="1"/>
            </p:cNvSpPr>
            <p:nvPr/>
          </p:nvSpPr>
          <p:spPr bwMode="auto">
            <a:xfrm>
              <a:off x="5275263" y="28686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Oval 71"/>
            <p:cNvSpPr>
              <a:spLocks noChangeArrowheads="1"/>
            </p:cNvSpPr>
            <p:nvPr/>
          </p:nvSpPr>
          <p:spPr bwMode="auto">
            <a:xfrm>
              <a:off x="5353050" y="33734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Oval 72"/>
            <p:cNvSpPr>
              <a:spLocks noChangeArrowheads="1"/>
            </p:cNvSpPr>
            <p:nvPr/>
          </p:nvSpPr>
          <p:spPr bwMode="auto">
            <a:xfrm>
              <a:off x="5430838" y="31575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73"/>
            <p:cNvSpPr>
              <a:spLocks noChangeArrowheads="1"/>
            </p:cNvSpPr>
            <p:nvPr/>
          </p:nvSpPr>
          <p:spPr bwMode="auto">
            <a:xfrm>
              <a:off x="5508625" y="25527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74"/>
            <p:cNvSpPr>
              <a:spLocks noChangeArrowheads="1"/>
            </p:cNvSpPr>
            <p:nvPr/>
          </p:nvSpPr>
          <p:spPr bwMode="auto">
            <a:xfrm>
              <a:off x="5586413" y="31400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75"/>
            <p:cNvSpPr>
              <a:spLocks noChangeArrowheads="1"/>
            </p:cNvSpPr>
            <p:nvPr/>
          </p:nvSpPr>
          <p:spPr bwMode="auto">
            <a:xfrm>
              <a:off x="5664200" y="2703512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Oval 76"/>
            <p:cNvSpPr>
              <a:spLocks noChangeArrowheads="1"/>
            </p:cNvSpPr>
            <p:nvPr/>
          </p:nvSpPr>
          <p:spPr bwMode="auto">
            <a:xfrm>
              <a:off x="5741988" y="288607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77"/>
            <p:cNvSpPr>
              <a:spLocks noChangeArrowheads="1"/>
            </p:cNvSpPr>
            <p:nvPr/>
          </p:nvSpPr>
          <p:spPr bwMode="auto">
            <a:xfrm>
              <a:off x="5818188" y="31623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Oval 78"/>
            <p:cNvSpPr>
              <a:spLocks noChangeArrowheads="1"/>
            </p:cNvSpPr>
            <p:nvPr/>
          </p:nvSpPr>
          <p:spPr bwMode="auto">
            <a:xfrm>
              <a:off x="5895975" y="29575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Oval 79"/>
            <p:cNvSpPr>
              <a:spLocks noChangeArrowheads="1"/>
            </p:cNvSpPr>
            <p:nvPr/>
          </p:nvSpPr>
          <p:spPr bwMode="auto">
            <a:xfrm>
              <a:off x="5973763" y="29908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Oval 80"/>
            <p:cNvSpPr>
              <a:spLocks noChangeArrowheads="1"/>
            </p:cNvSpPr>
            <p:nvPr/>
          </p:nvSpPr>
          <p:spPr bwMode="auto">
            <a:xfrm>
              <a:off x="6051550" y="25146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Oval 81"/>
            <p:cNvSpPr>
              <a:spLocks noChangeArrowheads="1"/>
            </p:cNvSpPr>
            <p:nvPr/>
          </p:nvSpPr>
          <p:spPr bwMode="auto">
            <a:xfrm>
              <a:off x="6122988" y="30908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82"/>
            <p:cNvSpPr>
              <a:spLocks noChangeArrowheads="1"/>
            </p:cNvSpPr>
            <p:nvPr/>
          </p:nvSpPr>
          <p:spPr bwMode="auto">
            <a:xfrm>
              <a:off x="6200775" y="26527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83"/>
            <p:cNvSpPr>
              <a:spLocks noChangeArrowheads="1"/>
            </p:cNvSpPr>
            <p:nvPr/>
          </p:nvSpPr>
          <p:spPr bwMode="auto">
            <a:xfrm>
              <a:off x="6278563" y="25638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Oval 84"/>
            <p:cNvSpPr>
              <a:spLocks noChangeArrowheads="1"/>
            </p:cNvSpPr>
            <p:nvPr/>
          </p:nvSpPr>
          <p:spPr bwMode="auto">
            <a:xfrm>
              <a:off x="6356350" y="27590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85"/>
            <p:cNvSpPr>
              <a:spLocks noChangeArrowheads="1"/>
            </p:cNvSpPr>
            <p:nvPr/>
          </p:nvSpPr>
          <p:spPr bwMode="auto">
            <a:xfrm>
              <a:off x="6434138" y="29083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86"/>
            <p:cNvSpPr>
              <a:spLocks noChangeArrowheads="1"/>
            </p:cNvSpPr>
            <p:nvPr/>
          </p:nvSpPr>
          <p:spPr bwMode="auto">
            <a:xfrm>
              <a:off x="6511925" y="25193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87"/>
            <p:cNvSpPr>
              <a:spLocks noChangeArrowheads="1"/>
            </p:cNvSpPr>
            <p:nvPr/>
          </p:nvSpPr>
          <p:spPr bwMode="auto">
            <a:xfrm>
              <a:off x="6589713" y="29797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Oval 88"/>
            <p:cNvSpPr>
              <a:spLocks noChangeArrowheads="1"/>
            </p:cNvSpPr>
            <p:nvPr/>
          </p:nvSpPr>
          <p:spPr bwMode="auto">
            <a:xfrm>
              <a:off x="6667500" y="2570162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Oval 89"/>
            <p:cNvSpPr>
              <a:spLocks noChangeArrowheads="1"/>
            </p:cNvSpPr>
            <p:nvPr/>
          </p:nvSpPr>
          <p:spPr bwMode="auto">
            <a:xfrm>
              <a:off x="6743700" y="23368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Oval 90"/>
            <p:cNvSpPr>
              <a:spLocks noChangeArrowheads="1"/>
            </p:cNvSpPr>
            <p:nvPr/>
          </p:nvSpPr>
          <p:spPr bwMode="auto">
            <a:xfrm>
              <a:off x="6821488" y="27527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Oval 91"/>
            <p:cNvSpPr>
              <a:spLocks noChangeArrowheads="1"/>
            </p:cNvSpPr>
            <p:nvPr/>
          </p:nvSpPr>
          <p:spPr bwMode="auto">
            <a:xfrm>
              <a:off x="6899275" y="2071687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Oval 92"/>
            <p:cNvSpPr>
              <a:spLocks noChangeArrowheads="1"/>
            </p:cNvSpPr>
            <p:nvPr/>
          </p:nvSpPr>
          <p:spPr bwMode="auto">
            <a:xfrm>
              <a:off x="6972300" y="2519362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Oval 93"/>
            <p:cNvSpPr>
              <a:spLocks noChangeArrowheads="1"/>
            </p:cNvSpPr>
            <p:nvPr/>
          </p:nvSpPr>
          <p:spPr bwMode="auto">
            <a:xfrm>
              <a:off x="7048500" y="22923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Oval 94"/>
            <p:cNvSpPr>
              <a:spLocks noChangeArrowheads="1"/>
            </p:cNvSpPr>
            <p:nvPr/>
          </p:nvSpPr>
          <p:spPr bwMode="auto">
            <a:xfrm>
              <a:off x="7126288" y="19939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Oval 95"/>
            <p:cNvSpPr>
              <a:spLocks noChangeArrowheads="1"/>
            </p:cNvSpPr>
            <p:nvPr/>
          </p:nvSpPr>
          <p:spPr bwMode="auto">
            <a:xfrm>
              <a:off x="7204075" y="198278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Oval 96"/>
            <p:cNvSpPr>
              <a:spLocks noChangeArrowheads="1"/>
            </p:cNvSpPr>
            <p:nvPr/>
          </p:nvSpPr>
          <p:spPr bwMode="auto">
            <a:xfrm>
              <a:off x="7281863" y="18097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Oval 97"/>
            <p:cNvSpPr>
              <a:spLocks noChangeArrowheads="1"/>
            </p:cNvSpPr>
            <p:nvPr/>
          </p:nvSpPr>
          <p:spPr bwMode="auto">
            <a:xfrm>
              <a:off x="7359650" y="18986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Oval 98"/>
            <p:cNvSpPr>
              <a:spLocks noChangeArrowheads="1"/>
            </p:cNvSpPr>
            <p:nvPr/>
          </p:nvSpPr>
          <p:spPr bwMode="auto">
            <a:xfrm>
              <a:off x="7437438" y="22320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Oval 99"/>
            <p:cNvSpPr>
              <a:spLocks noChangeArrowheads="1"/>
            </p:cNvSpPr>
            <p:nvPr/>
          </p:nvSpPr>
          <p:spPr bwMode="auto">
            <a:xfrm>
              <a:off x="7515225" y="12176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Oval 100"/>
            <p:cNvSpPr>
              <a:spLocks noChangeArrowheads="1"/>
            </p:cNvSpPr>
            <p:nvPr/>
          </p:nvSpPr>
          <p:spPr bwMode="auto">
            <a:xfrm>
              <a:off x="7593013" y="255270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Oval 101"/>
            <p:cNvSpPr>
              <a:spLocks noChangeArrowheads="1"/>
            </p:cNvSpPr>
            <p:nvPr/>
          </p:nvSpPr>
          <p:spPr bwMode="auto">
            <a:xfrm>
              <a:off x="7669213" y="217011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Oval 102"/>
            <p:cNvSpPr>
              <a:spLocks noChangeArrowheads="1"/>
            </p:cNvSpPr>
            <p:nvPr/>
          </p:nvSpPr>
          <p:spPr bwMode="auto">
            <a:xfrm>
              <a:off x="7747000" y="171132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Oval 103"/>
            <p:cNvSpPr>
              <a:spLocks noChangeArrowheads="1"/>
            </p:cNvSpPr>
            <p:nvPr/>
          </p:nvSpPr>
          <p:spPr bwMode="auto">
            <a:xfrm>
              <a:off x="7824788" y="12065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Oval 104"/>
            <p:cNvSpPr>
              <a:spLocks noChangeArrowheads="1"/>
            </p:cNvSpPr>
            <p:nvPr/>
          </p:nvSpPr>
          <p:spPr bwMode="auto">
            <a:xfrm>
              <a:off x="7897813" y="2027237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Oval 105"/>
            <p:cNvSpPr>
              <a:spLocks noChangeArrowheads="1"/>
            </p:cNvSpPr>
            <p:nvPr/>
          </p:nvSpPr>
          <p:spPr bwMode="auto">
            <a:xfrm>
              <a:off x="7974013" y="22923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106"/>
            <p:cNvSpPr>
              <a:spLocks noChangeArrowheads="1"/>
            </p:cNvSpPr>
            <p:nvPr/>
          </p:nvSpPr>
          <p:spPr bwMode="auto">
            <a:xfrm>
              <a:off x="8051800" y="2125662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107"/>
            <p:cNvSpPr>
              <a:spLocks noChangeArrowheads="1"/>
            </p:cNvSpPr>
            <p:nvPr/>
          </p:nvSpPr>
          <p:spPr bwMode="auto">
            <a:xfrm>
              <a:off x="8129588" y="1395412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108"/>
            <p:cNvSpPr>
              <a:spLocks noChangeArrowheads="1"/>
            </p:cNvSpPr>
            <p:nvPr/>
          </p:nvSpPr>
          <p:spPr bwMode="auto">
            <a:xfrm>
              <a:off x="8207375" y="1744662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109"/>
            <p:cNvSpPr>
              <a:spLocks noChangeArrowheads="1"/>
            </p:cNvSpPr>
            <p:nvPr/>
          </p:nvSpPr>
          <p:spPr bwMode="auto">
            <a:xfrm>
              <a:off x="8285163" y="18875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110"/>
            <p:cNvSpPr>
              <a:spLocks noChangeArrowheads="1"/>
            </p:cNvSpPr>
            <p:nvPr/>
          </p:nvSpPr>
          <p:spPr bwMode="auto">
            <a:xfrm>
              <a:off x="8362950" y="1493837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111"/>
            <p:cNvSpPr>
              <a:spLocks noChangeArrowheads="1"/>
            </p:cNvSpPr>
            <p:nvPr/>
          </p:nvSpPr>
          <p:spPr bwMode="auto">
            <a:xfrm>
              <a:off x="8440738" y="124460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Oval 112"/>
            <p:cNvSpPr>
              <a:spLocks noChangeArrowheads="1"/>
            </p:cNvSpPr>
            <p:nvPr/>
          </p:nvSpPr>
          <p:spPr bwMode="auto">
            <a:xfrm>
              <a:off x="8518525" y="1411287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Oval 113"/>
            <p:cNvSpPr>
              <a:spLocks noChangeArrowheads="1"/>
            </p:cNvSpPr>
            <p:nvPr/>
          </p:nvSpPr>
          <p:spPr bwMode="auto">
            <a:xfrm>
              <a:off x="8594725" y="11176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Oval 114"/>
            <p:cNvSpPr>
              <a:spLocks noChangeArrowheads="1"/>
            </p:cNvSpPr>
            <p:nvPr/>
          </p:nvSpPr>
          <p:spPr bwMode="auto">
            <a:xfrm>
              <a:off x="8672513" y="436562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15"/>
            <p:cNvSpPr>
              <a:spLocks/>
            </p:cNvSpPr>
            <p:nvPr/>
          </p:nvSpPr>
          <p:spPr bwMode="auto">
            <a:xfrm>
              <a:off x="1085850" y="1333500"/>
              <a:ext cx="7637463" cy="4362450"/>
            </a:xfrm>
            <a:custGeom>
              <a:avLst/>
              <a:gdLst>
                <a:gd name="T0" fmla="*/ 0 w 1378"/>
                <a:gd name="T1" fmla="*/ 787 h 787"/>
                <a:gd name="T2" fmla="*/ 689 w 1378"/>
                <a:gd name="T3" fmla="*/ 393 h 787"/>
                <a:gd name="T4" fmla="*/ 1378 w 1378"/>
                <a:gd name="T5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8" h="787">
                  <a:moveTo>
                    <a:pt x="0" y="787"/>
                  </a:moveTo>
                  <a:lnTo>
                    <a:pt x="689" y="393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Line 116"/>
            <p:cNvSpPr>
              <a:spLocks noChangeShapeType="1"/>
            </p:cNvSpPr>
            <p:nvPr/>
          </p:nvSpPr>
          <p:spPr bwMode="auto">
            <a:xfrm flipV="1">
              <a:off x="903288" y="341312"/>
              <a:ext cx="0" cy="55102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Line 117"/>
            <p:cNvSpPr>
              <a:spLocks noChangeShapeType="1"/>
            </p:cNvSpPr>
            <p:nvPr/>
          </p:nvSpPr>
          <p:spPr bwMode="auto">
            <a:xfrm flipH="1">
              <a:off x="809625" y="55911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118"/>
            <p:cNvSpPr>
              <a:spLocks noChangeArrowheads="1"/>
            </p:cNvSpPr>
            <p:nvPr/>
          </p:nvSpPr>
          <p:spPr bwMode="auto">
            <a:xfrm rot="16200000">
              <a:off x="398462" y="5362575"/>
              <a:ext cx="520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Line 119"/>
            <p:cNvSpPr>
              <a:spLocks noChangeShapeType="1"/>
            </p:cNvSpPr>
            <p:nvPr/>
          </p:nvSpPr>
          <p:spPr bwMode="auto">
            <a:xfrm flipH="1">
              <a:off x="809625" y="4681537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Rectangle 120"/>
            <p:cNvSpPr>
              <a:spLocks noChangeArrowheads="1"/>
            </p:cNvSpPr>
            <p:nvPr/>
          </p:nvSpPr>
          <p:spPr bwMode="auto">
            <a:xfrm rot="16200000">
              <a:off x="398462" y="4454525"/>
              <a:ext cx="520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Line 121"/>
            <p:cNvSpPr>
              <a:spLocks noChangeShapeType="1"/>
            </p:cNvSpPr>
            <p:nvPr/>
          </p:nvSpPr>
          <p:spPr bwMode="auto">
            <a:xfrm flipH="1">
              <a:off x="809625" y="3778250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Rectangle 122"/>
            <p:cNvSpPr>
              <a:spLocks noChangeArrowheads="1"/>
            </p:cNvSpPr>
            <p:nvPr/>
          </p:nvSpPr>
          <p:spPr bwMode="auto">
            <a:xfrm rot="16200000">
              <a:off x="398462" y="3551237"/>
              <a:ext cx="520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Line 123"/>
            <p:cNvSpPr>
              <a:spLocks noChangeShapeType="1"/>
            </p:cNvSpPr>
            <p:nvPr/>
          </p:nvSpPr>
          <p:spPr bwMode="auto">
            <a:xfrm flipH="1">
              <a:off x="809625" y="2868612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Rectangle 124"/>
            <p:cNvSpPr>
              <a:spLocks noChangeArrowheads="1"/>
            </p:cNvSpPr>
            <p:nvPr/>
          </p:nvSpPr>
          <p:spPr bwMode="auto">
            <a:xfrm rot="16200000">
              <a:off x="398462" y="2641600"/>
              <a:ext cx="520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Line 125"/>
            <p:cNvSpPr>
              <a:spLocks noChangeShapeType="1"/>
            </p:cNvSpPr>
            <p:nvPr/>
          </p:nvSpPr>
          <p:spPr bwMode="auto">
            <a:xfrm flipH="1">
              <a:off x="809625" y="196532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Rectangle 126"/>
            <p:cNvSpPr>
              <a:spLocks noChangeArrowheads="1"/>
            </p:cNvSpPr>
            <p:nvPr/>
          </p:nvSpPr>
          <p:spPr bwMode="auto">
            <a:xfrm rot="16200000">
              <a:off x="539750" y="174148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Line 127"/>
            <p:cNvSpPr>
              <a:spLocks noChangeShapeType="1"/>
            </p:cNvSpPr>
            <p:nvPr/>
          </p:nvSpPr>
          <p:spPr bwMode="auto">
            <a:xfrm flipH="1">
              <a:off x="809625" y="1062037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Rectangle 128"/>
            <p:cNvSpPr>
              <a:spLocks noChangeArrowheads="1"/>
            </p:cNvSpPr>
            <p:nvPr/>
          </p:nvSpPr>
          <p:spPr bwMode="auto">
            <a:xfrm rot="16200000">
              <a:off x="441325" y="835025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Line 131"/>
            <p:cNvSpPr>
              <a:spLocks noChangeShapeType="1"/>
            </p:cNvSpPr>
            <p:nvPr/>
          </p:nvSpPr>
          <p:spPr bwMode="auto">
            <a:xfrm>
              <a:off x="10477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132"/>
            <p:cNvSpPr>
              <a:spLocks noChangeArrowheads="1"/>
            </p:cNvSpPr>
            <p:nvPr/>
          </p:nvSpPr>
          <p:spPr bwMode="auto">
            <a:xfrm>
              <a:off x="985838" y="598963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Line 133"/>
            <p:cNvSpPr>
              <a:spLocks noChangeShapeType="1"/>
            </p:cNvSpPr>
            <p:nvPr/>
          </p:nvSpPr>
          <p:spPr bwMode="auto">
            <a:xfrm>
              <a:off x="2587625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Rectangle 134"/>
            <p:cNvSpPr>
              <a:spLocks noChangeArrowheads="1"/>
            </p:cNvSpPr>
            <p:nvPr/>
          </p:nvSpPr>
          <p:spPr bwMode="auto">
            <a:xfrm>
              <a:off x="2460625" y="598963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Line 135"/>
            <p:cNvSpPr>
              <a:spLocks noChangeShapeType="1"/>
            </p:cNvSpPr>
            <p:nvPr/>
          </p:nvSpPr>
          <p:spPr bwMode="auto">
            <a:xfrm>
              <a:off x="41338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136"/>
            <p:cNvSpPr>
              <a:spLocks noChangeArrowheads="1"/>
            </p:cNvSpPr>
            <p:nvPr/>
          </p:nvSpPr>
          <p:spPr bwMode="auto">
            <a:xfrm>
              <a:off x="4006850" y="598963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Line 137"/>
            <p:cNvSpPr>
              <a:spLocks noChangeShapeType="1"/>
            </p:cNvSpPr>
            <p:nvPr/>
          </p:nvSpPr>
          <p:spPr bwMode="auto">
            <a:xfrm>
              <a:off x="56753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Rectangle 138"/>
            <p:cNvSpPr>
              <a:spLocks noChangeArrowheads="1"/>
            </p:cNvSpPr>
            <p:nvPr/>
          </p:nvSpPr>
          <p:spPr bwMode="auto">
            <a:xfrm>
              <a:off x="5546725" y="598963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Line 139"/>
            <p:cNvSpPr>
              <a:spLocks noChangeShapeType="1"/>
            </p:cNvSpPr>
            <p:nvPr/>
          </p:nvSpPr>
          <p:spPr bwMode="auto">
            <a:xfrm>
              <a:off x="7215188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Rectangle 140"/>
            <p:cNvSpPr>
              <a:spLocks noChangeArrowheads="1"/>
            </p:cNvSpPr>
            <p:nvPr/>
          </p:nvSpPr>
          <p:spPr bwMode="auto">
            <a:xfrm>
              <a:off x="7088188" y="598963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1" name="Line 141"/>
            <p:cNvSpPr>
              <a:spLocks noChangeShapeType="1"/>
            </p:cNvSpPr>
            <p:nvPr/>
          </p:nvSpPr>
          <p:spPr bwMode="auto">
            <a:xfrm>
              <a:off x="87614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Rectangle 142"/>
            <p:cNvSpPr>
              <a:spLocks noChangeArrowheads="1"/>
            </p:cNvSpPr>
            <p:nvPr/>
          </p:nvSpPr>
          <p:spPr bwMode="auto">
            <a:xfrm>
              <a:off x="8572500" y="5989637"/>
              <a:ext cx="5048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Line 14"/>
            <p:cNvSpPr>
              <a:spLocks noChangeShapeType="1"/>
            </p:cNvSpPr>
            <p:nvPr/>
          </p:nvSpPr>
          <p:spPr bwMode="auto">
            <a:xfrm flipV="1">
              <a:off x="7581900" y="341313"/>
              <a:ext cx="0" cy="551021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Line 50"/>
            <p:cNvSpPr>
              <a:spLocks noChangeShapeType="1"/>
            </p:cNvSpPr>
            <p:nvPr/>
          </p:nvSpPr>
          <p:spPr bwMode="auto">
            <a:xfrm>
              <a:off x="903288" y="5851525"/>
              <a:ext cx="80025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3728594" y="4942896"/>
              <a:ext cx="3858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Mean Pivot Point = 85.1</a:t>
              </a:r>
              <a:r>
                <a:rPr lang="en-US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Percentile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6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Mean Relationship between Absolute and Relative Mobility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5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81940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85420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70706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7434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7782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8" y="890589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047750" y="946151"/>
            <a:ext cx="7713663" cy="3857625"/>
          </a:xfrm>
          <a:custGeom>
            <a:avLst/>
            <a:gdLst>
              <a:gd name="T0" fmla="*/ 42 w 1392"/>
              <a:gd name="T1" fmla="*/ 675 h 696"/>
              <a:gd name="T2" fmla="*/ 91 w 1392"/>
              <a:gd name="T3" fmla="*/ 650 h 696"/>
              <a:gd name="T4" fmla="*/ 139 w 1392"/>
              <a:gd name="T5" fmla="*/ 626 h 696"/>
              <a:gd name="T6" fmla="*/ 188 w 1392"/>
              <a:gd name="T7" fmla="*/ 602 h 696"/>
              <a:gd name="T8" fmla="*/ 237 w 1392"/>
              <a:gd name="T9" fmla="*/ 577 h 696"/>
              <a:gd name="T10" fmla="*/ 285 w 1392"/>
              <a:gd name="T11" fmla="*/ 553 h 696"/>
              <a:gd name="T12" fmla="*/ 334 w 1392"/>
              <a:gd name="T13" fmla="*/ 529 h 696"/>
              <a:gd name="T14" fmla="*/ 383 w 1392"/>
              <a:gd name="T15" fmla="*/ 504 h 696"/>
              <a:gd name="T16" fmla="*/ 431 w 1392"/>
              <a:gd name="T17" fmla="*/ 480 h 696"/>
              <a:gd name="T18" fmla="*/ 480 w 1392"/>
              <a:gd name="T19" fmla="*/ 456 h 696"/>
              <a:gd name="T20" fmla="*/ 529 w 1392"/>
              <a:gd name="T21" fmla="*/ 431 h 696"/>
              <a:gd name="T22" fmla="*/ 578 w 1392"/>
              <a:gd name="T23" fmla="*/ 407 h 696"/>
              <a:gd name="T24" fmla="*/ 626 w 1392"/>
              <a:gd name="T25" fmla="*/ 383 h 696"/>
              <a:gd name="T26" fmla="*/ 675 w 1392"/>
              <a:gd name="T27" fmla="*/ 358 h 696"/>
              <a:gd name="T28" fmla="*/ 724 w 1392"/>
              <a:gd name="T29" fmla="*/ 334 h 696"/>
              <a:gd name="T30" fmla="*/ 772 w 1392"/>
              <a:gd name="T31" fmla="*/ 310 h 696"/>
              <a:gd name="T32" fmla="*/ 821 w 1392"/>
              <a:gd name="T33" fmla="*/ 285 h 696"/>
              <a:gd name="T34" fmla="*/ 870 w 1392"/>
              <a:gd name="T35" fmla="*/ 261 h 696"/>
              <a:gd name="T36" fmla="*/ 918 w 1392"/>
              <a:gd name="T37" fmla="*/ 237 h 696"/>
              <a:gd name="T38" fmla="*/ 967 w 1392"/>
              <a:gd name="T39" fmla="*/ 212 h 696"/>
              <a:gd name="T40" fmla="*/ 1016 w 1392"/>
              <a:gd name="T41" fmla="*/ 188 h 696"/>
              <a:gd name="T42" fmla="*/ 1065 w 1392"/>
              <a:gd name="T43" fmla="*/ 164 h 696"/>
              <a:gd name="T44" fmla="*/ 1113 w 1392"/>
              <a:gd name="T45" fmla="*/ 139 h 696"/>
              <a:gd name="T46" fmla="*/ 1162 w 1392"/>
              <a:gd name="T47" fmla="*/ 115 h 696"/>
              <a:gd name="T48" fmla="*/ 1211 w 1392"/>
              <a:gd name="T49" fmla="*/ 91 h 696"/>
              <a:gd name="T50" fmla="*/ 1259 w 1392"/>
              <a:gd name="T51" fmla="*/ 67 h 696"/>
              <a:gd name="T52" fmla="*/ 1308 w 1392"/>
              <a:gd name="T53" fmla="*/ 42 h 696"/>
              <a:gd name="T54" fmla="*/ 1357 w 1392"/>
              <a:gd name="T55" fmla="*/ 18 h 696"/>
              <a:gd name="T56" fmla="*/ 7 w 1392"/>
              <a:gd name="T57" fmla="*/ 692 h 696"/>
              <a:gd name="T58" fmla="*/ 56 w 1392"/>
              <a:gd name="T59" fmla="*/ 668 h 696"/>
              <a:gd name="T60" fmla="*/ 104 w 1392"/>
              <a:gd name="T61" fmla="*/ 643 h 696"/>
              <a:gd name="T62" fmla="*/ 153 w 1392"/>
              <a:gd name="T63" fmla="*/ 619 h 696"/>
              <a:gd name="T64" fmla="*/ 202 w 1392"/>
              <a:gd name="T65" fmla="*/ 595 h 696"/>
              <a:gd name="T66" fmla="*/ 251 w 1392"/>
              <a:gd name="T67" fmla="*/ 570 h 696"/>
              <a:gd name="T68" fmla="*/ 299 w 1392"/>
              <a:gd name="T69" fmla="*/ 546 h 696"/>
              <a:gd name="T70" fmla="*/ 348 w 1392"/>
              <a:gd name="T71" fmla="*/ 522 h 696"/>
              <a:gd name="T72" fmla="*/ 397 w 1392"/>
              <a:gd name="T73" fmla="*/ 497 h 696"/>
              <a:gd name="T74" fmla="*/ 445 w 1392"/>
              <a:gd name="T75" fmla="*/ 473 h 696"/>
              <a:gd name="T76" fmla="*/ 494 w 1392"/>
              <a:gd name="T77" fmla="*/ 449 h 696"/>
              <a:gd name="T78" fmla="*/ 543 w 1392"/>
              <a:gd name="T79" fmla="*/ 424 h 696"/>
              <a:gd name="T80" fmla="*/ 591 w 1392"/>
              <a:gd name="T81" fmla="*/ 400 h 696"/>
              <a:gd name="T82" fmla="*/ 640 w 1392"/>
              <a:gd name="T83" fmla="*/ 376 h 696"/>
              <a:gd name="T84" fmla="*/ 689 w 1392"/>
              <a:gd name="T85" fmla="*/ 351 h 696"/>
              <a:gd name="T86" fmla="*/ 738 w 1392"/>
              <a:gd name="T87" fmla="*/ 327 h 696"/>
              <a:gd name="T88" fmla="*/ 786 w 1392"/>
              <a:gd name="T89" fmla="*/ 303 h 696"/>
              <a:gd name="T90" fmla="*/ 835 w 1392"/>
              <a:gd name="T91" fmla="*/ 279 h 696"/>
              <a:gd name="T92" fmla="*/ 884 w 1392"/>
              <a:gd name="T93" fmla="*/ 254 h 696"/>
              <a:gd name="T94" fmla="*/ 932 w 1392"/>
              <a:gd name="T95" fmla="*/ 230 h 696"/>
              <a:gd name="T96" fmla="*/ 981 w 1392"/>
              <a:gd name="T97" fmla="*/ 206 h 696"/>
              <a:gd name="T98" fmla="*/ 1030 w 1392"/>
              <a:gd name="T99" fmla="*/ 181 h 696"/>
              <a:gd name="T100" fmla="*/ 1078 w 1392"/>
              <a:gd name="T101" fmla="*/ 157 h 696"/>
              <a:gd name="T102" fmla="*/ 1127 w 1392"/>
              <a:gd name="T103" fmla="*/ 133 h 696"/>
              <a:gd name="T104" fmla="*/ 1176 w 1392"/>
              <a:gd name="T105" fmla="*/ 108 h 696"/>
              <a:gd name="T106" fmla="*/ 1225 w 1392"/>
              <a:gd name="T107" fmla="*/ 84 h 696"/>
              <a:gd name="T108" fmla="*/ 1273 w 1392"/>
              <a:gd name="T109" fmla="*/ 60 h 696"/>
              <a:gd name="T110" fmla="*/ 1322 w 1392"/>
              <a:gd name="T111" fmla="*/ 35 h 696"/>
              <a:gd name="T112" fmla="*/ 1371 w 1392"/>
              <a:gd name="T113" fmla="*/ 11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2" h="696">
                <a:moveTo>
                  <a:pt x="0" y="696"/>
                </a:moveTo>
                <a:lnTo>
                  <a:pt x="7" y="692"/>
                </a:lnTo>
                <a:lnTo>
                  <a:pt x="14" y="689"/>
                </a:lnTo>
                <a:lnTo>
                  <a:pt x="21" y="685"/>
                </a:lnTo>
                <a:lnTo>
                  <a:pt x="28" y="682"/>
                </a:lnTo>
                <a:lnTo>
                  <a:pt x="35" y="678"/>
                </a:lnTo>
                <a:lnTo>
                  <a:pt x="42" y="675"/>
                </a:lnTo>
                <a:lnTo>
                  <a:pt x="49" y="671"/>
                </a:lnTo>
                <a:lnTo>
                  <a:pt x="56" y="668"/>
                </a:lnTo>
                <a:lnTo>
                  <a:pt x="63" y="664"/>
                </a:lnTo>
                <a:lnTo>
                  <a:pt x="70" y="661"/>
                </a:lnTo>
                <a:lnTo>
                  <a:pt x="77" y="657"/>
                </a:lnTo>
                <a:lnTo>
                  <a:pt x="84" y="654"/>
                </a:lnTo>
                <a:lnTo>
                  <a:pt x="91" y="650"/>
                </a:lnTo>
                <a:lnTo>
                  <a:pt x="97" y="647"/>
                </a:lnTo>
                <a:lnTo>
                  <a:pt x="104" y="643"/>
                </a:lnTo>
                <a:lnTo>
                  <a:pt x="111" y="640"/>
                </a:lnTo>
                <a:lnTo>
                  <a:pt x="118" y="637"/>
                </a:lnTo>
                <a:lnTo>
                  <a:pt x="125" y="633"/>
                </a:lnTo>
                <a:lnTo>
                  <a:pt x="132" y="630"/>
                </a:lnTo>
                <a:lnTo>
                  <a:pt x="139" y="626"/>
                </a:lnTo>
                <a:lnTo>
                  <a:pt x="146" y="623"/>
                </a:lnTo>
                <a:lnTo>
                  <a:pt x="153" y="619"/>
                </a:lnTo>
                <a:lnTo>
                  <a:pt x="160" y="616"/>
                </a:lnTo>
                <a:lnTo>
                  <a:pt x="167" y="612"/>
                </a:lnTo>
                <a:lnTo>
                  <a:pt x="174" y="609"/>
                </a:lnTo>
                <a:lnTo>
                  <a:pt x="181" y="605"/>
                </a:lnTo>
                <a:lnTo>
                  <a:pt x="188" y="602"/>
                </a:lnTo>
                <a:lnTo>
                  <a:pt x="195" y="598"/>
                </a:lnTo>
                <a:lnTo>
                  <a:pt x="202" y="595"/>
                </a:lnTo>
                <a:lnTo>
                  <a:pt x="209" y="591"/>
                </a:lnTo>
                <a:lnTo>
                  <a:pt x="216" y="588"/>
                </a:lnTo>
                <a:lnTo>
                  <a:pt x="223" y="584"/>
                </a:lnTo>
                <a:lnTo>
                  <a:pt x="230" y="581"/>
                </a:lnTo>
                <a:lnTo>
                  <a:pt x="237" y="577"/>
                </a:lnTo>
                <a:lnTo>
                  <a:pt x="244" y="574"/>
                </a:lnTo>
                <a:lnTo>
                  <a:pt x="251" y="570"/>
                </a:lnTo>
                <a:lnTo>
                  <a:pt x="258" y="567"/>
                </a:lnTo>
                <a:lnTo>
                  <a:pt x="264" y="564"/>
                </a:lnTo>
                <a:lnTo>
                  <a:pt x="271" y="560"/>
                </a:lnTo>
                <a:lnTo>
                  <a:pt x="278" y="557"/>
                </a:lnTo>
                <a:lnTo>
                  <a:pt x="285" y="553"/>
                </a:lnTo>
                <a:lnTo>
                  <a:pt x="292" y="550"/>
                </a:lnTo>
                <a:lnTo>
                  <a:pt x="299" y="546"/>
                </a:lnTo>
                <a:lnTo>
                  <a:pt x="306" y="543"/>
                </a:lnTo>
                <a:lnTo>
                  <a:pt x="313" y="539"/>
                </a:lnTo>
                <a:lnTo>
                  <a:pt x="320" y="536"/>
                </a:lnTo>
                <a:lnTo>
                  <a:pt x="327" y="532"/>
                </a:lnTo>
                <a:lnTo>
                  <a:pt x="334" y="529"/>
                </a:lnTo>
                <a:lnTo>
                  <a:pt x="341" y="525"/>
                </a:lnTo>
                <a:lnTo>
                  <a:pt x="348" y="522"/>
                </a:lnTo>
                <a:lnTo>
                  <a:pt x="355" y="518"/>
                </a:lnTo>
                <a:lnTo>
                  <a:pt x="362" y="515"/>
                </a:lnTo>
                <a:lnTo>
                  <a:pt x="369" y="511"/>
                </a:lnTo>
                <a:lnTo>
                  <a:pt x="376" y="508"/>
                </a:lnTo>
                <a:lnTo>
                  <a:pt x="383" y="504"/>
                </a:lnTo>
                <a:lnTo>
                  <a:pt x="390" y="501"/>
                </a:lnTo>
                <a:lnTo>
                  <a:pt x="397" y="497"/>
                </a:lnTo>
                <a:lnTo>
                  <a:pt x="404" y="494"/>
                </a:lnTo>
                <a:lnTo>
                  <a:pt x="411" y="491"/>
                </a:lnTo>
                <a:lnTo>
                  <a:pt x="418" y="487"/>
                </a:lnTo>
                <a:lnTo>
                  <a:pt x="424" y="484"/>
                </a:lnTo>
                <a:lnTo>
                  <a:pt x="431" y="480"/>
                </a:lnTo>
                <a:lnTo>
                  <a:pt x="438" y="477"/>
                </a:lnTo>
                <a:lnTo>
                  <a:pt x="445" y="473"/>
                </a:lnTo>
                <a:lnTo>
                  <a:pt x="452" y="470"/>
                </a:lnTo>
                <a:lnTo>
                  <a:pt x="459" y="466"/>
                </a:lnTo>
                <a:lnTo>
                  <a:pt x="466" y="463"/>
                </a:lnTo>
                <a:lnTo>
                  <a:pt x="473" y="459"/>
                </a:lnTo>
                <a:lnTo>
                  <a:pt x="480" y="456"/>
                </a:lnTo>
                <a:lnTo>
                  <a:pt x="487" y="452"/>
                </a:lnTo>
                <a:lnTo>
                  <a:pt x="494" y="449"/>
                </a:lnTo>
                <a:lnTo>
                  <a:pt x="501" y="445"/>
                </a:lnTo>
                <a:lnTo>
                  <a:pt x="508" y="442"/>
                </a:lnTo>
                <a:lnTo>
                  <a:pt x="515" y="438"/>
                </a:lnTo>
                <a:lnTo>
                  <a:pt x="522" y="435"/>
                </a:lnTo>
                <a:lnTo>
                  <a:pt x="529" y="431"/>
                </a:lnTo>
                <a:lnTo>
                  <a:pt x="536" y="428"/>
                </a:lnTo>
                <a:lnTo>
                  <a:pt x="543" y="424"/>
                </a:lnTo>
                <a:lnTo>
                  <a:pt x="550" y="421"/>
                </a:lnTo>
                <a:lnTo>
                  <a:pt x="557" y="418"/>
                </a:lnTo>
                <a:lnTo>
                  <a:pt x="564" y="414"/>
                </a:lnTo>
                <a:lnTo>
                  <a:pt x="571" y="411"/>
                </a:lnTo>
                <a:lnTo>
                  <a:pt x="578" y="407"/>
                </a:lnTo>
                <a:lnTo>
                  <a:pt x="584" y="404"/>
                </a:lnTo>
                <a:lnTo>
                  <a:pt x="591" y="400"/>
                </a:lnTo>
                <a:lnTo>
                  <a:pt x="598" y="397"/>
                </a:lnTo>
                <a:lnTo>
                  <a:pt x="605" y="393"/>
                </a:lnTo>
                <a:lnTo>
                  <a:pt x="612" y="390"/>
                </a:lnTo>
                <a:lnTo>
                  <a:pt x="619" y="386"/>
                </a:lnTo>
                <a:lnTo>
                  <a:pt x="626" y="383"/>
                </a:lnTo>
                <a:lnTo>
                  <a:pt x="633" y="379"/>
                </a:lnTo>
                <a:lnTo>
                  <a:pt x="640" y="376"/>
                </a:lnTo>
                <a:lnTo>
                  <a:pt x="647" y="372"/>
                </a:lnTo>
                <a:lnTo>
                  <a:pt x="654" y="369"/>
                </a:lnTo>
                <a:lnTo>
                  <a:pt x="661" y="365"/>
                </a:lnTo>
                <a:lnTo>
                  <a:pt x="668" y="362"/>
                </a:lnTo>
                <a:lnTo>
                  <a:pt x="675" y="358"/>
                </a:lnTo>
                <a:lnTo>
                  <a:pt x="682" y="355"/>
                </a:lnTo>
                <a:lnTo>
                  <a:pt x="689" y="351"/>
                </a:lnTo>
                <a:lnTo>
                  <a:pt x="696" y="348"/>
                </a:lnTo>
                <a:lnTo>
                  <a:pt x="703" y="345"/>
                </a:lnTo>
                <a:lnTo>
                  <a:pt x="710" y="341"/>
                </a:lnTo>
                <a:lnTo>
                  <a:pt x="717" y="338"/>
                </a:lnTo>
                <a:lnTo>
                  <a:pt x="724" y="334"/>
                </a:lnTo>
                <a:lnTo>
                  <a:pt x="731" y="331"/>
                </a:lnTo>
                <a:lnTo>
                  <a:pt x="738" y="327"/>
                </a:lnTo>
                <a:lnTo>
                  <a:pt x="745" y="324"/>
                </a:lnTo>
                <a:lnTo>
                  <a:pt x="751" y="320"/>
                </a:lnTo>
                <a:lnTo>
                  <a:pt x="758" y="317"/>
                </a:lnTo>
                <a:lnTo>
                  <a:pt x="765" y="313"/>
                </a:lnTo>
                <a:lnTo>
                  <a:pt x="772" y="310"/>
                </a:lnTo>
                <a:lnTo>
                  <a:pt x="779" y="306"/>
                </a:lnTo>
                <a:lnTo>
                  <a:pt x="786" y="303"/>
                </a:lnTo>
                <a:lnTo>
                  <a:pt x="793" y="299"/>
                </a:lnTo>
                <a:lnTo>
                  <a:pt x="800" y="296"/>
                </a:lnTo>
                <a:lnTo>
                  <a:pt x="807" y="292"/>
                </a:lnTo>
                <a:lnTo>
                  <a:pt x="814" y="289"/>
                </a:lnTo>
                <a:lnTo>
                  <a:pt x="821" y="285"/>
                </a:lnTo>
                <a:lnTo>
                  <a:pt x="828" y="282"/>
                </a:lnTo>
                <a:lnTo>
                  <a:pt x="835" y="279"/>
                </a:lnTo>
                <a:lnTo>
                  <a:pt x="842" y="275"/>
                </a:lnTo>
                <a:lnTo>
                  <a:pt x="849" y="272"/>
                </a:lnTo>
                <a:lnTo>
                  <a:pt x="856" y="268"/>
                </a:lnTo>
                <a:lnTo>
                  <a:pt x="863" y="265"/>
                </a:lnTo>
                <a:lnTo>
                  <a:pt x="870" y="261"/>
                </a:lnTo>
                <a:lnTo>
                  <a:pt x="877" y="258"/>
                </a:lnTo>
                <a:lnTo>
                  <a:pt x="884" y="254"/>
                </a:lnTo>
                <a:lnTo>
                  <a:pt x="891" y="251"/>
                </a:lnTo>
                <a:lnTo>
                  <a:pt x="898" y="247"/>
                </a:lnTo>
                <a:lnTo>
                  <a:pt x="905" y="244"/>
                </a:lnTo>
                <a:lnTo>
                  <a:pt x="912" y="240"/>
                </a:lnTo>
                <a:lnTo>
                  <a:pt x="918" y="237"/>
                </a:lnTo>
                <a:lnTo>
                  <a:pt x="925" y="233"/>
                </a:lnTo>
                <a:lnTo>
                  <a:pt x="932" y="230"/>
                </a:lnTo>
                <a:lnTo>
                  <a:pt x="939" y="226"/>
                </a:lnTo>
                <a:lnTo>
                  <a:pt x="946" y="223"/>
                </a:lnTo>
                <a:lnTo>
                  <a:pt x="953" y="219"/>
                </a:lnTo>
                <a:lnTo>
                  <a:pt x="960" y="216"/>
                </a:lnTo>
                <a:lnTo>
                  <a:pt x="967" y="212"/>
                </a:lnTo>
                <a:lnTo>
                  <a:pt x="974" y="209"/>
                </a:lnTo>
                <a:lnTo>
                  <a:pt x="981" y="206"/>
                </a:lnTo>
                <a:lnTo>
                  <a:pt x="988" y="202"/>
                </a:lnTo>
                <a:lnTo>
                  <a:pt x="995" y="199"/>
                </a:lnTo>
                <a:lnTo>
                  <a:pt x="1002" y="195"/>
                </a:lnTo>
                <a:lnTo>
                  <a:pt x="1009" y="192"/>
                </a:lnTo>
                <a:lnTo>
                  <a:pt x="1016" y="188"/>
                </a:lnTo>
                <a:lnTo>
                  <a:pt x="1023" y="185"/>
                </a:lnTo>
                <a:lnTo>
                  <a:pt x="1030" y="181"/>
                </a:lnTo>
                <a:lnTo>
                  <a:pt x="1037" y="178"/>
                </a:lnTo>
                <a:lnTo>
                  <a:pt x="1044" y="174"/>
                </a:lnTo>
                <a:lnTo>
                  <a:pt x="1051" y="171"/>
                </a:lnTo>
                <a:lnTo>
                  <a:pt x="1058" y="167"/>
                </a:lnTo>
                <a:lnTo>
                  <a:pt x="1065" y="164"/>
                </a:lnTo>
                <a:lnTo>
                  <a:pt x="1072" y="160"/>
                </a:lnTo>
                <a:lnTo>
                  <a:pt x="1078" y="157"/>
                </a:lnTo>
                <a:lnTo>
                  <a:pt x="1085" y="153"/>
                </a:lnTo>
                <a:lnTo>
                  <a:pt x="1092" y="150"/>
                </a:lnTo>
                <a:lnTo>
                  <a:pt x="1099" y="146"/>
                </a:lnTo>
                <a:lnTo>
                  <a:pt x="1106" y="143"/>
                </a:lnTo>
                <a:lnTo>
                  <a:pt x="1113" y="139"/>
                </a:lnTo>
                <a:lnTo>
                  <a:pt x="1120" y="136"/>
                </a:lnTo>
                <a:lnTo>
                  <a:pt x="1127" y="133"/>
                </a:lnTo>
                <a:lnTo>
                  <a:pt x="1134" y="129"/>
                </a:lnTo>
                <a:lnTo>
                  <a:pt x="1141" y="126"/>
                </a:lnTo>
                <a:lnTo>
                  <a:pt x="1148" y="122"/>
                </a:lnTo>
                <a:lnTo>
                  <a:pt x="1155" y="119"/>
                </a:lnTo>
                <a:lnTo>
                  <a:pt x="1162" y="115"/>
                </a:lnTo>
                <a:lnTo>
                  <a:pt x="1169" y="112"/>
                </a:lnTo>
                <a:lnTo>
                  <a:pt x="1176" y="108"/>
                </a:lnTo>
                <a:lnTo>
                  <a:pt x="1183" y="105"/>
                </a:lnTo>
                <a:lnTo>
                  <a:pt x="1190" y="101"/>
                </a:lnTo>
                <a:lnTo>
                  <a:pt x="1197" y="98"/>
                </a:lnTo>
                <a:lnTo>
                  <a:pt x="1204" y="94"/>
                </a:lnTo>
                <a:lnTo>
                  <a:pt x="1211" y="91"/>
                </a:lnTo>
                <a:lnTo>
                  <a:pt x="1218" y="87"/>
                </a:lnTo>
                <a:lnTo>
                  <a:pt x="1225" y="84"/>
                </a:lnTo>
                <a:lnTo>
                  <a:pt x="1232" y="80"/>
                </a:lnTo>
                <a:lnTo>
                  <a:pt x="1239" y="77"/>
                </a:lnTo>
                <a:lnTo>
                  <a:pt x="1245" y="73"/>
                </a:lnTo>
                <a:lnTo>
                  <a:pt x="1252" y="70"/>
                </a:lnTo>
                <a:lnTo>
                  <a:pt x="1259" y="67"/>
                </a:lnTo>
                <a:lnTo>
                  <a:pt x="1266" y="63"/>
                </a:lnTo>
                <a:lnTo>
                  <a:pt x="1273" y="60"/>
                </a:lnTo>
                <a:lnTo>
                  <a:pt x="1280" y="56"/>
                </a:lnTo>
                <a:lnTo>
                  <a:pt x="1287" y="53"/>
                </a:lnTo>
                <a:lnTo>
                  <a:pt x="1294" y="49"/>
                </a:lnTo>
                <a:lnTo>
                  <a:pt x="1301" y="46"/>
                </a:lnTo>
                <a:lnTo>
                  <a:pt x="1308" y="42"/>
                </a:lnTo>
                <a:lnTo>
                  <a:pt x="1315" y="39"/>
                </a:lnTo>
                <a:lnTo>
                  <a:pt x="1322" y="35"/>
                </a:lnTo>
                <a:lnTo>
                  <a:pt x="1329" y="32"/>
                </a:lnTo>
                <a:lnTo>
                  <a:pt x="1336" y="28"/>
                </a:lnTo>
                <a:lnTo>
                  <a:pt x="1343" y="25"/>
                </a:lnTo>
                <a:lnTo>
                  <a:pt x="1350" y="21"/>
                </a:lnTo>
                <a:lnTo>
                  <a:pt x="1357" y="18"/>
                </a:lnTo>
                <a:lnTo>
                  <a:pt x="1364" y="14"/>
                </a:lnTo>
                <a:lnTo>
                  <a:pt x="1371" y="11"/>
                </a:lnTo>
                <a:lnTo>
                  <a:pt x="1378" y="7"/>
                </a:lnTo>
                <a:lnTo>
                  <a:pt x="1385" y="4"/>
                </a:lnTo>
                <a:lnTo>
                  <a:pt x="1392" y="0"/>
                </a:lnTo>
                <a:lnTo>
                  <a:pt x="0" y="696"/>
                </a:lnTo>
                <a:lnTo>
                  <a:pt x="7" y="692"/>
                </a:lnTo>
                <a:lnTo>
                  <a:pt x="14" y="689"/>
                </a:lnTo>
                <a:lnTo>
                  <a:pt x="21" y="685"/>
                </a:lnTo>
                <a:lnTo>
                  <a:pt x="28" y="682"/>
                </a:lnTo>
                <a:lnTo>
                  <a:pt x="35" y="678"/>
                </a:lnTo>
                <a:lnTo>
                  <a:pt x="42" y="675"/>
                </a:lnTo>
                <a:lnTo>
                  <a:pt x="49" y="671"/>
                </a:lnTo>
                <a:lnTo>
                  <a:pt x="56" y="668"/>
                </a:lnTo>
                <a:lnTo>
                  <a:pt x="63" y="664"/>
                </a:lnTo>
                <a:lnTo>
                  <a:pt x="70" y="661"/>
                </a:lnTo>
                <a:lnTo>
                  <a:pt x="77" y="657"/>
                </a:lnTo>
                <a:lnTo>
                  <a:pt x="84" y="654"/>
                </a:lnTo>
                <a:lnTo>
                  <a:pt x="91" y="650"/>
                </a:lnTo>
                <a:lnTo>
                  <a:pt x="97" y="647"/>
                </a:lnTo>
                <a:lnTo>
                  <a:pt x="104" y="643"/>
                </a:lnTo>
                <a:lnTo>
                  <a:pt x="111" y="640"/>
                </a:lnTo>
                <a:lnTo>
                  <a:pt x="118" y="637"/>
                </a:lnTo>
                <a:lnTo>
                  <a:pt x="125" y="633"/>
                </a:lnTo>
                <a:lnTo>
                  <a:pt x="132" y="630"/>
                </a:lnTo>
                <a:lnTo>
                  <a:pt x="139" y="626"/>
                </a:lnTo>
                <a:lnTo>
                  <a:pt x="146" y="623"/>
                </a:lnTo>
                <a:lnTo>
                  <a:pt x="153" y="619"/>
                </a:lnTo>
                <a:lnTo>
                  <a:pt x="160" y="616"/>
                </a:lnTo>
                <a:lnTo>
                  <a:pt x="167" y="612"/>
                </a:lnTo>
                <a:lnTo>
                  <a:pt x="174" y="609"/>
                </a:lnTo>
                <a:lnTo>
                  <a:pt x="181" y="605"/>
                </a:lnTo>
                <a:lnTo>
                  <a:pt x="188" y="602"/>
                </a:lnTo>
                <a:lnTo>
                  <a:pt x="195" y="598"/>
                </a:lnTo>
                <a:lnTo>
                  <a:pt x="202" y="595"/>
                </a:lnTo>
                <a:lnTo>
                  <a:pt x="209" y="591"/>
                </a:lnTo>
                <a:lnTo>
                  <a:pt x="216" y="588"/>
                </a:lnTo>
                <a:lnTo>
                  <a:pt x="223" y="584"/>
                </a:lnTo>
                <a:lnTo>
                  <a:pt x="230" y="581"/>
                </a:lnTo>
                <a:lnTo>
                  <a:pt x="237" y="577"/>
                </a:lnTo>
                <a:lnTo>
                  <a:pt x="244" y="574"/>
                </a:lnTo>
                <a:lnTo>
                  <a:pt x="251" y="570"/>
                </a:lnTo>
                <a:lnTo>
                  <a:pt x="258" y="567"/>
                </a:lnTo>
                <a:lnTo>
                  <a:pt x="264" y="564"/>
                </a:lnTo>
                <a:lnTo>
                  <a:pt x="271" y="560"/>
                </a:lnTo>
                <a:lnTo>
                  <a:pt x="278" y="557"/>
                </a:lnTo>
                <a:lnTo>
                  <a:pt x="285" y="553"/>
                </a:lnTo>
                <a:lnTo>
                  <a:pt x="292" y="550"/>
                </a:lnTo>
                <a:lnTo>
                  <a:pt x="299" y="546"/>
                </a:lnTo>
                <a:lnTo>
                  <a:pt x="306" y="543"/>
                </a:lnTo>
                <a:lnTo>
                  <a:pt x="313" y="539"/>
                </a:lnTo>
                <a:lnTo>
                  <a:pt x="320" y="536"/>
                </a:lnTo>
                <a:lnTo>
                  <a:pt x="327" y="532"/>
                </a:lnTo>
                <a:lnTo>
                  <a:pt x="334" y="529"/>
                </a:lnTo>
                <a:lnTo>
                  <a:pt x="341" y="525"/>
                </a:lnTo>
                <a:lnTo>
                  <a:pt x="348" y="522"/>
                </a:lnTo>
                <a:lnTo>
                  <a:pt x="355" y="518"/>
                </a:lnTo>
                <a:lnTo>
                  <a:pt x="362" y="515"/>
                </a:lnTo>
                <a:lnTo>
                  <a:pt x="369" y="511"/>
                </a:lnTo>
                <a:lnTo>
                  <a:pt x="376" y="508"/>
                </a:lnTo>
                <a:lnTo>
                  <a:pt x="383" y="504"/>
                </a:lnTo>
                <a:lnTo>
                  <a:pt x="390" y="501"/>
                </a:lnTo>
                <a:lnTo>
                  <a:pt x="397" y="497"/>
                </a:lnTo>
                <a:lnTo>
                  <a:pt x="404" y="494"/>
                </a:lnTo>
                <a:lnTo>
                  <a:pt x="411" y="491"/>
                </a:lnTo>
                <a:lnTo>
                  <a:pt x="418" y="487"/>
                </a:lnTo>
                <a:lnTo>
                  <a:pt x="424" y="484"/>
                </a:lnTo>
                <a:lnTo>
                  <a:pt x="431" y="480"/>
                </a:lnTo>
                <a:lnTo>
                  <a:pt x="438" y="477"/>
                </a:lnTo>
                <a:lnTo>
                  <a:pt x="445" y="473"/>
                </a:lnTo>
                <a:lnTo>
                  <a:pt x="452" y="470"/>
                </a:lnTo>
                <a:lnTo>
                  <a:pt x="459" y="466"/>
                </a:lnTo>
                <a:lnTo>
                  <a:pt x="466" y="463"/>
                </a:lnTo>
                <a:lnTo>
                  <a:pt x="473" y="459"/>
                </a:lnTo>
                <a:lnTo>
                  <a:pt x="480" y="456"/>
                </a:lnTo>
                <a:lnTo>
                  <a:pt x="487" y="452"/>
                </a:lnTo>
                <a:lnTo>
                  <a:pt x="494" y="449"/>
                </a:lnTo>
                <a:lnTo>
                  <a:pt x="501" y="445"/>
                </a:lnTo>
                <a:lnTo>
                  <a:pt x="508" y="442"/>
                </a:lnTo>
                <a:lnTo>
                  <a:pt x="515" y="438"/>
                </a:lnTo>
                <a:lnTo>
                  <a:pt x="522" y="435"/>
                </a:lnTo>
                <a:lnTo>
                  <a:pt x="529" y="431"/>
                </a:lnTo>
                <a:lnTo>
                  <a:pt x="536" y="428"/>
                </a:lnTo>
                <a:lnTo>
                  <a:pt x="543" y="424"/>
                </a:lnTo>
                <a:lnTo>
                  <a:pt x="550" y="421"/>
                </a:lnTo>
                <a:lnTo>
                  <a:pt x="557" y="418"/>
                </a:lnTo>
                <a:lnTo>
                  <a:pt x="564" y="414"/>
                </a:lnTo>
                <a:lnTo>
                  <a:pt x="571" y="411"/>
                </a:lnTo>
                <a:lnTo>
                  <a:pt x="578" y="407"/>
                </a:lnTo>
                <a:lnTo>
                  <a:pt x="584" y="404"/>
                </a:lnTo>
                <a:lnTo>
                  <a:pt x="591" y="400"/>
                </a:lnTo>
                <a:lnTo>
                  <a:pt x="598" y="397"/>
                </a:lnTo>
                <a:lnTo>
                  <a:pt x="605" y="393"/>
                </a:lnTo>
                <a:lnTo>
                  <a:pt x="612" y="390"/>
                </a:lnTo>
                <a:lnTo>
                  <a:pt x="619" y="386"/>
                </a:lnTo>
                <a:lnTo>
                  <a:pt x="626" y="383"/>
                </a:lnTo>
                <a:lnTo>
                  <a:pt x="633" y="379"/>
                </a:lnTo>
                <a:lnTo>
                  <a:pt x="640" y="376"/>
                </a:lnTo>
                <a:lnTo>
                  <a:pt x="647" y="372"/>
                </a:lnTo>
                <a:lnTo>
                  <a:pt x="654" y="369"/>
                </a:lnTo>
                <a:lnTo>
                  <a:pt x="661" y="365"/>
                </a:lnTo>
                <a:lnTo>
                  <a:pt x="668" y="362"/>
                </a:lnTo>
                <a:lnTo>
                  <a:pt x="675" y="358"/>
                </a:lnTo>
                <a:lnTo>
                  <a:pt x="682" y="355"/>
                </a:lnTo>
                <a:lnTo>
                  <a:pt x="689" y="351"/>
                </a:lnTo>
                <a:lnTo>
                  <a:pt x="696" y="348"/>
                </a:lnTo>
                <a:lnTo>
                  <a:pt x="703" y="345"/>
                </a:lnTo>
                <a:lnTo>
                  <a:pt x="710" y="341"/>
                </a:lnTo>
                <a:lnTo>
                  <a:pt x="717" y="338"/>
                </a:lnTo>
                <a:lnTo>
                  <a:pt x="724" y="334"/>
                </a:lnTo>
                <a:lnTo>
                  <a:pt x="731" y="331"/>
                </a:lnTo>
                <a:lnTo>
                  <a:pt x="738" y="327"/>
                </a:lnTo>
                <a:lnTo>
                  <a:pt x="745" y="324"/>
                </a:lnTo>
                <a:lnTo>
                  <a:pt x="751" y="320"/>
                </a:lnTo>
                <a:lnTo>
                  <a:pt x="758" y="317"/>
                </a:lnTo>
                <a:lnTo>
                  <a:pt x="765" y="313"/>
                </a:lnTo>
                <a:lnTo>
                  <a:pt x="772" y="310"/>
                </a:lnTo>
                <a:lnTo>
                  <a:pt x="779" y="306"/>
                </a:lnTo>
                <a:lnTo>
                  <a:pt x="786" y="303"/>
                </a:lnTo>
                <a:lnTo>
                  <a:pt x="793" y="299"/>
                </a:lnTo>
                <a:lnTo>
                  <a:pt x="800" y="296"/>
                </a:lnTo>
                <a:lnTo>
                  <a:pt x="807" y="292"/>
                </a:lnTo>
                <a:lnTo>
                  <a:pt x="814" y="289"/>
                </a:lnTo>
                <a:lnTo>
                  <a:pt x="821" y="285"/>
                </a:lnTo>
                <a:lnTo>
                  <a:pt x="828" y="282"/>
                </a:lnTo>
                <a:lnTo>
                  <a:pt x="835" y="279"/>
                </a:lnTo>
                <a:lnTo>
                  <a:pt x="842" y="275"/>
                </a:lnTo>
                <a:lnTo>
                  <a:pt x="849" y="272"/>
                </a:lnTo>
                <a:lnTo>
                  <a:pt x="856" y="268"/>
                </a:lnTo>
                <a:lnTo>
                  <a:pt x="863" y="265"/>
                </a:lnTo>
                <a:lnTo>
                  <a:pt x="870" y="261"/>
                </a:lnTo>
                <a:lnTo>
                  <a:pt x="877" y="258"/>
                </a:lnTo>
                <a:lnTo>
                  <a:pt x="884" y="254"/>
                </a:lnTo>
                <a:lnTo>
                  <a:pt x="891" y="251"/>
                </a:lnTo>
                <a:lnTo>
                  <a:pt x="898" y="247"/>
                </a:lnTo>
                <a:lnTo>
                  <a:pt x="905" y="244"/>
                </a:lnTo>
                <a:lnTo>
                  <a:pt x="912" y="240"/>
                </a:lnTo>
                <a:lnTo>
                  <a:pt x="918" y="237"/>
                </a:lnTo>
                <a:lnTo>
                  <a:pt x="925" y="233"/>
                </a:lnTo>
                <a:lnTo>
                  <a:pt x="932" y="230"/>
                </a:lnTo>
                <a:lnTo>
                  <a:pt x="939" y="226"/>
                </a:lnTo>
                <a:lnTo>
                  <a:pt x="946" y="223"/>
                </a:lnTo>
                <a:lnTo>
                  <a:pt x="953" y="219"/>
                </a:lnTo>
                <a:lnTo>
                  <a:pt x="960" y="216"/>
                </a:lnTo>
                <a:lnTo>
                  <a:pt x="967" y="212"/>
                </a:lnTo>
                <a:lnTo>
                  <a:pt x="974" y="209"/>
                </a:lnTo>
                <a:lnTo>
                  <a:pt x="981" y="206"/>
                </a:lnTo>
                <a:lnTo>
                  <a:pt x="988" y="202"/>
                </a:lnTo>
                <a:lnTo>
                  <a:pt x="995" y="199"/>
                </a:lnTo>
                <a:lnTo>
                  <a:pt x="1002" y="195"/>
                </a:lnTo>
                <a:lnTo>
                  <a:pt x="1009" y="192"/>
                </a:lnTo>
                <a:lnTo>
                  <a:pt x="1016" y="188"/>
                </a:lnTo>
                <a:lnTo>
                  <a:pt x="1023" y="185"/>
                </a:lnTo>
                <a:lnTo>
                  <a:pt x="1030" y="181"/>
                </a:lnTo>
                <a:lnTo>
                  <a:pt x="1037" y="178"/>
                </a:lnTo>
                <a:lnTo>
                  <a:pt x="1044" y="174"/>
                </a:lnTo>
                <a:lnTo>
                  <a:pt x="1051" y="171"/>
                </a:lnTo>
                <a:lnTo>
                  <a:pt x="1058" y="167"/>
                </a:lnTo>
                <a:lnTo>
                  <a:pt x="1065" y="164"/>
                </a:lnTo>
                <a:lnTo>
                  <a:pt x="1072" y="160"/>
                </a:lnTo>
                <a:lnTo>
                  <a:pt x="1078" y="157"/>
                </a:lnTo>
                <a:lnTo>
                  <a:pt x="1085" y="153"/>
                </a:lnTo>
                <a:lnTo>
                  <a:pt x="1092" y="150"/>
                </a:lnTo>
                <a:lnTo>
                  <a:pt x="1099" y="146"/>
                </a:lnTo>
                <a:lnTo>
                  <a:pt x="1106" y="143"/>
                </a:lnTo>
                <a:lnTo>
                  <a:pt x="1113" y="139"/>
                </a:lnTo>
                <a:lnTo>
                  <a:pt x="1120" y="136"/>
                </a:lnTo>
                <a:lnTo>
                  <a:pt x="1127" y="133"/>
                </a:lnTo>
                <a:lnTo>
                  <a:pt x="1134" y="129"/>
                </a:lnTo>
                <a:lnTo>
                  <a:pt x="1141" y="126"/>
                </a:lnTo>
                <a:lnTo>
                  <a:pt x="1148" y="122"/>
                </a:lnTo>
                <a:lnTo>
                  <a:pt x="1155" y="119"/>
                </a:lnTo>
                <a:lnTo>
                  <a:pt x="1162" y="115"/>
                </a:lnTo>
                <a:lnTo>
                  <a:pt x="1169" y="112"/>
                </a:lnTo>
                <a:lnTo>
                  <a:pt x="1176" y="108"/>
                </a:lnTo>
                <a:lnTo>
                  <a:pt x="1183" y="105"/>
                </a:lnTo>
                <a:lnTo>
                  <a:pt x="1190" y="101"/>
                </a:lnTo>
                <a:lnTo>
                  <a:pt x="1197" y="98"/>
                </a:lnTo>
                <a:lnTo>
                  <a:pt x="1204" y="94"/>
                </a:lnTo>
                <a:lnTo>
                  <a:pt x="1211" y="91"/>
                </a:lnTo>
                <a:lnTo>
                  <a:pt x="1218" y="87"/>
                </a:lnTo>
                <a:lnTo>
                  <a:pt x="1225" y="84"/>
                </a:lnTo>
                <a:lnTo>
                  <a:pt x="1232" y="80"/>
                </a:lnTo>
                <a:lnTo>
                  <a:pt x="1239" y="77"/>
                </a:lnTo>
                <a:lnTo>
                  <a:pt x="1245" y="73"/>
                </a:lnTo>
                <a:lnTo>
                  <a:pt x="1252" y="70"/>
                </a:lnTo>
                <a:lnTo>
                  <a:pt x="1259" y="67"/>
                </a:lnTo>
                <a:lnTo>
                  <a:pt x="1266" y="63"/>
                </a:lnTo>
                <a:lnTo>
                  <a:pt x="1273" y="60"/>
                </a:lnTo>
                <a:lnTo>
                  <a:pt x="1280" y="56"/>
                </a:lnTo>
                <a:lnTo>
                  <a:pt x="1287" y="53"/>
                </a:lnTo>
                <a:lnTo>
                  <a:pt x="1294" y="49"/>
                </a:lnTo>
                <a:lnTo>
                  <a:pt x="1301" y="46"/>
                </a:lnTo>
                <a:lnTo>
                  <a:pt x="1308" y="42"/>
                </a:lnTo>
                <a:lnTo>
                  <a:pt x="1315" y="39"/>
                </a:lnTo>
                <a:lnTo>
                  <a:pt x="1322" y="35"/>
                </a:lnTo>
                <a:lnTo>
                  <a:pt x="1329" y="32"/>
                </a:lnTo>
                <a:lnTo>
                  <a:pt x="1336" y="28"/>
                </a:lnTo>
                <a:lnTo>
                  <a:pt x="1343" y="25"/>
                </a:lnTo>
                <a:lnTo>
                  <a:pt x="1350" y="21"/>
                </a:lnTo>
                <a:lnTo>
                  <a:pt x="1357" y="18"/>
                </a:lnTo>
                <a:lnTo>
                  <a:pt x="1364" y="14"/>
                </a:lnTo>
                <a:lnTo>
                  <a:pt x="1371" y="11"/>
                </a:lnTo>
                <a:lnTo>
                  <a:pt x="1378" y="7"/>
                </a:lnTo>
                <a:lnTo>
                  <a:pt x="1385" y="4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7750" y="1143000"/>
            <a:ext cx="7713663" cy="2600325"/>
          </a:xfrm>
          <a:custGeom>
            <a:avLst/>
            <a:gdLst>
              <a:gd name="T0" fmla="*/ 42 w 1392"/>
              <a:gd name="T1" fmla="*/ 455 h 469"/>
              <a:gd name="T2" fmla="*/ 91 w 1392"/>
              <a:gd name="T3" fmla="*/ 439 h 469"/>
              <a:gd name="T4" fmla="*/ 139 w 1392"/>
              <a:gd name="T5" fmla="*/ 423 h 469"/>
              <a:gd name="T6" fmla="*/ 188 w 1392"/>
              <a:gd name="T7" fmla="*/ 406 h 469"/>
              <a:gd name="T8" fmla="*/ 237 w 1392"/>
              <a:gd name="T9" fmla="*/ 390 h 469"/>
              <a:gd name="T10" fmla="*/ 285 w 1392"/>
              <a:gd name="T11" fmla="*/ 373 h 469"/>
              <a:gd name="T12" fmla="*/ 334 w 1392"/>
              <a:gd name="T13" fmla="*/ 357 h 469"/>
              <a:gd name="T14" fmla="*/ 383 w 1392"/>
              <a:gd name="T15" fmla="*/ 340 h 469"/>
              <a:gd name="T16" fmla="*/ 431 w 1392"/>
              <a:gd name="T17" fmla="*/ 324 h 469"/>
              <a:gd name="T18" fmla="*/ 480 w 1392"/>
              <a:gd name="T19" fmla="*/ 308 h 469"/>
              <a:gd name="T20" fmla="*/ 529 w 1392"/>
              <a:gd name="T21" fmla="*/ 291 h 469"/>
              <a:gd name="T22" fmla="*/ 578 w 1392"/>
              <a:gd name="T23" fmla="*/ 275 h 469"/>
              <a:gd name="T24" fmla="*/ 626 w 1392"/>
              <a:gd name="T25" fmla="*/ 258 h 469"/>
              <a:gd name="T26" fmla="*/ 675 w 1392"/>
              <a:gd name="T27" fmla="*/ 242 h 469"/>
              <a:gd name="T28" fmla="*/ 724 w 1392"/>
              <a:gd name="T29" fmla="*/ 226 h 469"/>
              <a:gd name="T30" fmla="*/ 772 w 1392"/>
              <a:gd name="T31" fmla="*/ 209 h 469"/>
              <a:gd name="T32" fmla="*/ 821 w 1392"/>
              <a:gd name="T33" fmla="*/ 193 h 469"/>
              <a:gd name="T34" fmla="*/ 870 w 1392"/>
              <a:gd name="T35" fmla="*/ 176 h 469"/>
              <a:gd name="T36" fmla="*/ 918 w 1392"/>
              <a:gd name="T37" fmla="*/ 160 h 469"/>
              <a:gd name="T38" fmla="*/ 967 w 1392"/>
              <a:gd name="T39" fmla="*/ 143 h 469"/>
              <a:gd name="T40" fmla="*/ 1016 w 1392"/>
              <a:gd name="T41" fmla="*/ 127 h 469"/>
              <a:gd name="T42" fmla="*/ 1065 w 1392"/>
              <a:gd name="T43" fmla="*/ 111 h 469"/>
              <a:gd name="T44" fmla="*/ 1113 w 1392"/>
              <a:gd name="T45" fmla="*/ 94 h 469"/>
              <a:gd name="T46" fmla="*/ 1162 w 1392"/>
              <a:gd name="T47" fmla="*/ 78 h 469"/>
              <a:gd name="T48" fmla="*/ 1211 w 1392"/>
              <a:gd name="T49" fmla="*/ 61 h 469"/>
              <a:gd name="T50" fmla="*/ 1259 w 1392"/>
              <a:gd name="T51" fmla="*/ 45 h 469"/>
              <a:gd name="T52" fmla="*/ 1308 w 1392"/>
              <a:gd name="T53" fmla="*/ 28 h 469"/>
              <a:gd name="T54" fmla="*/ 1357 w 1392"/>
              <a:gd name="T55" fmla="*/ 12 h 469"/>
              <a:gd name="T56" fmla="*/ 7 w 1392"/>
              <a:gd name="T57" fmla="*/ 467 h 469"/>
              <a:gd name="T58" fmla="*/ 56 w 1392"/>
              <a:gd name="T59" fmla="*/ 451 h 469"/>
              <a:gd name="T60" fmla="*/ 104 w 1392"/>
              <a:gd name="T61" fmla="*/ 434 h 469"/>
              <a:gd name="T62" fmla="*/ 153 w 1392"/>
              <a:gd name="T63" fmla="*/ 418 h 469"/>
              <a:gd name="T64" fmla="*/ 202 w 1392"/>
              <a:gd name="T65" fmla="*/ 401 h 469"/>
              <a:gd name="T66" fmla="*/ 251 w 1392"/>
              <a:gd name="T67" fmla="*/ 385 h 469"/>
              <a:gd name="T68" fmla="*/ 299 w 1392"/>
              <a:gd name="T69" fmla="*/ 369 h 469"/>
              <a:gd name="T70" fmla="*/ 348 w 1392"/>
              <a:gd name="T71" fmla="*/ 352 h 469"/>
              <a:gd name="T72" fmla="*/ 397 w 1392"/>
              <a:gd name="T73" fmla="*/ 336 h 469"/>
              <a:gd name="T74" fmla="*/ 445 w 1392"/>
              <a:gd name="T75" fmla="*/ 319 h 469"/>
              <a:gd name="T76" fmla="*/ 494 w 1392"/>
              <a:gd name="T77" fmla="*/ 303 h 469"/>
              <a:gd name="T78" fmla="*/ 543 w 1392"/>
              <a:gd name="T79" fmla="*/ 287 h 469"/>
              <a:gd name="T80" fmla="*/ 591 w 1392"/>
              <a:gd name="T81" fmla="*/ 270 h 469"/>
              <a:gd name="T82" fmla="*/ 640 w 1392"/>
              <a:gd name="T83" fmla="*/ 254 h 469"/>
              <a:gd name="T84" fmla="*/ 689 w 1392"/>
              <a:gd name="T85" fmla="*/ 237 h 469"/>
              <a:gd name="T86" fmla="*/ 738 w 1392"/>
              <a:gd name="T87" fmla="*/ 221 h 469"/>
              <a:gd name="T88" fmla="*/ 786 w 1392"/>
              <a:gd name="T89" fmla="*/ 204 h 469"/>
              <a:gd name="T90" fmla="*/ 835 w 1392"/>
              <a:gd name="T91" fmla="*/ 188 h 469"/>
              <a:gd name="T92" fmla="*/ 884 w 1392"/>
              <a:gd name="T93" fmla="*/ 172 h 469"/>
              <a:gd name="T94" fmla="*/ 932 w 1392"/>
              <a:gd name="T95" fmla="*/ 155 h 469"/>
              <a:gd name="T96" fmla="*/ 981 w 1392"/>
              <a:gd name="T97" fmla="*/ 139 h 469"/>
              <a:gd name="T98" fmla="*/ 1030 w 1392"/>
              <a:gd name="T99" fmla="*/ 122 h 469"/>
              <a:gd name="T100" fmla="*/ 1078 w 1392"/>
              <a:gd name="T101" fmla="*/ 106 h 469"/>
              <a:gd name="T102" fmla="*/ 1127 w 1392"/>
              <a:gd name="T103" fmla="*/ 89 h 469"/>
              <a:gd name="T104" fmla="*/ 1176 w 1392"/>
              <a:gd name="T105" fmla="*/ 73 h 469"/>
              <a:gd name="T106" fmla="*/ 1225 w 1392"/>
              <a:gd name="T107" fmla="*/ 57 h 469"/>
              <a:gd name="T108" fmla="*/ 1273 w 1392"/>
              <a:gd name="T109" fmla="*/ 40 h 469"/>
              <a:gd name="T110" fmla="*/ 1322 w 1392"/>
              <a:gd name="T111" fmla="*/ 24 h 469"/>
              <a:gd name="T112" fmla="*/ 1371 w 1392"/>
              <a:gd name="T113" fmla="*/ 7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2" h="469">
                <a:moveTo>
                  <a:pt x="0" y="469"/>
                </a:moveTo>
                <a:lnTo>
                  <a:pt x="7" y="467"/>
                </a:lnTo>
                <a:lnTo>
                  <a:pt x="14" y="465"/>
                </a:lnTo>
                <a:lnTo>
                  <a:pt x="21" y="462"/>
                </a:lnTo>
                <a:lnTo>
                  <a:pt x="28" y="460"/>
                </a:lnTo>
                <a:lnTo>
                  <a:pt x="35" y="458"/>
                </a:lnTo>
                <a:lnTo>
                  <a:pt x="42" y="455"/>
                </a:lnTo>
                <a:lnTo>
                  <a:pt x="49" y="453"/>
                </a:lnTo>
                <a:lnTo>
                  <a:pt x="56" y="451"/>
                </a:lnTo>
                <a:lnTo>
                  <a:pt x="63" y="448"/>
                </a:lnTo>
                <a:lnTo>
                  <a:pt x="70" y="446"/>
                </a:lnTo>
                <a:lnTo>
                  <a:pt x="77" y="444"/>
                </a:lnTo>
                <a:lnTo>
                  <a:pt x="84" y="441"/>
                </a:lnTo>
                <a:lnTo>
                  <a:pt x="91" y="439"/>
                </a:lnTo>
                <a:lnTo>
                  <a:pt x="97" y="437"/>
                </a:lnTo>
                <a:lnTo>
                  <a:pt x="104" y="434"/>
                </a:lnTo>
                <a:lnTo>
                  <a:pt x="111" y="432"/>
                </a:lnTo>
                <a:lnTo>
                  <a:pt x="118" y="430"/>
                </a:lnTo>
                <a:lnTo>
                  <a:pt x="125" y="427"/>
                </a:lnTo>
                <a:lnTo>
                  <a:pt x="132" y="425"/>
                </a:lnTo>
                <a:lnTo>
                  <a:pt x="139" y="423"/>
                </a:lnTo>
                <a:lnTo>
                  <a:pt x="146" y="420"/>
                </a:lnTo>
                <a:lnTo>
                  <a:pt x="153" y="418"/>
                </a:lnTo>
                <a:lnTo>
                  <a:pt x="160" y="416"/>
                </a:lnTo>
                <a:lnTo>
                  <a:pt x="167" y="413"/>
                </a:lnTo>
                <a:lnTo>
                  <a:pt x="174" y="411"/>
                </a:lnTo>
                <a:lnTo>
                  <a:pt x="181" y="408"/>
                </a:lnTo>
                <a:lnTo>
                  <a:pt x="188" y="406"/>
                </a:lnTo>
                <a:lnTo>
                  <a:pt x="195" y="404"/>
                </a:lnTo>
                <a:lnTo>
                  <a:pt x="202" y="401"/>
                </a:lnTo>
                <a:lnTo>
                  <a:pt x="209" y="399"/>
                </a:lnTo>
                <a:lnTo>
                  <a:pt x="216" y="397"/>
                </a:lnTo>
                <a:lnTo>
                  <a:pt x="223" y="394"/>
                </a:lnTo>
                <a:lnTo>
                  <a:pt x="230" y="392"/>
                </a:lnTo>
                <a:lnTo>
                  <a:pt x="237" y="390"/>
                </a:lnTo>
                <a:lnTo>
                  <a:pt x="244" y="387"/>
                </a:lnTo>
                <a:lnTo>
                  <a:pt x="251" y="385"/>
                </a:lnTo>
                <a:lnTo>
                  <a:pt x="258" y="383"/>
                </a:lnTo>
                <a:lnTo>
                  <a:pt x="264" y="380"/>
                </a:lnTo>
                <a:lnTo>
                  <a:pt x="271" y="378"/>
                </a:lnTo>
                <a:lnTo>
                  <a:pt x="278" y="376"/>
                </a:lnTo>
                <a:lnTo>
                  <a:pt x="285" y="373"/>
                </a:lnTo>
                <a:lnTo>
                  <a:pt x="292" y="371"/>
                </a:lnTo>
                <a:lnTo>
                  <a:pt x="299" y="369"/>
                </a:lnTo>
                <a:lnTo>
                  <a:pt x="306" y="366"/>
                </a:lnTo>
                <a:lnTo>
                  <a:pt x="313" y="364"/>
                </a:lnTo>
                <a:lnTo>
                  <a:pt x="320" y="362"/>
                </a:lnTo>
                <a:lnTo>
                  <a:pt x="327" y="359"/>
                </a:lnTo>
                <a:lnTo>
                  <a:pt x="334" y="357"/>
                </a:lnTo>
                <a:lnTo>
                  <a:pt x="341" y="355"/>
                </a:lnTo>
                <a:lnTo>
                  <a:pt x="348" y="352"/>
                </a:lnTo>
                <a:lnTo>
                  <a:pt x="355" y="350"/>
                </a:lnTo>
                <a:lnTo>
                  <a:pt x="362" y="347"/>
                </a:lnTo>
                <a:lnTo>
                  <a:pt x="369" y="345"/>
                </a:lnTo>
                <a:lnTo>
                  <a:pt x="376" y="343"/>
                </a:lnTo>
                <a:lnTo>
                  <a:pt x="383" y="340"/>
                </a:lnTo>
                <a:lnTo>
                  <a:pt x="390" y="338"/>
                </a:lnTo>
                <a:lnTo>
                  <a:pt x="397" y="336"/>
                </a:lnTo>
                <a:lnTo>
                  <a:pt x="404" y="333"/>
                </a:lnTo>
                <a:lnTo>
                  <a:pt x="411" y="331"/>
                </a:lnTo>
                <a:lnTo>
                  <a:pt x="418" y="329"/>
                </a:lnTo>
                <a:lnTo>
                  <a:pt x="424" y="326"/>
                </a:lnTo>
                <a:lnTo>
                  <a:pt x="431" y="324"/>
                </a:lnTo>
                <a:lnTo>
                  <a:pt x="438" y="322"/>
                </a:lnTo>
                <a:lnTo>
                  <a:pt x="445" y="319"/>
                </a:lnTo>
                <a:lnTo>
                  <a:pt x="452" y="317"/>
                </a:lnTo>
                <a:lnTo>
                  <a:pt x="459" y="315"/>
                </a:lnTo>
                <a:lnTo>
                  <a:pt x="466" y="312"/>
                </a:lnTo>
                <a:lnTo>
                  <a:pt x="473" y="310"/>
                </a:lnTo>
                <a:lnTo>
                  <a:pt x="480" y="308"/>
                </a:lnTo>
                <a:lnTo>
                  <a:pt x="487" y="305"/>
                </a:lnTo>
                <a:lnTo>
                  <a:pt x="494" y="303"/>
                </a:lnTo>
                <a:lnTo>
                  <a:pt x="501" y="301"/>
                </a:lnTo>
                <a:lnTo>
                  <a:pt x="508" y="298"/>
                </a:lnTo>
                <a:lnTo>
                  <a:pt x="515" y="296"/>
                </a:lnTo>
                <a:lnTo>
                  <a:pt x="522" y="294"/>
                </a:lnTo>
                <a:lnTo>
                  <a:pt x="529" y="291"/>
                </a:lnTo>
                <a:lnTo>
                  <a:pt x="536" y="289"/>
                </a:lnTo>
                <a:lnTo>
                  <a:pt x="543" y="287"/>
                </a:lnTo>
                <a:lnTo>
                  <a:pt x="550" y="284"/>
                </a:lnTo>
                <a:lnTo>
                  <a:pt x="557" y="282"/>
                </a:lnTo>
                <a:lnTo>
                  <a:pt x="564" y="279"/>
                </a:lnTo>
                <a:lnTo>
                  <a:pt x="571" y="277"/>
                </a:lnTo>
                <a:lnTo>
                  <a:pt x="578" y="275"/>
                </a:lnTo>
                <a:lnTo>
                  <a:pt x="584" y="272"/>
                </a:lnTo>
                <a:lnTo>
                  <a:pt x="591" y="270"/>
                </a:lnTo>
                <a:lnTo>
                  <a:pt x="598" y="268"/>
                </a:lnTo>
                <a:lnTo>
                  <a:pt x="605" y="265"/>
                </a:lnTo>
                <a:lnTo>
                  <a:pt x="612" y="263"/>
                </a:lnTo>
                <a:lnTo>
                  <a:pt x="619" y="261"/>
                </a:lnTo>
                <a:lnTo>
                  <a:pt x="626" y="258"/>
                </a:lnTo>
                <a:lnTo>
                  <a:pt x="633" y="256"/>
                </a:lnTo>
                <a:lnTo>
                  <a:pt x="640" y="254"/>
                </a:lnTo>
                <a:lnTo>
                  <a:pt x="647" y="251"/>
                </a:lnTo>
                <a:lnTo>
                  <a:pt x="654" y="249"/>
                </a:lnTo>
                <a:lnTo>
                  <a:pt x="661" y="247"/>
                </a:lnTo>
                <a:lnTo>
                  <a:pt x="668" y="244"/>
                </a:lnTo>
                <a:lnTo>
                  <a:pt x="675" y="242"/>
                </a:lnTo>
                <a:lnTo>
                  <a:pt x="682" y="240"/>
                </a:lnTo>
                <a:lnTo>
                  <a:pt x="689" y="237"/>
                </a:lnTo>
                <a:lnTo>
                  <a:pt x="696" y="235"/>
                </a:lnTo>
                <a:lnTo>
                  <a:pt x="703" y="233"/>
                </a:lnTo>
                <a:lnTo>
                  <a:pt x="710" y="230"/>
                </a:lnTo>
                <a:lnTo>
                  <a:pt x="717" y="228"/>
                </a:lnTo>
                <a:lnTo>
                  <a:pt x="724" y="226"/>
                </a:lnTo>
                <a:lnTo>
                  <a:pt x="731" y="223"/>
                </a:lnTo>
                <a:lnTo>
                  <a:pt x="738" y="221"/>
                </a:lnTo>
                <a:lnTo>
                  <a:pt x="745" y="218"/>
                </a:lnTo>
                <a:lnTo>
                  <a:pt x="751" y="216"/>
                </a:lnTo>
                <a:lnTo>
                  <a:pt x="758" y="214"/>
                </a:lnTo>
                <a:lnTo>
                  <a:pt x="765" y="211"/>
                </a:lnTo>
                <a:lnTo>
                  <a:pt x="772" y="209"/>
                </a:lnTo>
                <a:lnTo>
                  <a:pt x="779" y="207"/>
                </a:lnTo>
                <a:lnTo>
                  <a:pt x="786" y="204"/>
                </a:lnTo>
                <a:lnTo>
                  <a:pt x="793" y="202"/>
                </a:lnTo>
                <a:lnTo>
                  <a:pt x="800" y="200"/>
                </a:lnTo>
                <a:lnTo>
                  <a:pt x="807" y="197"/>
                </a:lnTo>
                <a:lnTo>
                  <a:pt x="814" y="195"/>
                </a:lnTo>
                <a:lnTo>
                  <a:pt x="821" y="193"/>
                </a:lnTo>
                <a:lnTo>
                  <a:pt x="828" y="190"/>
                </a:lnTo>
                <a:lnTo>
                  <a:pt x="835" y="188"/>
                </a:lnTo>
                <a:lnTo>
                  <a:pt x="842" y="186"/>
                </a:lnTo>
                <a:lnTo>
                  <a:pt x="849" y="183"/>
                </a:lnTo>
                <a:lnTo>
                  <a:pt x="856" y="181"/>
                </a:lnTo>
                <a:lnTo>
                  <a:pt x="863" y="179"/>
                </a:lnTo>
                <a:lnTo>
                  <a:pt x="870" y="176"/>
                </a:lnTo>
                <a:lnTo>
                  <a:pt x="877" y="174"/>
                </a:lnTo>
                <a:lnTo>
                  <a:pt x="884" y="172"/>
                </a:lnTo>
                <a:lnTo>
                  <a:pt x="891" y="169"/>
                </a:lnTo>
                <a:lnTo>
                  <a:pt x="898" y="167"/>
                </a:lnTo>
                <a:lnTo>
                  <a:pt x="905" y="165"/>
                </a:lnTo>
                <a:lnTo>
                  <a:pt x="912" y="162"/>
                </a:lnTo>
                <a:lnTo>
                  <a:pt x="918" y="160"/>
                </a:lnTo>
                <a:lnTo>
                  <a:pt x="925" y="157"/>
                </a:lnTo>
                <a:lnTo>
                  <a:pt x="932" y="155"/>
                </a:lnTo>
                <a:lnTo>
                  <a:pt x="939" y="153"/>
                </a:lnTo>
                <a:lnTo>
                  <a:pt x="946" y="150"/>
                </a:lnTo>
                <a:lnTo>
                  <a:pt x="953" y="148"/>
                </a:lnTo>
                <a:lnTo>
                  <a:pt x="960" y="146"/>
                </a:lnTo>
                <a:lnTo>
                  <a:pt x="967" y="143"/>
                </a:lnTo>
                <a:lnTo>
                  <a:pt x="974" y="141"/>
                </a:lnTo>
                <a:lnTo>
                  <a:pt x="981" y="139"/>
                </a:lnTo>
                <a:lnTo>
                  <a:pt x="988" y="136"/>
                </a:lnTo>
                <a:lnTo>
                  <a:pt x="995" y="134"/>
                </a:lnTo>
                <a:lnTo>
                  <a:pt x="1002" y="132"/>
                </a:lnTo>
                <a:lnTo>
                  <a:pt x="1009" y="129"/>
                </a:lnTo>
                <a:lnTo>
                  <a:pt x="1016" y="127"/>
                </a:lnTo>
                <a:lnTo>
                  <a:pt x="1023" y="125"/>
                </a:lnTo>
                <a:lnTo>
                  <a:pt x="1030" y="122"/>
                </a:lnTo>
                <a:lnTo>
                  <a:pt x="1037" y="120"/>
                </a:lnTo>
                <a:lnTo>
                  <a:pt x="1044" y="118"/>
                </a:lnTo>
                <a:lnTo>
                  <a:pt x="1051" y="115"/>
                </a:lnTo>
                <a:lnTo>
                  <a:pt x="1058" y="113"/>
                </a:lnTo>
                <a:lnTo>
                  <a:pt x="1065" y="111"/>
                </a:lnTo>
                <a:lnTo>
                  <a:pt x="1072" y="108"/>
                </a:lnTo>
                <a:lnTo>
                  <a:pt x="1078" y="106"/>
                </a:lnTo>
                <a:lnTo>
                  <a:pt x="1085" y="104"/>
                </a:lnTo>
                <a:lnTo>
                  <a:pt x="1092" y="101"/>
                </a:lnTo>
                <a:lnTo>
                  <a:pt x="1099" y="99"/>
                </a:lnTo>
                <a:lnTo>
                  <a:pt x="1106" y="96"/>
                </a:lnTo>
                <a:lnTo>
                  <a:pt x="1113" y="94"/>
                </a:lnTo>
                <a:lnTo>
                  <a:pt x="1120" y="92"/>
                </a:lnTo>
                <a:lnTo>
                  <a:pt x="1127" y="89"/>
                </a:lnTo>
                <a:lnTo>
                  <a:pt x="1134" y="87"/>
                </a:lnTo>
                <a:lnTo>
                  <a:pt x="1141" y="85"/>
                </a:lnTo>
                <a:lnTo>
                  <a:pt x="1148" y="82"/>
                </a:lnTo>
                <a:lnTo>
                  <a:pt x="1155" y="80"/>
                </a:lnTo>
                <a:lnTo>
                  <a:pt x="1162" y="78"/>
                </a:lnTo>
                <a:lnTo>
                  <a:pt x="1169" y="75"/>
                </a:lnTo>
                <a:lnTo>
                  <a:pt x="1176" y="73"/>
                </a:lnTo>
                <a:lnTo>
                  <a:pt x="1183" y="71"/>
                </a:lnTo>
                <a:lnTo>
                  <a:pt x="1190" y="68"/>
                </a:lnTo>
                <a:lnTo>
                  <a:pt x="1197" y="66"/>
                </a:lnTo>
                <a:lnTo>
                  <a:pt x="1204" y="64"/>
                </a:lnTo>
                <a:lnTo>
                  <a:pt x="1211" y="61"/>
                </a:lnTo>
                <a:lnTo>
                  <a:pt x="1218" y="59"/>
                </a:lnTo>
                <a:lnTo>
                  <a:pt x="1225" y="57"/>
                </a:lnTo>
                <a:lnTo>
                  <a:pt x="1232" y="54"/>
                </a:lnTo>
                <a:lnTo>
                  <a:pt x="1239" y="52"/>
                </a:lnTo>
                <a:lnTo>
                  <a:pt x="1245" y="50"/>
                </a:lnTo>
                <a:lnTo>
                  <a:pt x="1252" y="47"/>
                </a:lnTo>
                <a:lnTo>
                  <a:pt x="1259" y="45"/>
                </a:lnTo>
                <a:lnTo>
                  <a:pt x="1266" y="43"/>
                </a:lnTo>
                <a:lnTo>
                  <a:pt x="1273" y="40"/>
                </a:lnTo>
                <a:lnTo>
                  <a:pt x="1280" y="38"/>
                </a:lnTo>
                <a:lnTo>
                  <a:pt x="1287" y="35"/>
                </a:lnTo>
                <a:lnTo>
                  <a:pt x="1294" y="33"/>
                </a:lnTo>
                <a:lnTo>
                  <a:pt x="1301" y="31"/>
                </a:lnTo>
                <a:lnTo>
                  <a:pt x="1308" y="28"/>
                </a:lnTo>
                <a:lnTo>
                  <a:pt x="1315" y="26"/>
                </a:lnTo>
                <a:lnTo>
                  <a:pt x="1322" y="24"/>
                </a:lnTo>
                <a:lnTo>
                  <a:pt x="1329" y="21"/>
                </a:lnTo>
                <a:lnTo>
                  <a:pt x="1336" y="19"/>
                </a:lnTo>
                <a:lnTo>
                  <a:pt x="1343" y="17"/>
                </a:lnTo>
                <a:lnTo>
                  <a:pt x="1350" y="14"/>
                </a:lnTo>
                <a:lnTo>
                  <a:pt x="1357" y="12"/>
                </a:lnTo>
                <a:lnTo>
                  <a:pt x="1364" y="10"/>
                </a:lnTo>
                <a:lnTo>
                  <a:pt x="1371" y="7"/>
                </a:lnTo>
                <a:lnTo>
                  <a:pt x="1378" y="5"/>
                </a:lnTo>
                <a:lnTo>
                  <a:pt x="1385" y="3"/>
                </a:lnTo>
                <a:lnTo>
                  <a:pt x="1392" y="0"/>
                </a:lnTo>
                <a:lnTo>
                  <a:pt x="0" y="469"/>
                </a:lnTo>
                <a:lnTo>
                  <a:pt x="7" y="467"/>
                </a:lnTo>
                <a:lnTo>
                  <a:pt x="14" y="465"/>
                </a:lnTo>
                <a:lnTo>
                  <a:pt x="21" y="462"/>
                </a:lnTo>
                <a:lnTo>
                  <a:pt x="28" y="460"/>
                </a:lnTo>
                <a:lnTo>
                  <a:pt x="35" y="458"/>
                </a:lnTo>
                <a:lnTo>
                  <a:pt x="42" y="455"/>
                </a:lnTo>
                <a:lnTo>
                  <a:pt x="49" y="453"/>
                </a:lnTo>
                <a:lnTo>
                  <a:pt x="56" y="451"/>
                </a:lnTo>
                <a:lnTo>
                  <a:pt x="63" y="448"/>
                </a:lnTo>
                <a:lnTo>
                  <a:pt x="70" y="446"/>
                </a:lnTo>
                <a:lnTo>
                  <a:pt x="77" y="444"/>
                </a:lnTo>
                <a:lnTo>
                  <a:pt x="84" y="441"/>
                </a:lnTo>
                <a:lnTo>
                  <a:pt x="91" y="439"/>
                </a:lnTo>
                <a:lnTo>
                  <a:pt x="97" y="437"/>
                </a:lnTo>
                <a:lnTo>
                  <a:pt x="104" y="434"/>
                </a:lnTo>
                <a:lnTo>
                  <a:pt x="111" y="432"/>
                </a:lnTo>
                <a:lnTo>
                  <a:pt x="118" y="430"/>
                </a:lnTo>
                <a:lnTo>
                  <a:pt x="125" y="427"/>
                </a:lnTo>
                <a:lnTo>
                  <a:pt x="132" y="425"/>
                </a:lnTo>
                <a:lnTo>
                  <a:pt x="139" y="423"/>
                </a:lnTo>
                <a:lnTo>
                  <a:pt x="146" y="420"/>
                </a:lnTo>
                <a:lnTo>
                  <a:pt x="153" y="418"/>
                </a:lnTo>
                <a:lnTo>
                  <a:pt x="160" y="416"/>
                </a:lnTo>
                <a:lnTo>
                  <a:pt x="167" y="413"/>
                </a:lnTo>
                <a:lnTo>
                  <a:pt x="174" y="411"/>
                </a:lnTo>
                <a:lnTo>
                  <a:pt x="181" y="408"/>
                </a:lnTo>
                <a:lnTo>
                  <a:pt x="188" y="406"/>
                </a:lnTo>
                <a:lnTo>
                  <a:pt x="195" y="404"/>
                </a:lnTo>
                <a:lnTo>
                  <a:pt x="202" y="401"/>
                </a:lnTo>
                <a:lnTo>
                  <a:pt x="209" y="399"/>
                </a:lnTo>
                <a:lnTo>
                  <a:pt x="216" y="397"/>
                </a:lnTo>
                <a:lnTo>
                  <a:pt x="223" y="394"/>
                </a:lnTo>
                <a:lnTo>
                  <a:pt x="230" y="392"/>
                </a:lnTo>
                <a:lnTo>
                  <a:pt x="237" y="390"/>
                </a:lnTo>
                <a:lnTo>
                  <a:pt x="244" y="387"/>
                </a:lnTo>
                <a:lnTo>
                  <a:pt x="251" y="385"/>
                </a:lnTo>
                <a:lnTo>
                  <a:pt x="258" y="383"/>
                </a:lnTo>
                <a:lnTo>
                  <a:pt x="264" y="380"/>
                </a:lnTo>
                <a:lnTo>
                  <a:pt x="271" y="378"/>
                </a:lnTo>
                <a:lnTo>
                  <a:pt x="278" y="376"/>
                </a:lnTo>
                <a:lnTo>
                  <a:pt x="285" y="373"/>
                </a:lnTo>
                <a:lnTo>
                  <a:pt x="292" y="371"/>
                </a:lnTo>
                <a:lnTo>
                  <a:pt x="299" y="369"/>
                </a:lnTo>
                <a:lnTo>
                  <a:pt x="306" y="366"/>
                </a:lnTo>
                <a:lnTo>
                  <a:pt x="313" y="364"/>
                </a:lnTo>
                <a:lnTo>
                  <a:pt x="320" y="362"/>
                </a:lnTo>
                <a:lnTo>
                  <a:pt x="327" y="359"/>
                </a:lnTo>
                <a:lnTo>
                  <a:pt x="334" y="357"/>
                </a:lnTo>
                <a:lnTo>
                  <a:pt x="341" y="355"/>
                </a:lnTo>
                <a:lnTo>
                  <a:pt x="348" y="352"/>
                </a:lnTo>
                <a:lnTo>
                  <a:pt x="355" y="350"/>
                </a:lnTo>
                <a:lnTo>
                  <a:pt x="362" y="347"/>
                </a:lnTo>
                <a:lnTo>
                  <a:pt x="369" y="345"/>
                </a:lnTo>
                <a:lnTo>
                  <a:pt x="376" y="343"/>
                </a:lnTo>
                <a:lnTo>
                  <a:pt x="383" y="340"/>
                </a:lnTo>
                <a:lnTo>
                  <a:pt x="390" y="338"/>
                </a:lnTo>
                <a:lnTo>
                  <a:pt x="397" y="336"/>
                </a:lnTo>
                <a:lnTo>
                  <a:pt x="404" y="333"/>
                </a:lnTo>
                <a:lnTo>
                  <a:pt x="411" y="331"/>
                </a:lnTo>
                <a:lnTo>
                  <a:pt x="418" y="329"/>
                </a:lnTo>
                <a:lnTo>
                  <a:pt x="424" y="326"/>
                </a:lnTo>
                <a:lnTo>
                  <a:pt x="431" y="324"/>
                </a:lnTo>
                <a:lnTo>
                  <a:pt x="438" y="322"/>
                </a:lnTo>
                <a:lnTo>
                  <a:pt x="445" y="319"/>
                </a:lnTo>
                <a:lnTo>
                  <a:pt x="452" y="317"/>
                </a:lnTo>
                <a:lnTo>
                  <a:pt x="459" y="315"/>
                </a:lnTo>
                <a:lnTo>
                  <a:pt x="466" y="312"/>
                </a:lnTo>
                <a:lnTo>
                  <a:pt x="473" y="310"/>
                </a:lnTo>
                <a:lnTo>
                  <a:pt x="480" y="308"/>
                </a:lnTo>
                <a:lnTo>
                  <a:pt x="487" y="305"/>
                </a:lnTo>
                <a:lnTo>
                  <a:pt x="494" y="303"/>
                </a:lnTo>
                <a:lnTo>
                  <a:pt x="501" y="301"/>
                </a:lnTo>
                <a:lnTo>
                  <a:pt x="508" y="298"/>
                </a:lnTo>
                <a:lnTo>
                  <a:pt x="515" y="296"/>
                </a:lnTo>
                <a:lnTo>
                  <a:pt x="522" y="294"/>
                </a:lnTo>
                <a:lnTo>
                  <a:pt x="529" y="291"/>
                </a:lnTo>
                <a:lnTo>
                  <a:pt x="536" y="289"/>
                </a:lnTo>
                <a:lnTo>
                  <a:pt x="543" y="287"/>
                </a:lnTo>
                <a:lnTo>
                  <a:pt x="550" y="284"/>
                </a:lnTo>
                <a:lnTo>
                  <a:pt x="557" y="282"/>
                </a:lnTo>
                <a:lnTo>
                  <a:pt x="564" y="279"/>
                </a:lnTo>
                <a:lnTo>
                  <a:pt x="571" y="277"/>
                </a:lnTo>
                <a:lnTo>
                  <a:pt x="578" y="275"/>
                </a:lnTo>
                <a:lnTo>
                  <a:pt x="584" y="272"/>
                </a:lnTo>
                <a:lnTo>
                  <a:pt x="591" y="270"/>
                </a:lnTo>
                <a:lnTo>
                  <a:pt x="598" y="268"/>
                </a:lnTo>
                <a:lnTo>
                  <a:pt x="605" y="265"/>
                </a:lnTo>
                <a:lnTo>
                  <a:pt x="612" y="263"/>
                </a:lnTo>
                <a:lnTo>
                  <a:pt x="619" y="261"/>
                </a:lnTo>
                <a:lnTo>
                  <a:pt x="626" y="258"/>
                </a:lnTo>
                <a:lnTo>
                  <a:pt x="633" y="256"/>
                </a:lnTo>
                <a:lnTo>
                  <a:pt x="640" y="254"/>
                </a:lnTo>
                <a:lnTo>
                  <a:pt x="647" y="251"/>
                </a:lnTo>
                <a:lnTo>
                  <a:pt x="654" y="249"/>
                </a:lnTo>
                <a:lnTo>
                  <a:pt x="661" y="247"/>
                </a:lnTo>
                <a:lnTo>
                  <a:pt x="668" y="244"/>
                </a:lnTo>
                <a:lnTo>
                  <a:pt x="675" y="242"/>
                </a:lnTo>
                <a:lnTo>
                  <a:pt x="682" y="240"/>
                </a:lnTo>
                <a:lnTo>
                  <a:pt x="689" y="237"/>
                </a:lnTo>
                <a:lnTo>
                  <a:pt x="696" y="235"/>
                </a:lnTo>
                <a:lnTo>
                  <a:pt x="703" y="233"/>
                </a:lnTo>
                <a:lnTo>
                  <a:pt x="710" y="230"/>
                </a:lnTo>
                <a:lnTo>
                  <a:pt x="717" y="228"/>
                </a:lnTo>
                <a:lnTo>
                  <a:pt x="724" y="226"/>
                </a:lnTo>
                <a:lnTo>
                  <a:pt x="731" y="223"/>
                </a:lnTo>
                <a:lnTo>
                  <a:pt x="738" y="221"/>
                </a:lnTo>
                <a:lnTo>
                  <a:pt x="745" y="218"/>
                </a:lnTo>
                <a:lnTo>
                  <a:pt x="751" y="216"/>
                </a:lnTo>
                <a:lnTo>
                  <a:pt x="758" y="214"/>
                </a:lnTo>
                <a:lnTo>
                  <a:pt x="765" y="211"/>
                </a:lnTo>
                <a:lnTo>
                  <a:pt x="772" y="209"/>
                </a:lnTo>
                <a:lnTo>
                  <a:pt x="779" y="207"/>
                </a:lnTo>
                <a:lnTo>
                  <a:pt x="786" y="204"/>
                </a:lnTo>
                <a:lnTo>
                  <a:pt x="793" y="202"/>
                </a:lnTo>
                <a:lnTo>
                  <a:pt x="800" y="200"/>
                </a:lnTo>
                <a:lnTo>
                  <a:pt x="807" y="197"/>
                </a:lnTo>
                <a:lnTo>
                  <a:pt x="814" y="195"/>
                </a:lnTo>
                <a:lnTo>
                  <a:pt x="821" y="193"/>
                </a:lnTo>
                <a:lnTo>
                  <a:pt x="828" y="190"/>
                </a:lnTo>
                <a:lnTo>
                  <a:pt x="835" y="188"/>
                </a:lnTo>
                <a:lnTo>
                  <a:pt x="842" y="186"/>
                </a:lnTo>
                <a:lnTo>
                  <a:pt x="849" y="183"/>
                </a:lnTo>
                <a:lnTo>
                  <a:pt x="856" y="181"/>
                </a:lnTo>
                <a:lnTo>
                  <a:pt x="863" y="179"/>
                </a:lnTo>
                <a:lnTo>
                  <a:pt x="870" y="176"/>
                </a:lnTo>
                <a:lnTo>
                  <a:pt x="877" y="174"/>
                </a:lnTo>
                <a:lnTo>
                  <a:pt x="884" y="172"/>
                </a:lnTo>
                <a:lnTo>
                  <a:pt x="891" y="169"/>
                </a:lnTo>
                <a:lnTo>
                  <a:pt x="898" y="167"/>
                </a:lnTo>
                <a:lnTo>
                  <a:pt x="905" y="165"/>
                </a:lnTo>
                <a:lnTo>
                  <a:pt x="912" y="162"/>
                </a:lnTo>
                <a:lnTo>
                  <a:pt x="918" y="160"/>
                </a:lnTo>
                <a:lnTo>
                  <a:pt x="925" y="157"/>
                </a:lnTo>
                <a:lnTo>
                  <a:pt x="932" y="155"/>
                </a:lnTo>
                <a:lnTo>
                  <a:pt x="939" y="153"/>
                </a:lnTo>
                <a:lnTo>
                  <a:pt x="946" y="150"/>
                </a:lnTo>
                <a:lnTo>
                  <a:pt x="953" y="148"/>
                </a:lnTo>
                <a:lnTo>
                  <a:pt x="960" y="146"/>
                </a:lnTo>
                <a:lnTo>
                  <a:pt x="967" y="143"/>
                </a:lnTo>
                <a:lnTo>
                  <a:pt x="974" y="141"/>
                </a:lnTo>
                <a:lnTo>
                  <a:pt x="981" y="139"/>
                </a:lnTo>
                <a:lnTo>
                  <a:pt x="988" y="136"/>
                </a:lnTo>
                <a:lnTo>
                  <a:pt x="995" y="134"/>
                </a:lnTo>
                <a:lnTo>
                  <a:pt x="1002" y="132"/>
                </a:lnTo>
                <a:lnTo>
                  <a:pt x="1009" y="129"/>
                </a:lnTo>
                <a:lnTo>
                  <a:pt x="1016" y="127"/>
                </a:lnTo>
                <a:lnTo>
                  <a:pt x="1023" y="125"/>
                </a:lnTo>
                <a:lnTo>
                  <a:pt x="1030" y="122"/>
                </a:lnTo>
                <a:lnTo>
                  <a:pt x="1037" y="120"/>
                </a:lnTo>
                <a:lnTo>
                  <a:pt x="1044" y="118"/>
                </a:lnTo>
                <a:lnTo>
                  <a:pt x="1051" y="115"/>
                </a:lnTo>
                <a:lnTo>
                  <a:pt x="1058" y="113"/>
                </a:lnTo>
                <a:lnTo>
                  <a:pt x="1065" y="111"/>
                </a:lnTo>
                <a:lnTo>
                  <a:pt x="1072" y="108"/>
                </a:lnTo>
                <a:lnTo>
                  <a:pt x="1078" y="106"/>
                </a:lnTo>
                <a:lnTo>
                  <a:pt x="1085" y="104"/>
                </a:lnTo>
                <a:lnTo>
                  <a:pt x="1092" y="101"/>
                </a:lnTo>
                <a:lnTo>
                  <a:pt x="1099" y="99"/>
                </a:lnTo>
                <a:lnTo>
                  <a:pt x="1106" y="96"/>
                </a:lnTo>
                <a:lnTo>
                  <a:pt x="1113" y="94"/>
                </a:lnTo>
                <a:lnTo>
                  <a:pt x="1120" y="92"/>
                </a:lnTo>
                <a:lnTo>
                  <a:pt x="1127" y="89"/>
                </a:lnTo>
                <a:lnTo>
                  <a:pt x="1134" y="87"/>
                </a:lnTo>
                <a:lnTo>
                  <a:pt x="1141" y="85"/>
                </a:lnTo>
                <a:lnTo>
                  <a:pt x="1148" y="82"/>
                </a:lnTo>
                <a:lnTo>
                  <a:pt x="1155" y="80"/>
                </a:lnTo>
                <a:lnTo>
                  <a:pt x="1162" y="78"/>
                </a:lnTo>
                <a:lnTo>
                  <a:pt x="1169" y="75"/>
                </a:lnTo>
                <a:lnTo>
                  <a:pt x="1176" y="73"/>
                </a:lnTo>
                <a:lnTo>
                  <a:pt x="1183" y="71"/>
                </a:lnTo>
                <a:lnTo>
                  <a:pt x="1190" y="68"/>
                </a:lnTo>
                <a:lnTo>
                  <a:pt x="1197" y="66"/>
                </a:lnTo>
                <a:lnTo>
                  <a:pt x="1204" y="64"/>
                </a:lnTo>
                <a:lnTo>
                  <a:pt x="1211" y="61"/>
                </a:lnTo>
                <a:lnTo>
                  <a:pt x="1218" y="59"/>
                </a:lnTo>
                <a:lnTo>
                  <a:pt x="1225" y="57"/>
                </a:lnTo>
                <a:lnTo>
                  <a:pt x="1232" y="54"/>
                </a:lnTo>
                <a:lnTo>
                  <a:pt x="1239" y="52"/>
                </a:lnTo>
                <a:lnTo>
                  <a:pt x="1245" y="50"/>
                </a:lnTo>
                <a:lnTo>
                  <a:pt x="1252" y="47"/>
                </a:lnTo>
                <a:lnTo>
                  <a:pt x="1259" y="45"/>
                </a:lnTo>
                <a:lnTo>
                  <a:pt x="1266" y="43"/>
                </a:lnTo>
                <a:lnTo>
                  <a:pt x="1273" y="40"/>
                </a:lnTo>
                <a:lnTo>
                  <a:pt x="1280" y="38"/>
                </a:lnTo>
                <a:lnTo>
                  <a:pt x="1287" y="35"/>
                </a:lnTo>
                <a:lnTo>
                  <a:pt x="1294" y="33"/>
                </a:lnTo>
                <a:lnTo>
                  <a:pt x="1301" y="31"/>
                </a:lnTo>
                <a:lnTo>
                  <a:pt x="1308" y="28"/>
                </a:lnTo>
                <a:lnTo>
                  <a:pt x="1315" y="26"/>
                </a:lnTo>
                <a:lnTo>
                  <a:pt x="1322" y="24"/>
                </a:lnTo>
                <a:lnTo>
                  <a:pt x="1329" y="21"/>
                </a:lnTo>
                <a:lnTo>
                  <a:pt x="1336" y="19"/>
                </a:lnTo>
                <a:lnTo>
                  <a:pt x="1343" y="17"/>
                </a:lnTo>
                <a:lnTo>
                  <a:pt x="1350" y="14"/>
                </a:lnTo>
                <a:lnTo>
                  <a:pt x="1357" y="12"/>
                </a:lnTo>
                <a:lnTo>
                  <a:pt x="1364" y="10"/>
                </a:lnTo>
                <a:lnTo>
                  <a:pt x="1371" y="7"/>
                </a:lnTo>
                <a:lnTo>
                  <a:pt x="1378" y="5"/>
                </a:lnTo>
                <a:lnTo>
                  <a:pt x="1385" y="3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903288" y="7461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809625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 rot="16200000">
            <a:off x="473075" y="5481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flipH="1">
            <a:off x="809625" y="47434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 rot="16200000">
            <a:off x="473075" y="45180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flipH="1">
            <a:off x="809625" y="37782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 rot="16200000">
            <a:off x="473075" y="35528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809625" y="281940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 rot="16200000">
            <a:off x="473075" y="25939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>
            <a:off x="809625" y="185420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 rot="16200000">
            <a:off x="473075" y="163036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809625" y="89058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 rot="16200000">
            <a:off x="474662" y="6635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903288" y="58515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104775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9858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>
            <a:off x="2587625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2460625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413385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4006850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56753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5546725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7215188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7088188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8572500" y="5989639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99682" y="1143000"/>
            <a:ext cx="366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Average Pivot Point: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P 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= 85.1</a:t>
            </a:r>
            <a:endParaRPr lang="en-US" dirty="0">
              <a:solidFill>
                <a:prstClr val="black"/>
              </a:solidFill>
              <a:latin typeface="Arial" pitchFamily="34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51" name="Rectangle 94"/>
          <p:cNvSpPr>
            <a:spLocks noChangeArrowheads="1"/>
          </p:cNvSpPr>
          <p:nvPr/>
        </p:nvSpPr>
        <p:spPr bwMode="auto">
          <a:xfrm>
            <a:off x="2764429" y="6428601"/>
            <a:ext cx="4475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80"/>
          <p:cNvSpPr>
            <a:spLocks noChangeArrowheads="1"/>
          </p:cNvSpPr>
          <p:nvPr/>
        </p:nvSpPr>
        <p:spPr bwMode="auto">
          <a:xfrm rot="16200000">
            <a:off x="-1946148" y="3080950"/>
            <a:ext cx="43216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Mean Relationship between Absolute and Relative Mobility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5850" y="4916269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 average across CZ’s, more relative mobility </a:t>
            </a:r>
            <a:r>
              <a: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higher absolute mobility </a:t>
            </a:r>
            <a:r>
              <a: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families below P = 85</a:t>
            </a:r>
            <a:endParaRPr lang="en-US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14"/>
          <p:cNvSpPr>
            <a:spLocks noChangeShapeType="1"/>
          </p:cNvSpPr>
          <p:nvPr/>
        </p:nvSpPr>
        <p:spPr bwMode="auto">
          <a:xfrm flipV="1">
            <a:off x="7582928" y="744196"/>
            <a:ext cx="0" cy="5121339"/>
          </a:xfrm>
          <a:prstGeom prst="line">
            <a:avLst/>
          </a:prstGeom>
          <a:noFill/>
          <a:ln w="22225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9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81940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85420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70706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7434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7782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8" y="890589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047750" y="946151"/>
            <a:ext cx="7713663" cy="3857625"/>
          </a:xfrm>
          <a:custGeom>
            <a:avLst/>
            <a:gdLst>
              <a:gd name="T0" fmla="*/ 42 w 1392"/>
              <a:gd name="T1" fmla="*/ 675 h 696"/>
              <a:gd name="T2" fmla="*/ 91 w 1392"/>
              <a:gd name="T3" fmla="*/ 650 h 696"/>
              <a:gd name="T4" fmla="*/ 139 w 1392"/>
              <a:gd name="T5" fmla="*/ 626 h 696"/>
              <a:gd name="T6" fmla="*/ 188 w 1392"/>
              <a:gd name="T7" fmla="*/ 602 h 696"/>
              <a:gd name="T8" fmla="*/ 237 w 1392"/>
              <a:gd name="T9" fmla="*/ 577 h 696"/>
              <a:gd name="T10" fmla="*/ 285 w 1392"/>
              <a:gd name="T11" fmla="*/ 553 h 696"/>
              <a:gd name="T12" fmla="*/ 334 w 1392"/>
              <a:gd name="T13" fmla="*/ 529 h 696"/>
              <a:gd name="T14" fmla="*/ 383 w 1392"/>
              <a:gd name="T15" fmla="*/ 504 h 696"/>
              <a:gd name="T16" fmla="*/ 431 w 1392"/>
              <a:gd name="T17" fmla="*/ 480 h 696"/>
              <a:gd name="T18" fmla="*/ 480 w 1392"/>
              <a:gd name="T19" fmla="*/ 456 h 696"/>
              <a:gd name="T20" fmla="*/ 529 w 1392"/>
              <a:gd name="T21" fmla="*/ 431 h 696"/>
              <a:gd name="T22" fmla="*/ 578 w 1392"/>
              <a:gd name="T23" fmla="*/ 407 h 696"/>
              <a:gd name="T24" fmla="*/ 626 w 1392"/>
              <a:gd name="T25" fmla="*/ 383 h 696"/>
              <a:gd name="T26" fmla="*/ 675 w 1392"/>
              <a:gd name="T27" fmla="*/ 358 h 696"/>
              <a:gd name="T28" fmla="*/ 724 w 1392"/>
              <a:gd name="T29" fmla="*/ 334 h 696"/>
              <a:gd name="T30" fmla="*/ 772 w 1392"/>
              <a:gd name="T31" fmla="*/ 310 h 696"/>
              <a:gd name="T32" fmla="*/ 821 w 1392"/>
              <a:gd name="T33" fmla="*/ 285 h 696"/>
              <a:gd name="T34" fmla="*/ 870 w 1392"/>
              <a:gd name="T35" fmla="*/ 261 h 696"/>
              <a:gd name="T36" fmla="*/ 918 w 1392"/>
              <a:gd name="T37" fmla="*/ 237 h 696"/>
              <a:gd name="T38" fmla="*/ 967 w 1392"/>
              <a:gd name="T39" fmla="*/ 212 h 696"/>
              <a:gd name="T40" fmla="*/ 1016 w 1392"/>
              <a:gd name="T41" fmla="*/ 188 h 696"/>
              <a:gd name="T42" fmla="*/ 1065 w 1392"/>
              <a:gd name="T43" fmla="*/ 164 h 696"/>
              <a:gd name="T44" fmla="*/ 1113 w 1392"/>
              <a:gd name="T45" fmla="*/ 139 h 696"/>
              <a:gd name="T46" fmla="*/ 1162 w 1392"/>
              <a:gd name="T47" fmla="*/ 115 h 696"/>
              <a:gd name="T48" fmla="*/ 1211 w 1392"/>
              <a:gd name="T49" fmla="*/ 91 h 696"/>
              <a:gd name="T50" fmla="*/ 1259 w 1392"/>
              <a:gd name="T51" fmla="*/ 67 h 696"/>
              <a:gd name="T52" fmla="*/ 1308 w 1392"/>
              <a:gd name="T53" fmla="*/ 42 h 696"/>
              <a:gd name="T54" fmla="*/ 1357 w 1392"/>
              <a:gd name="T55" fmla="*/ 18 h 696"/>
              <a:gd name="T56" fmla="*/ 7 w 1392"/>
              <a:gd name="T57" fmla="*/ 692 h 696"/>
              <a:gd name="T58" fmla="*/ 56 w 1392"/>
              <a:gd name="T59" fmla="*/ 668 h 696"/>
              <a:gd name="T60" fmla="*/ 104 w 1392"/>
              <a:gd name="T61" fmla="*/ 643 h 696"/>
              <a:gd name="T62" fmla="*/ 153 w 1392"/>
              <a:gd name="T63" fmla="*/ 619 h 696"/>
              <a:gd name="T64" fmla="*/ 202 w 1392"/>
              <a:gd name="T65" fmla="*/ 595 h 696"/>
              <a:gd name="T66" fmla="*/ 251 w 1392"/>
              <a:gd name="T67" fmla="*/ 570 h 696"/>
              <a:gd name="T68" fmla="*/ 299 w 1392"/>
              <a:gd name="T69" fmla="*/ 546 h 696"/>
              <a:gd name="T70" fmla="*/ 348 w 1392"/>
              <a:gd name="T71" fmla="*/ 522 h 696"/>
              <a:gd name="T72" fmla="*/ 397 w 1392"/>
              <a:gd name="T73" fmla="*/ 497 h 696"/>
              <a:gd name="T74" fmla="*/ 445 w 1392"/>
              <a:gd name="T75" fmla="*/ 473 h 696"/>
              <a:gd name="T76" fmla="*/ 494 w 1392"/>
              <a:gd name="T77" fmla="*/ 449 h 696"/>
              <a:gd name="T78" fmla="*/ 543 w 1392"/>
              <a:gd name="T79" fmla="*/ 424 h 696"/>
              <a:gd name="T80" fmla="*/ 591 w 1392"/>
              <a:gd name="T81" fmla="*/ 400 h 696"/>
              <a:gd name="T82" fmla="*/ 640 w 1392"/>
              <a:gd name="T83" fmla="*/ 376 h 696"/>
              <a:gd name="T84" fmla="*/ 689 w 1392"/>
              <a:gd name="T85" fmla="*/ 351 h 696"/>
              <a:gd name="T86" fmla="*/ 738 w 1392"/>
              <a:gd name="T87" fmla="*/ 327 h 696"/>
              <a:gd name="T88" fmla="*/ 786 w 1392"/>
              <a:gd name="T89" fmla="*/ 303 h 696"/>
              <a:gd name="T90" fmla="*/ 835 w 1392"/>
              <a:gd name="T91" fmla="*/ 279 h 696"/>
              <a:gd name="T92" fmla="*/ 884 w 1392"/>
              <a:gd name="T93" fmla="*/ 254 h 696"/>
              <a:gd name="T94" fmla="*/ 932 w 1392"/>
              <a:gd name="T95" fmla="*/ 230 h 696"/>
              <a:gd name="T96" fmla="*/ 981 w 1392"/>
              <a:gd name="T97" fmla="*/ 206 h 696"/>
              <a:gd name="T98" fmla="*/ 1030 w 1392"/>
              <a:gd name="T99" fmla="*/ 181 h 696"/>
              <a:gd name="T100" fmla="*/ 1078 w 1392"/>
              <a:gd name="T101" fmla="*/ 157 h 696"/>
              <a:gd name="T102" fmla="*/ 1127 w 1392"/>
              <a:gd name="T103" fmla="*/ 133 h 696"/>
              <a:gd name="T104" fmla="*/ 1176 w 1392"/>
              <a:gd name="T105" fmla="*/ 108 h 696"/>
              <a:gd name="T106" fmla="*/ 1225 w 1392"/>
              <a:gd name="T107" fmla="*/ 84 h 696"/>
              <a:gd name="T108" fmla="*/ 1273 w 1392"/>
              <a:gd name="T109" fmla="*/ 60 h 696"/>
              <a:gd name="T110" fmla="*/ 1322 w 1392"/>
              <a:gd name="T111" fmla="*/ 35 h 696"/>
              <a:gd name="T112" fmla="*/ 1371 w 1392"/>
              <a:gd name="T113" fmla="*/ 11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2" h="696">
                <a:moveTo>
                  <a:pt x="0" y="696"/>
                </a:moveTo>
                <a:lnTo>
                  <a:pt x="7" y="692"/>
                </a:lnTo>
                <a:lnTo>
                  <a:pt x="14" y="689"/>
                </a:lnTo>
                <a:lnTo>
                  <a:pt x="21" y="685"/>
                </a:lnTo>
                <a:lnTo>
                  <a:pt x="28" y="682"/>
                </a:lnTo>
                <a:lnTo>
                  <a:pt x="35" y="678"/>
                </a:lnTo>
                <a:lnTo>
                  <a:pt x="42" y="675"/>
                </a:lnTo>
                <a:lnTo>
                  <a:pt x="49" y="671"/>
                </a:lnTo>
                <a:lnTo>
                  <a:pt x="56" y="668"/>
                </a:lnTo>
                <a:lnTo>
                  <a:pt x="63" y="664"/>
                </a:lnTo>
                <a:lnTo>
                  <a:pt x="70" y="661"/>
                </a:lnTo>
                <a:lnTo>
                  <a:pt x="77" y="657"/>
                </a:lnTo>
                <a:lnTo>
                  <a:pt x="84" y="654"/>
                </a:lnTo>
                <a:lnTo>
                  <a:pt x="91" y="650"/>
                </a:lnTo>
                <a:lnTo>
                  <a:pt x="97" y="647"/>
                </a:lnTo>
                <a:lnTo>
                  <a:pt x="104" y="643"/>
                </a:lnTo>
                <a:lnTo>
                  <a:pt x="111" y="640"/>
                </a:lnTo>
                <a:lnTo>
                  <a:pt x="118" y="637"/>
                </a:lnTo>
                <a:lnTo>
                  <a:pt x="125" y="633"/>
                </a:lnTo>
                <a:lnTo>
                  <a:pt x="132" y="630"/>
                </a:lnTo>
                <a:lnTo>
                  <a:pt x="139" y="626"/>
                </a:lnTo>
                <a:lnTo>
                  <a:pt x="146" y="623"/>
                </a:lnTo>
                <a:lnTo>
                  <a:pt x="153" y="619"/>
                </a:lnTo>
                <a:lnTo>
                  <a:pt x="160" y="616"/>
                </a:lnTo>
                <a:lnTo>
                  <a:pt x="167" y="612"/>
                </a:lnTo>
                <a:lnTo>
                  <a:pt x="174" y="609"/>
                </a:lnTo>
                <a:lnTo>
                  <a:pt x="181" y="605"/>
                </a:lnTo>
                <a:lnTo>
                  <a:pt x="188" y="602"/>
                </a:lnTo>
                <a:lnTo>
                  <a:pt x="195" y="598"/>
                </a:lnTo>
                <a:lnTo>
                  <a:pt x="202" y="595"/>
                </a:lnTo>
                <a:lnTo>
                  <a:pt x="209" y="591"/>
                </a:lnTo>
                <a:lnTo>
                  <a:pt x="216" y="588"/>
                </a:lnTo>
                <a:lnTo>
                  <a:pt x="223" y="584"/>
                </a:lnTo>
                <a:lnTo>
                  <a:pt x="230" y="581"/>
                </a:lnTo>
                <a:lnTo>
                  <a:pt x="237" y="577"/>
                </a:lnTo>
                <a:lnTo>
                  <a:pt x="244" y="574"/>
                </a:lnTo>
                <a:lnTo>
                  <a:pt x="251" y="570"/>
                </a:lnTo>
                <a:lnTo>
                  <a:pt x="258" y="567"/>
                </a:lnTo>
                <a:lnTo>
                  <a:pt x="264" y="564"/>
                </a:lnTo>
                <a:lnTo>
                  <a:pt x="271" y="560"/>
                </a:lnTo>
                <a:lnTo>
                  <a:pt x="278" y="557"/>
                </a:lnTo>
                <a:lnTo>
                  <a:pt x="285" y="553"/>
                </a:lnTo>
                <a:lnTo>
                  <a:pt x="292" y="550"/>
                </a:lnTo>
                <a:lnTo>
                  <a:pt x="299" y="546"/>
                </a:lnTo>
                <a:lnTo>
                  <a:pt x="306" y="543"/>
                </a:lnTo>
                <a:lnTo>
                  <a:pt x="313" y="539"/>
                </a:lnTo>
                <a:lnTo>
                  <a:pt x="320" y="536"/>
                </a:lnTo>
                <a:lnTo>
                  <a:pt x="327" y="532"/>
                </a:lnTo>
                <a:lnTo>
                  <a:pt x="334" y="529"/>
                </a:lnTo>
                <a:lnTo>
                  <a:pt x="341" y="525"/>
                </a:lnTo>
                <a:lnTo>
                  <a:pt x="348" y="522"/>
                </a:lnTo>
                <a:lnTo>
                  <a:pt x="355" y="518"/>
                </a:lnTo>
                <a:lnTo>
                  <a:pt x="362" y="515"/>
                </a:lnTo>
                <a:lnTo>
                  <a:pt x="369" y="511"/>
                </a:lnTo>
                <a:lnTo>
                  <a:pt x="376" y="508"/>
                </a:lnTo>
                <a:lnTo>
                  <a:pt x="383" y="504"/>
                </a:lnTo>
                <a:lnTo>
                  <a:pt x="390" y="501"/>
                </a:lnTo>
                <a:lnTo>
                  <a:pt x="397" y="497"/>
                </a:lnTo>
                <a:lnTo>
                  <a:pt x="404" y="494"/>
                </a:lnTo>
                <a:lnTo>
                  <a:pt x="411" y="491"/>
                </a:lnTo>
                <a:lnTo>
                  <a:pt x="418" y="487"/>
                </a:lnTo>
                <a:lnTo>
                  <a:pt x="424" y="484"/>
                </a:lnTo>
                <a:lnTo>
                  <a:pt x="431" y="480"/>
                </a:lnTo>
                <a:lnTo>
                  <a:pt x="438" y="477"/>
                </a:lnTo>
                <a:lnTo>
                  <a:pt x="445" y="473"/>
                </a:lnTo>
                <a:lnTo>
                  <a:pt x="452" y="470"/>
                </a:lnTo>
                <a:lnTo>
                  <a:pt x="459" y="466"/>
                </a:lnTo>
                <a:lnTo>
                  <a:pt x="466" y="463"/>
                </a:lnTo>
                <a:lnTo>
                  <a:pt x="473" y="459"/>
                </a:lnTo>
                <a:lnTo>
                  <a:pt x="480" y="456"/>
                </a:lnTo>
                <a:lnTo>
                  <a:pt x="487" y="452"/>
                </a:lnTo>
                <a:lnTo>
                  <a:pt x="494" y="449"/>
                </a:lnTo>
                <a:lnTo>
                  <a:pt x="501" y="445"/>
                </a:lnTo>
                <a:lnTo>
                  <a:pt x="508" y="442"/>
                </a:lnTo>
                <a:lnTo>
                  <a:pt x="515" y="438"/>
                </a:lnTo>
                <a:lnTo>
                  <a:pt x="522" y="435"/>
                </a:lnTo>
                <a:lnTo>
                  <a:pt x="529" y="431"/>
                </a:lnTo>
                <a:lnTo>
                  <a:pt x="536" y="428"/>
                </a:lnTo>
                <a:lnTo>
                  <a:pt x="543" y="424"/>
                </a:lnTo>
                <a:lnTo>
                  <a:pt x="550" y="421"/>
                </a:lnTo>
                <a:lnTo>
                  <a:pt x="557" y="418"/>
                </a:lnTo>
                <a:lnTo>
                  <a:pt x="564" y="414"/>
                </a:lnTo>
                <a:lnTo>
                  <a:pt x="571" y="411"/>
                </a:lnTo>
                <a:lnTo>
                  <a:pt x="578" y="407"/>
                </a:lnTo>
                <a:lnTo>
                  <a:pt x="584" y="404"/>
                </a:lnTo>
                <a:lnTo>
                  <a:pt x="591" y="400"/>
                </a:lnTo>
                <a:lnTo>
                  <a:pt x="598" y="397"/>
                </a:lnTo>
                <a:lnTo>
                  <a:pt x="605" y="393"/>
                </a:lnTo>
                <a:lnTo>
                  <a:pt x="612" y="390"/>
                </a:lnTo>
                <a:lnTo>
                  <a:pt x="619" y="386"/>
                </a:lnTo>
                <a:lnTo>
                  <a:pt x="626" y="383"/>
                </a:lnTo>
                <a:lnTo>
                  <a:pt x="633" y="379"/>
                </a:lnTo>
                <a:lnTo>
                  <a:pt x="640" y="376"/>
                </a:lnTo>
                <a:lnTo>
                  <a:pt x="647" y="372"/>
                </a:lnTo>
                <a:lnTo>
                  <a:pt x="654" y="369"/>
                </a:lnTo>
                <a:lnTo>
                  <a:pt x="661" y="365"/>
                </a:lnTo>
                <a:lnTo>
                  <a:pt x="668" y="362"/>
                </a:lnTo>
                <a:lnTo>
                  <a:pt x="675" y="358"/>
                </a:lnTo>
                <a:lnTo>
                  <a:pt x="682" y="355"/>
                </a:lnTo>
                <a:lnTo>
                  <a:pt x="689" y="351"/>
                </a:lnTo>
                <a:lnTo>
                  <a:pt x="696" y="348"/>
                </a:lnTo>
                <a:lnTo>
                  <a:pt x="703" y="345"/>
                </a:lnTo>
                <a:lnTo>
                  <a:pt x="710" y="341"/>
                </a:lnTo>
                <a:lnTo>
                  <a:pt x="717" y="338"/>
                </a:lnTo>
                <a:lnTo>
                  <a:pt x="724" y="334"/>
                </a:lnTo>
                <a:lnTo>
                  <a:pt x="731" y="331"/>
                </a:lnTo>
                <a:lnTo>
                  <a:pt x="738" y="327"/>
                </a:lnTo>
                <a:lnTo>
                  <a:pt x="745" y="324"/>
                </a:lnTo>
                <a:lnTo>
                  <a:pt x="751" y="320"/>
                </a:lnTo>
                <a:lnTo>
                  <a:pt x="758" y="317"/>
                </a:lnTo>
                <a:lnTo>
                  <a:pt x="765" y="313"/>
                </a:lnTo>
                <a:lnTo>
                  <a:pt x="772" y="310"/>
                </a:lnTo>
                <a:lnTo>
                  <a:pt x="779" y="306"/>
                </a:lnTo>
                <a:lnTo>
                  <a:pt x="786" y="303"/>
                </a:lnTo>
                <a:lnTo>
                  <a:pt x="793" y="299"/>
                </a:lnTo>
                <a:lnTo>
                  <a:pt x="800" y="296"/>
                </a:lnTo>
                <a:lnTo>
                  <a:pt x="807" y="292"/>
                </a:lnTo>
                <a:lnTo>
                  <a:pt x="814" y="289"/>
                </a:lnTo>
                <a:lnTo>
                  <a:pt x="821" y="285"/>
                </a:lnTo>
                <a:lnTo>
                  <a:pt x="828" y="282"/>
                </a:lnTo>
                <a:lnTo>
                  <a:pt x="835" y="279"/>
                </a:lnTo>
                <a:lnTo>
                  <a:pt x="842" y="275"/>
                </a:lnTo>
                <a:lnTo>
                  <a:pt x="849" y="272"/>
                </a:lnTo>
                <a:lnTo>
                  <a:pt x="856" y="268"/>
                </a:lnTo>
                <a:lnTo>
                  <a:pt x="863" y="265"/>
                </a:lnTo>
                <a:lnTo>
                  <a:pt x="870" y="261"/>
                </a:lnTo>
                <a:lnTo>
                  <a:pt x="877" y="258"/>
                </a:lnTo>
                <a:lnTo>
                  <a:pt x="884" y="254"/>
                </a:lnTo>
                <a:lnTo>
                  <a:pt x="891" y="251"/>
                </a:lnTo>
                <a:lnTo>
                  <a:pt x="898" y="247"/>
                </a:lnTo>
                <a:lnTo>
                  <a:pt x="905" y="244"/>
                </a:lnTo>
                <a:lnTo>
                  <a:pt x="912" y="240"/>
                </a:lnTo>
                <a:lnTo>
                  <a:pt x="918" y="237"/>
                </a:lnTo>
                <a:lnTo>
                  <a:pt x="925" y="233"/>
                </a:lnTo>
                <a:lnTo>
                  <a:pt x="932" y="230"/>
                </a:lnTo>
                <a:lnTo>
                  <a:pt x="939" y="226"/>
                </a:lnTo>
                <a:lnTo>
                  <a:pt x="946" y="223"/>
                </a:lnTo>
                <a:lnTo>
                  <a:pt x="953" y="219"/>
                </a:lnTo>
                <a:lnTo>
                  <a:pt x="960" y="216"/>
                </a:lnTo>
                <a:lnTo>
                  <a:pt x="967" y="212"/>
                </a:lnTo>
                <a:lnTo>
                  <a:pt x="974" y="209"/>
                </a:lnTo>
                <a:lnTo>
                  <a:pt x="981" y="206"/>
                </a:lnTo>
                <a:lnTo>
                  <a:pt x="988" y="202"/>
                </a:lnTo>
                <a:lnTo>
                  <a:pt x="995" y="199"/>
                </a:lnTo>
                <a:lnTo>
                  <a:pt x="1002" y="195"/>
                </a:lnTo>
                <a:lnTo>
                  <a:pt x="1009" y="192"/>
                </a:lnTo>
                <a:lnTo>
                  <a:pt x="1016" y="188"/>
                </a:lnTo>
                <a:lnTo>
                  <a:pt x="1023" y="185"/>
                </a:lnTo>
                <a:lnTo>
                  <a:pt x="1030" y="181"/>
                </a:lnTo>
                <a:lnTo>
                  <a:pt x="1037" y="178"/>
                </a:lnTo>
                <a:lnTo>
                  <a:pt x="1044" y="174"/>
                </a:lnTo>
                <a:lnTo>
                  <a:pt x="1051" y="171"/>
                </a:lnTo>
                <a:lnTo>
                  <a:pt x="1058" y="167"/>
                </a:lnTo>
                <a:lnTo>
                  <a:pt x="1065" y="164"/>
                </a:lnTo>
                <a:lnTo>
                  <a:pt x="1072" y="160"/>
                </a:lnTo>
                <a:lnTo>
                  <a:pt x="1078" y="157"/>
                </a:lnTo>
                <a:lnTo>
                  <a:pt x="1085" y="153"/>
                </a:lnTo>
                <a:lnTo>
                  <a:pt x="1092" y="150"/>
                </a:lnTo>
                <a:lnTo>
                  <a:pt x="1099" y="146"/>
                </a:lnTo>
                <a:lnTo>
                  <a:pt x="1106" y="143"/>
                </a:lnTo>
                <a:lnTo>
                  <a:pt x="1113" y="139"/>
                </a:lnTo>
                <a:lnTo>
                  <a:pt x="1120" y="136"/>
                </a:lnTo>
                <a:lnTo>
                  <a:pt x="1127" y="133"/>
                </a:lnTo>
                <a:lnTo>
                  <a:pt x="1134" y="129"/>
                </a:lnTo>
                <a:lnTo>
                  <a:pt x="1141" y="126"/>
                </a:lnTo>
                <a:lnTo>
                  <a:pt x="1148" y="122"/>
                </a:lnTo>
                <a:lnTo>
                  <a:pt x="1155" y="119"/>
                </a:lnTo>
                <a:lnTo>
                  <a:pt x="1162" y="115"/>
                </a:lnTo>
                <a:lnTo>
                  <a:pt x="1169" y="112"/>
                </a:lnTo>
                <a:lnTo>
                  <a:pt x="1176" y="108"/>
                </a:lnTo>
                <a:lnTo>
                  <a:pt x="1183" y="105"/>
                </a:lnTo>
                <a:lnTo>
                  <a:pt x="1190" y="101"/>
                </a:lnTo>
                <a:lnTo>
                  <a:pt x="1197" y="98"/>
                </a:lnTo>
                <a:lnTo>
                  <a:pt x="1204" y="94"/>
                </a:lnTo>
                <a:lnTo>
                  <a:pt x="1211" y="91"/>
                </a:lnTo>
                <a:lnTo>
                  <a:pt x="1218" y="87"/>
                </a:lnTo>
                <a:lnTo>
                  <a:pt x="1225" y="84"/>
                </a:lnTo>
                <a:lnTo>
                  <a:pt x="1232" y="80"/>
                </a:lnTo>
                <a:lnTo>
                  <a:pt x="1239" y="77"/>
                </a:lnTo>
                <a:lnTo>
                  <a:pt x="1245" y="73"/>
                </a:lnTo>
                <a:lnTo>
                  <a:pt x="1252" y="70"/>
                </a:lnTo>
                <a:lnTo>
                  <a:pt x="1259" y="67"/>
                </a:lnTo>
                <a:lnTo>
                  <a:pt x="1266" y="63"/>
                </a:lnTo>
                <a:lnTo>
                  <a:pt x="1273" y="60"/>
                </a:lnTo>
                <a:lnTo>
                  <a:pt x="1280" y="56"/>
                </a:lnTo>
                <a:lnTo>
                  <a:pt x="1287" y="53"/>
                </a:lnTo>
                <a:lnTo>
                  <a:pt x="1294" y="49"/>
                </a:lnTo>
                <a:lnTo>
                  <a:pt x="1301" y="46"/>
                </a:lnTo>
                <a:lnTo>
                  <a:pt x="1308" y="42"/>
                </a:lnTo>
                <a:lnTo>
                  <a:pt x="1315" y="39"/>
                </a:lnTo>
                <a:lnTo>
                  <a:pt x="1322" y="35"/>
                </a:lnTo>
                <a:lnTo>
                  <a:pt x="1329" y="32"/>
                </a:lnTo>
                <a:lnTo>
                  <a:pt x="1336" y="28"/>
                </a:lnTo>
                <a:lnTo>
                  <a:pt x="1343" y="25"/>
                </a:lnTo>
                <a:lnTo>
                  <a:pt x="1350" y="21"/>
                </a:lnTo>
                <a:lnTo>
                  <a:pt x="1357" y="18"/>
                </a:lnTo>
                <a:lnTo>
                  <a:pt x="1364" y="14"/>
                </a:lnTo>
                <a:lnTo>
                  <a:pt x="1371" y="11"/>
                </a:lnTo>
                <a:lnTo>
                  <a:pt x="1378" y="7"/>
                </a:lnTo>
                <a:lnTo>
                  <a:pt x="1385" y="4"/>
                </a:lnTo>
                <a:lnTo>
                  <a:pt x="1392" y="0"/>
                </a:lnTo>
                <a:lnTo>
                  <a:pt x="0" y="696"/>
                </a:lnTo>
                <a:lnTo>
                  <a:pt x="7" y="692"/>
                </a:lnTo>
                <a:lnTo>
                  <a:pt x="14" y="689"/>
                </a:lnTo>
                <a:lnTo>
                  <a:pt x="21" y="685"/>
                </a:lnTo>
                <a:lnTo>
                  <a:pt x="28" y="682"/>
                </a:lnTo>
                <a:lnTo>
                  <a:pt x="35" y="678"/>
                </a:lnTo>
                <a:lnTo>
                  <a:pt x="42" y="675"/>
                </a:lnTo>
                <a:lnTo>
                  <a:pt x="49" y="671"/>
                </a:lnTo>
                <a:lnTo>
                  <a:pt x="56" y="668"/>
                </a:lnTo>
                <a:lnTo>
                  <a:pt x="63" y="664"/>
                </a:lnTo>
                <a:lnTo>
                  <a:pt x="70" y="661"/>
                </a:lnTo>
                <a:lnTo>
                  <a:pt x="77" y="657"/>
                </a:lnTo>
                <a:lnTo>
                  <a:pt x="84" y="654"/>
                </a:lnTo>
                <a:lnTo>
                  <a:pt x="91" y="650"/>
                </a:lnTo>
                <a:lnTo>
                  <a:pt x="97" y="647"/>
                </a:lnTo>
                <a:lnTo>
                  <a:pt x="104" y="643"/>
                </a:lnTo>
                <a:lnTo>
                  <a:pt x="111" y="640"/>
                </a:lnTo>
                <a:lnTo>
                  <a:pt x="118" y="637"/>
                </a:lnTo>
                <a:lnTo>
                  <a:pt x="125" y="633"/>
                </a:lnTo>
                <a:lnTo>
                  <a:pt x="132" y="630"/>
                </a:lnTo>
                <a:lnTo>
                  <a:pt x="139" y="626"/>
                </a:lnTo>
                <a:lnTo>
                  <a:pt x="146" y="623"/>
                </a:lnTo>
                <a:lnTo>
                  <a:pt x="153" y="619"/>
                </a:lnTo>
                <a:lnTo>
                  <a:pt x="160" y="616"/>
                </a:lnTo>
                <a:lnTo>
                  <a:pt x="167" y="612"/>
                </a:lnTo>
                <a:lnTo>
                  <a:pt x="174" y="609"/>
                </a:lnTo>
                <a:lnTo>
                  <a:pt x="181" y="605"/>
                </a:lnTo>
                <a:lnTo>
                  <a:pt x="188" y="602"/>
                </a:lnTo>
                <a:lnTo>
                  <a:pt x="195" y="598"/>
                </a:lnTo>
                <a:lnTo>
                  <a:pt x="202" y="595"/>
                </a:lnTo>
                <a:lnTo>
                  <a:pt x="209" y="591"/>
                </a:lnTo>
                <a:lnTo>
                  <a:pt x="216" y="588"/>
                </a:lnTo>
                <a:lnTo>
                  <a:pt x="223" y="584"/>
                </a:lnTo>
                <a:lnTo>
                  <a:pt x="230" y="581"/>
                </a:lnTo>
                <a:lnTo>
                  <a:pt x="237" y="577"/>
                </a:lnTo>
                <a:lnTo>
                  <a:pt x="244" y="574"/>
                </a:lnTo>
                <a:lnTo>
                  <a:pt x="251" y="570"/>
                </a:lnTo>
                <a:lnTo>
                  <a:pt x="258" y="567"/>
                </a:lnTo>
                <a:lnTo>
                  <a:pt x="264" y="564"/>
                </a:lnTo>
                <a:lnTo>
                  <a:pt x="271" y="560"/>
                </a:lnTo>
                <a:lnTo>
                  <a:pt x="278" y="557"/>
                </a:lnTo>
                <a:lnTo>
                  <a:pt x="285" y="553"/>
                </a:lnTo>
                <a:lnTo>
                  <a:pt x="292" y="550"/>
                </a:lnTo>
                <a:lnTo>
                  <a:pt x="299" y="546"/>
                </a:lnTo>
                <a:lnTo>
                  <a:pt x="306" y="543"/>
                </a:lnTo>
                <a:lnTo>
                  <a:pt x="313" y="539"/>
                </a:lnTo>
                <a:lnTo>
                  <a:pt x="320" y="536"/>
                </a:lnTo>
                <a:lnTo>
                  <a:pt x="327" y="532"/>
                </a:lnTo>
                <a:lnTo>
                  <a:pt x="334" y="529"/>
                </a:lnTo>
                <a:lnTo>
                  <a:pt x="341" y="525"/>
                </a:lnTo>
                <a:lnTo>
                  <a:pt x="348" y="522"/>
                </a:lnTo>
                <a:lnTo>
                  <a:pt x="355" y="518"/>
                </a:lnTo>
                <a:lnTo>
                  <a:pt x="362" y="515"/>
                </a:lnTo>
                <a:lnTo>
                  <a:pt x="369" y="511"/>
                </a:lnTo>
                <a:lnTo>
                  <a:pt x="376" y="508"/>
                </a:lnTo>
                <a:lnTo>
                  <a:pt x="383" y="504"/>
                </a:lnTo>
                <a:lnTo>
                  <a:pt x="390" y="501"/>
                </a:lnTo>
                <a:lnTo>
                  <a:pt x="397" y="497"/>
                </a:lnTo>
                <a:lnTo>
                  <a:pt x="404" y="494"/>
                </a:lnTo>
                <a:lnTo>
                  <a:pt x="411" y="491"/>
                </a:lnTo>
                <a:lnTo>
                  <a:pt x="418" y="487"/>
                </a:lnTo>
                <a:lnTo>
                  <a:pt x="424" y="484"/>
                </a:lnTo>
                <a:lnTo>
                  <a:pt x="431" y="480"/>
                </a:lnTo>
                <a:lnTo>
                  <a:pt x="438" y="477"/>
                </a:lnTo>
                <a:lnTo>
                  <a:pt x="445" y="473"/>
                </a:lnTo>
                <a:lnTo>
                  <a:pt x="452" y="470"/>
                </a:lnTo>
                <a:lnTo>
                  <a:pt x="459" y="466"/>
                </a:lnTo>
                <a:lnTo>
                  <a:pt x="466" y="463"/>
                </a:lnTo>
                <a:lnTo>
                  <a:pt x="473" y="459"/>
                </a:lnTo>
                <a:lnTo>
                  <a:pt x="480" y="456"/>
                </a:lnTo>
                <a:lnTo>
                  <a:pt x="487" y="452"/>
                </a:lnTo>
                <a:lnTo>
                  <a:pt x="494" y="449"/>
                </a:lnTo>
                <a:lnTo>
                  <a:pt x="501" y="445"/>
                </a:lnTo>
                <a:lnTo>
                  <a:pt x="508" y="442"/>
                </a:lnTo>
                <a:lnTo>
                  <a:pt x="515" y="438"/>
                </a:lnTo>
                <a:lnTo>
                  <a:pt x="522" y="435"/>
                </a:lnTo>
                <a:lnTo>
                  <a:pt x="529" y="431"/>
                </a:lnTo>
                <a:lnTo>
                  <a:pt x="536" y="428"/>
                </a:lnTo>
                <a:lnTo>
                  <a:pt x="543" y="424"/>
                </a:lnTo>
                <a:lnTo>
                  <a:pt x="550" y="421"/>
                </a:lnTo>
                <a:lnTo>
                  <a:pt x="557" y="418"/>
                </a:lnTo>
                <a:lnTo>
                  <a:pt x="564" y="414"/>
                </a:lnTo>
                <a:lnTo>
                  <a:pt x="571" y="411"/>
                </a:lnTo>
                <a:lnTo>
                  <a:pt x="578" y="407"/>
                </a:lnTo>
                <a:lnTo>
                  <a:pt x="584" y="404"/>
                </a:lnTo>
                <a:lnTo>
                  <a:pt x="591" y="400"/>
                </a:lnTo>
                <a:lnTo>
                  <a:pt x="598" y="397"/>
                </a:lnTo>
                <a:lnTo>
                  <a:pt x="605" y="393"/>
                </a:lnTo>
                <a:lnTo>
                  <a:pt x="612" y="390"/>
                </a:lnTo>
                <a:lnTo>
                  <a:pt x="619" y="386"/>
                </a:lnTo>
                <a:lnTo>
                  <a:pt x="626" y="383"/>
                </a:lnTo>
                <a:lnTo>
                  <a:pt x="633" y="379"/>
                </a:lnTo>
                <a:lnTo>
                  <a:pt x="640" y="376"/>
                </a:lnTo>
                <a:lnTo>
                  <a:pt x="647" y="372"/>
                </a:lnTo>
                <a:lnTo>
                  <a:pt x="654" y="369"/>
                </a:lnTo>
                <a:lnTo>
                  <a:pt x="661" y="365"/>
                </a:lnTo>
                <a:lnTo>
                  <a:pt x="668" y="362"/>
                </a:lnTo>
                <a:lnTo>
                  <a:pt x="675" y="358"/>
                </a:lnTo>
                <a:lnTo>
                  <a:pt x="682" y="355"/>
                </a:lnTo>
                <a:lnTo>
                  <a:pt x="689" y="351"/>
                </a:lnTo>
                <a:lnTo>
                  <a:pt x="696" y="348"/>
                </a:lnTo>
                <a:lnTo>
                  <a:pt x="703" y="345"/>
                </a:lnTo>
                <a:lnTo>
                  <a:pt x="710" y="341"/>
                </a:lnTo>
                <a:lnTo>
                  <a:pt x="717" y="338"/>
                </a:lnTo>
                <a:lnTo>
                  <a:pt x="724" y="334"/>
                </a:lnTo>
                <a:lnTo>
                  <a:pt x="731" y="331"/>
                </a:lnTo>
                <a:lnTo>
                  <a:pt x="738" y="327"/>
                </a:lnTo>
                <a:lnTo>
                  <a:pt x="745" y="324"/>
                </a:lnTo>
                <a:lnTo>
                  <a:pt x="751" y="320"/>
                </a:lnTo>
                <a:lnTo>
                  <a:pt x="758" y="317"/>
                </a:lnTo>
                <a:lnTo>
                  <a:pt x="765" y="313"/>
                </a:lnTo>
                <a:lnTo>
                  <a:pt x="772" y="310"/>
                </a:lnTo>
                <a:lnTo>
                  <a:pt x="779" y="306"/>
                </a:lnTo>
                <a:lnTo>
                  <a:pt x="786" y="303"/>
                </a:lnTo>
                <a:lnTo>
                  <a:pt x="793" y="299"/>
                </a:lnTo>
                <a:lnTo>
                  <a:pt x="800" y="296"/>
                </a:lnTo>
                <a:lnTo>
                  <a:pt x="807" y="292"/>
                </a:lnTo>
                <a:lnTo>
                  <a:pt x="814" y="289"/>
                </a:lnTo>
                <a:lnTo>
                  <a:pt x="821" y="285"/>
                </a:lnTo>
                <a:lnTo>
                  <a:pt x="828" y="282"/>
                </a:lnTo>
                <a:lnTo>
                  <a:pt x="835" y="279"/>
                </a:lnTo>
                <a:lnTo>
                  <a:pt x="842" y="275"/>
                </a:lnTo>
                <a:lnTo>
                  <a:pt x="849" y="272"/>
                </a:lnTo>
                <a:lnTo>
                  <a:pt x="856" y="268"/>
                </a:lnTo>
                <a:lnTo>
                  <a:pt x="863" y="265"/>
                </a:lnTo>
                <a:lnTo>
                  <a:pt x="870" y="261"/>
                </a:lnTo>
                <a:lnTo>
                  <a:pt x="877" y="258"/>
                </a:lnTo>
                <a:lnTo>
                  <a:pt x="884" y="254"/>
                </a:lnTo>
                <a:lnTo>
                  <a:pt x="891" y="251"/>
                </a:lnTo>
                <a:lnTo>
                  <a:pt x="898" y="247"/>
                </a:lnTo>
                <a:lnTo>
                  <a:pt x="905" y="244"/>
                </a:lnTo>
                <a:lnTo>
                  <a:pt x="912" y="240"/>
                </a:lnTo>
                <a:lnTo>
                  <a:pt x="918" y="237"/>
                </a:lnTo>
                <a:lnTo>
                  <a:pt x="925" y="233"/>
                </a:lnTo>
                <a:lnTo>
                  <a:pt x="932" y="230"/>
                </a:lnTo>
                <a:lnTo>
                  <a:pt x="939" y="226"/>
                </a:lnTo>
                <a:lnTo>
                  <a:pt x="946" y="223"/>
                </a:lnTo>
                <a:lnTo>
                  <a:pt x="953" y="219"/>
                </a:lnTo>
                <a:lnTo>
                  <a:pt x="960" y="216"/>
                </a:lnTo>
                <a:lnTo>
                  <a:pt x="967" y="212"/>
                </a:lnTo>
                <a:lnTo>
                  <a:pt x="974" y="209"/>
                </a:lnTo>
                <a:lnTo>
                  <a:pt x="981" y="206"/>
                </a:lnTo>
                <a:lnTo>
                  <a:pt x="988" y="202"/>
                </a:lnTo>
                <a:lnTo>
                  <a:pt x="995" y="199"/>
                </a:lnTo>
                <a:lnTo>
                  <a:pt x="1002" y="195"/>
                </a:lnTo>
                <a:lnTo>
                  <a:pt x="1009" y="192"/>
                </a:lnTo>
                <a:lnTo>
                  <a:pt x="1016" y="188"/>
                </a:lnTo>
                <a:lnTo>
                  <a:pt x="1023" y="185"/>
                </a:lnTo>
                <a:lnTo>
                  <a:pt x="1030" y="181"/>
                </a:lnTo>
                <a:lnTo>
                  <a:pt x="1037" y="178"/>
                </a:lnTo>
                <a:lnTo>
                  <a:pt x="1044" y="174"/>
                </a:lnTo>
                <a:lnTo>
                  <a:pt x="1051" y="171"/>
                </a:lnTo>
                <a:lnTo>
                  <a:pt x="1058" y="167"/>
                </a:lnTo>
                <a:lnTo>
                  <a:pt x="1065" y="164"/>
                </a:lnTo>
                <a:lnTo>
                  <a:pt x="1072" y="160"/>
                </a:lnTo>
                <a:lnTo>
                  <a:pt x="1078" y="157"/>
                </a:lnTo>
                <a:lnTo>
                  <a:pt x="1085" y="153"/>
                </a:lnTo>
                <a:lnTo>
                  <a:pt x="1092" y="150"/>
                </a:lnTo>
                <a:lnTo>
                  <a:pt x="1099" y="146"/>
                </a:lnTo>
                <a:lnTo>
                  <a:pt x="1106" y="143"/>
                </a:lnTo>
                <a:lnTo>
                  <a:pt x="1113" y="139"/>
                </a:lnTo>
                <a:lnTo>
                  <a:pt x="1120" y="136"/>
                </a:lnTo>
                <a:lnTo>
                  <a:pt x="1127" y="133"/>
                </a:lnTo>
                <a:lnTo>
                  <a:pt x="1134" y="129"/>
                </a:lnTo>
                <a:lnTo>
                  <a:pt x="1141" y="126"/>
                </a:lnTo>
                <a:lnTo>
                  <a:pt x="1148" y="122"/>
                </a:lnTo>
                <a:lnTo>
                  <a:pt x="1155" y="119"/>
                </a:lnTo>
                <a:lnTo>
                  <a:pt x="1162" y="115"/>
                </a:lnTo>
                <a:lnTo>
                  <a:pt x="1169" y="112"/>
                </a:lnTo>
                <a:lnTo>
                  <a:pt x="1176" y="108"/>
                </a:lnTo>
                <a:lnTo>
                  <a:pt x="1183" y="105"/>
                </a:lnTo>
                <a:lnTo>
                  <a:pt x="1190" y="101"/>
                </a:lnTo>
                <a:lnTo>
                  <a:pt x="1197" y="98"/>
                </a:lnTo>
                <a:lnTo>
                  <a:pt x="1204" y="94"/>
                </a:lnTo>
                <a:lnTo>
                  <a:pt x="1211" y="91"/>
                </a:lnTo>
                <a:lnTo>
                  <a:pt x="1218" y="87"/>
                </a:lnTo>
                <a:lnTo>
                  <a:pt x="1225" y="84"/>
                </a:lnTo>
                <a:lnTo>
                  <a:pt x="1232" y="80"/>
                </a:lnTo>
                <a:lnTo>
                  <a:pt x="1239" y="77"/>
                </a:lnTo>
                <a:lnTo>
                  <a:pt x="1245" y="73"/>
                </a:lnTo>
                <a:lnTo>
                  <a:pt x="1252" y="70"/>
                </a:lnTo>
                <a:lnTo>
                  <a:pt x="1259" y="67"/>
                </a:lnTo>
                <a:lnTo>
                  <a:pt x="1266" y="63"/>
                </a:lnTo>
                <a:lnTo>
                  <a:pt x="1273" y="60"/>
                </a:lnTo>
                <a:lnTo>
                  <a:pt x="1280" y="56"/>
                </a:lnTo>
                <a:lnTo>
                  <a:pt x="1287" y="53"/>
                </a:lnTo>
                <a:lnTo>
                  <a:pt x="1294" y="49"/>
                </a:lnTo>
                <a:lnTo>
                  <a:pt x="1301" y="46"/>
                </a:lnTo>
                <a:lnTo>
                  <a:pt x="1308" y="42"/>
                </a:lnTo>
                <a:lnTo>
                  <a:pt x="1315" y="39"/>
                </a:lnTo>
                <a:lnTo>
                  <a:pt x="1322" y="35"/>
                </a:lnTo>
                <a:lnTo>
                  <a:pt x="1329" y="32"/>
                </a:lnTo>
                <a:lnTo>
                  <a:pt x="1336" y="28"/>
                </a:lnTo>
                <a:lnTo>
                  <a:pt x="1343" y="25"/>
                </a:lnTo>
                <a:lnTo>
                  <a:pt x="1350" y="21"/>
                </a:lnTo>
                <a:lnTo>
                  <a:pt x="1357" y="18"/>
                </a:lnTo>
                <a:lnTo>
                  <a:pt x="1364" y="14"/>
                </a:lnTo>
                <a:lnTo>
                  <a:pt x="1371" y="11"/>
                </a:lnTo>
                <a:lnTo>
                  <a:pt x="1378" y="7"/>
                </a:lnTo>
                <a:lnTo>
                  <a:pt x="1385" y="4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7750" y="1143000"/>
            <a:ext cx="7713663" cy="2600325"/>
          </a:xfrm>
          <a:custGeom>
            <a:avLst/>
            <a:gdLst>
              <a:gd name="T0" fmla="*/ 42 w 1392"/>
              <a:gd name="T1" fmla="*/ 455 h 469"/>
              <a:gd name="T2" fmla="*/ 91 w 1392"/>
              <a:gd name="T3" fmla="*/ 439 h 469"/>
              <a:gd name="T4" fmla="*/ 139 w 1392"/>
              <a:gd name="T5" fmla="*/ 423 h 469"/>
              <a:gd name="T6" fmla="*/ 188 w 1392"/>
              <a:gd name="T7" fmla="*/ 406 h 469"/>
              <a:gd name="T8" fmla="*/ 237 w 1392"/>
              <a:gd name="T9" fmla="*/ 390 h 469"/>
              <a:gd name="T10" fmla="*/ 285 w 1392"/>
              <a:gd name="T11" fmla="*/ 373 h 469"/>
              <a:gd name="T12" fmla="*/ 334 w 1392"/>
              <a:gd name="T13" fmla="*/ 357 h 469"/>
              <a:gd name="T14" fmla="*/ 383 w 1392"/>
              <a:gd name="T15" fmla="*/ 340 h 469"/>
              <a:gd name="T16" fmla="*/ 431 w 1392"/>
              <a:gd name="T17" fmla="*/ 324 h 469"/>
              <a:gd name="T18" fmla="*/ 480 w 1392"/>
              <a:gd name="T19" fmla="*/ 308 h 469"/>
              <a:gd name="T20" fmla="*/ 529 w 1392"/>
              <a:gd name="T21" fmla="*/ 291 h 469"/>
              <a:gd name="T22" fmla="*/ 578 w 1392"/>
              <a:gd name="T23" fmla="*/ 275 h 469"/>
              <a:gd name="T24" fmla="*/ 626 w 1392"/>
              <a:gd name="T25" fmla="*/ 258 h 469"/>
              <a:gd name="T26" fmla="*/ 675 w 1392"/>
              <a:gd name="T27" fmla="*/ 242 h 469"/>
              <a:gd name="T28" fmla="*/ 724 w 1392"/>
              <a:gd name="T29" fmla="*/ 226 h 469"/>
              <a:gd name="T30" fmla="*/ 772 w 1392"/>
              <a:gd name="T31" fmla="*/ 209 h 469"/>
              <a:gd name="T32" fmla="*/ 821 w 1392"/>
              <a:gd name="T33" fmla="*/ 193 h 469"/>
              <a:gd name="T34" fmla="*/ 870 w 1392"/>
              <a:gd name="T35" fmla="*/ 176 h 469"/>
              <a:gd name="T36" fmla="*/ 918 w 1392"/>
              <a:gd name="T37" fmla="*/ 160 h 469"/>
              <a:gd name="T38" fmla="*/ 967 w 1392"/>
              <a:gd name="T39" fmla="*/ 143 h 469"/>
              <a:gd name="T40" fmla="*/ 1016 w 1392"/>
              <a:gd name="T41" fmla="*/ 127 h 469"/>
              <a:gd name="T42" fmla="*/ 1065 w 1392"/>
              <a:gd name="T43" fmla="*/ 111 h 469"/>
              <a:gd name="T44" fmla="*/ 1113 w 1392"/>
              <a:gd name="T45" fmla="*/ 94 h 469"/>
              <a:gd name="T46" fmla="*/ 1162 w 1392"/>
              <a:gd name="T47" fmla="*/ 78 h 469"/>
              <a:gd name="T48" fmla="*/ 1211 w 1392"/>
              <a:gd name="T49" fmla="*/ 61 h 469"/>
              <a:gd name="T50" fmla="*/ 1259 w 1392"/>
              <a:gd name="T51" fmla="*/ 45 h 469"/>
              <a:gd name="T52" fmla="*/ 1308 w 1392"/>
              <a:gd name="T53" fmla="*/ 28 h 469"/>
              <a:gd name="T54" fmla="*/ 1357 w 1392"/>
              <a:gd name="T55" fmla="*/ 12 h 469"/>
              <a:gd name="T56" fmla="*/ 7 w 1392"/>
              <a:gd name="T57" fmla="*/ 467 h 469"/>
              <a:gd name="T58" fmla="*/ 56 w 1392"/>
              <a:gd name="T59" fmla="*/ 451 h 469"/>
              <a:gd name="T60" fmla="*/ 104 w 1392"/>
              <a:gd name="T61" fmla="*/ 434 h 469"/>
              <a:gd name="T62" fmla="*/ 153 w 1392"/>
              <a:gd name="T63" fmla="*/ 418 h 469"/>
              <a:gd name="T64" fmla="*/ 202 w 1392"/>
              <a:gd name="T65" fmla="*/ 401 h 469"/>
              <a:gd name="T66" fmla="*/ 251 w 1392"/>
              <a:gd name="T67" fmla="*/ 385 h 469"/>
              <a:gd name="T68" fmla="*/ 299 w 1392"/>
              <a:gd name="T69" fmla="*/ 369 h 469"/>
              <a:gd name="T70" fmla="*/ 348 w 1392"/>
              <a:gd name="T71" fmla="*/ 352 h 469"/>
              <a:gd name="T72" fmla="*/ 397 w 1392"/>
              <a:gd name="T73" fmla="*/ 336 h 469"/>
              <a:gd name="T74" fmla="*/ 445 w 1392"/>
              <a:gd name="T75" fmla="*/ 319 h 469"/>
              <a:gd name="T76" fmla="*/ 494 w 1392"/>
              <a:gd name="T77" fmla="*/ 303 h 469"/>
              <a:gd name="T78" fmla="*/ 543 w 1392"/>
              <a:gd name="T79" fmla="*/ 287 h 469"/>
              <a:gd name="T80" fmla="*/ 591 w 1392"/>
              <a:gd name="T81" fmla="*/ 270 h 469"/>
              <a:gd name="T82" fmla="*/ 640 w 1392"/>
              <a:gd name="T83" fmla="*/ 254 h 469"/>
              <a:gd name="T84" fmla="*/ 689 w 1392"/>
              <a:gd name="T85" fmla="*/ 237 h 469"/>
              <a:gd name="T86" fmla="*/ 738 w 1392"/>
              <a:gd name="T87" fmla="*/ 221 h 469"/>
              <a:gd name="T88" fmla="*/ 786 w 1392"/>
              <a:gd name="T89" fmla="*/ 204 h 469"/>
              <a:gd name="T90" fmla="*/ 835 w 1392"/>
              <a:gd name="T91" fmla="*/ 188 h 469"/>
              <a:gd name="T92" fmla="*/ 884 w 1392"/>
              <a:gd name="T93" fmla="*/ 172 h 469"/>
              <a:gd name="T94" fmla="*/ 932 w 1392"/>
              <a:gd name="T95" fmla="*/ 155 h 469"/>
              <a:gd name="T96" fmla="*/ 981 w 1392"/>
              <a:gd name="T97" fmla="*/ 139 h 469"/>
              <a:gd name="T98" fmla="*/ 1030 w 1392"/>
              <a:gd name="T99" fmla="*/ 122 h 469"/>
              <a:gd name="T100" fmla="*/ 1078 w 1392"/>
              <a:gd name="T101" fmla="*/ 106 h 469"/>
              <a:gd name="T102" fmla="*/ 1127 w 1392"/>
              <a:gd name="T103" fmla="*/ 89 h 469"/>
              <a:gd name="T104" fmla="*/ 1176 w 1392"/>
              <a:gd name="T105" fmla="*/ 73 h 469"/>
              <a:gd name="T106" fmla="*/ 1225 w 1392"/>
              <a:gd name="T107" fmla="*/ 57 h 469"/>
              <a:gd name="T108" fmla="*/ 1273 w 1392"/>
              <a:gd name="T109" fmla="*/ 40 h 469"/>
              <a:gd name="T110" fmla="*/ 1322 w 1392"/>
              <a:gd name="T111" fmla="*/ 24 h 469"/>
              <a:gd name="T112" fmla="*/ 1371 w 1392"/>
              <a:gd name="T113" fmla="*/ 7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2" h="469">
                <a:moveTo>
                  <a:pt x="0" y="469"/>
                </a:moveTo>
                <a:lnTo>
                  <a:pt x="7" y="467"/>
                </a:lnTo>
                <a:lnTo>
                  <a:pt x="14" y="465"/>
                </a:lnTo>
                <a:lnTo>
                  <a:pt x="21" y="462"/>
                </a:lnTo>
                <a:lnTo>
                  <a:pt x="28" y="460"/>
                </a:lnTo>
                <a:lnTo>
                  <a:pt x="35" y="458"/>
                </a:lnTo>
                <a:lnTo>
                  <a:pt x="42" y="455"/>
                </a:lnTo>
                <a:lnTo>
                  <a:pt x="49" y="453"/>
                </a:lnTo>
                <a:lnTo>
                  <a:pt x="56" y="451"/>
                </a:lnTo>
                <a:lnTo>
                  <a:pt x="63" y="448"/>
                </a:lnTo>
                <a:lnTo>
                  <a:pt x="70" y="446"/>
                </a:lnTo>
                <a:lnTo>
                  <a:pt x="77" y="444"/>
                </a:lnTo>
                <a:lnTo>
                  <a:pt x="84" y="441"/>
                </a:lnTo>
                <a:lnTo>
                  <a:pt x="91" y="439"/>
                </a:lnTo>
                <a:lnTo>
                  <a:pt x="97" y="437"/>
                </a:lnTo>
                <a:lnTo>
                  <a:pt x="104" y="434"/>
                </a:lnTo>
                <a:lnTo>
                  <a:pt x="111" y="432"/>
                </a:lnTo>
                <a:lnTo>
                  <a:pt x="118" y="430"/>
                </a:lnTo>
                <a:lnTo>
                  <a:pt x="125" y="427"/>
                </a:lnTo>
                <a:lnTo>
                  <a:pt x="132" y="425"/>
                </a:lnTo>
                <a:lnTo>
                  <a:pt x="139" y="423"/>
                </a:lnTo>
                <a:lnTo>
                  <a:pt x="146" y="420"/>
                </a:lnTo>
                <a:lnTo>
                  <a:pt x="153" y="418"/>
                </a:lnTo>
                <a:lnTo>
                  <a:pt x="160" y="416"/>
                </a:lnTo>
                <a:lnTo>
                  <a:pt x="167" y="413"/>
                </a:lnTo>
                <a:lnTo>
                  <a:pt x="174" y="411"/>
                </a:lnTo>
                <a:lnTo>
                  <a:pt x="181" y="408"/>
                </a:lnTo>
                <a:lnTo>
                  <a:pt x="188" y="406"/>
                </a:lnTo>
                <a:lnTo>
                  <a:pt x="195" y="404"/>
                </a:lnTo>
                <a:lnTo>
                  <a:pt x="202" y="401"/>
                </a:lnTo>
                <a:lnTo>
                  <a:pt x="209" y="399"/>
                </a:lnTo>
                <a:lnTo>
                  <a:pt x="216" y="397"/>
                </a:lnTo>
                <a:lnTo>
                  <a:pt x="223" y="394"/>
                </a:lnTo>
                <a:lnTo>
                  <a:pt x="230" y="392"/>
                </a:lnTo>
                <a:lnTo>
                  <a:pt x="237" y="390"/>
                </a:lnTo>
                <a:lnTo>
                  <a:pt x="244" y="387"/>
                </a:lnTo>
                <a:lnTo>
                  <a:pt x="251" y="385"/>
                </a:lnTo>
                <a:lnTo>
                  <a:pt x="258" y="383"/>
                </a:lnTo>
                <a:lnTo>
                  <a:pt x="264" y="380"/>
                </a:lnTo>
                <a:lnTo>
                  <a:pt x="271" y="378"/>
                </a:lnTo>
                <a:lnTo>
                  <a:pt x="278" y="376"/>
                </a:lnTo>
                <a:lnTo>
                  <a:pt x="285" y="373"/>
                </a:lnTo>
                <a:lnTo>
                  <a:pt x="292" y="371"/>
                </a:lnTo>
                <a:lnTo>
                  <a:pt x="299" y="369"/>
                </a:lnTo>
                <a:lnTo>
                  <a:pt x="306" y="366"/>
                </a:lnTo>
                <a:lnTo>
                  <a:pt x="313" y="364"/>
                </a:lnTo>
                <a:lnTo>
                  <a:pt x="320" y="362"/>
                </a:lnTo>
                <a:lnTo>
                  <a:pt x="327" y="359"/>
                </a:lnTo>
                <a:lnTo>
                  <a:pt x="334" y="357"/>
                </a:lnTo>
                <a:lnTo>
                  <a:pt x="341" y="355"/>
                </a:lnTo>
                <a:lnTo>
                  <a:pt x="348" y="352"/>
                </a:lnTo>
                <a:lnTo>
                  <a:pt x="355" y="350"/>
                </a:lnTo>
                <a:lnTo>
                  <a:pt x="362" y="347"/>
                </a:lnTo>
                <a:lnTo>
                  <a:pt x="369" y="345"/>
                </a:lnTo>
                <a:lnTo>
                  <a:pt x="376" y="343"/>
                </a:lnTo>
                <a:lnTo>
                  <a:pt x="383" y="340"/>
                </a:lnTo>
                <a:lnTo>
                  <a:pt x="390" y="338"/>
                </a:lnTo>
                <a:lnTo>
                  <a:pt x="397" y="336"/>
                </a:lnTo>
                <a:lnTo>
                  <a:pt x="404" y="333"/>
                </a:lnTo>
                <a:lnTo>
                  <a:pt x="411" y="331"/>
                </a:lnTo>
                <a:lnTo>
                  <a:pt x="418" y="329"/>
                </a:lnTo>
                <a:lnTo>
                  <a:pt x="424" y="326"/>
                </a:lnTo>
                <a:lnTo>
                  <a:pt x="431" y="324"/>
                </a:lnTo>
                <a:lnTo>
                  <a:pt x="438" y="322"/>
                </a:lnTo>
                <a:lnTo>
                  <a:pt x="445" y="319"/>
                </a:lnTo>
                <a:lnTo>
                  <a:pt x="452" y="317"/>
                </a:lnTo>
                <a:lnTo>
                  <a:pt x="459" y="315"/>
                </a:lnTo>
                <a:lnTo>
                  <a:pt x="466" y="312"/>
                </a:lnTo>
                <a:lnTo>
                  <a:pt x="473" y="310"/>
                </a:lnTo>
                <a:lnTo>
                  <a:pt x="480" y="308"/>
                </a:lnTo>
                <a:lnTo>
                  <a:pt x="487" y="305"/>
                </a:lnTo>
                <a:lnTo>
                  <a:pt x="494" y="303"/>
                </a:lnTo>
                <a:lnTo>
                  <a:pt x="501" y="301"/>
                </a:lnTo>
                <a:lnTo>
                  <a:pt x="508" y="298"/>
                </a:lnTo>
                <a:lnTo>
                  <a:pt x="515" y="296"/>
                </a:lnTo>
                <a:lnTo>
                  <a:pt x="522" y="294"/>
                </a:lnTo>
                <a:lnTo>
                  <a:pt x="529" y="291"/>
                </a:lnTo>
                <a:lnTo>
                  <a:pt x="536" y="289"/>
                </a:lnTo>
                <a:lnTo>
                  <a:pt x="543" y="287"/>
                </a:lnTo>
                <a:lnTo>
                  <a:pt x="550" y="284"/>
                </a:lnTo>
                <a:lnTo>
                  <a:pt x="557" y="282"/>
                </a:lnTo>
                <a:lnTo>
                  <a:pt x="564" y="279"/>
                </a:lnTo>
                <a:lnTo>
                  <a:pt x="571" y="277"/>
                </a:lnTo>
                <a:lnTo>
                  <a:pt x="578" y="275"/>
                </a:lnTo>
                <a:lnTo>
                  <a:pt x="584" y="272"/>
                </a:lnTo>
                <a:lnTo>
                  <a:pt x="591" y="270"/>
                </a:lnTo>
                <a:lnTo>
                  <a:pt x="598" y="268"/>
                </a:lnTo>
                <a:lnTo>
                  <a:pt x="605" y="265"/>
                </a:lnTo>
                <a:lnTo>
                  <a:pt x="612" y="263"/>
                </a:lnTo>
                <a:lnTo>
                  <a:pt x="619" y="261"/>
                </a:lnTo>
                <a:lnTo>
                  <a:pt x="626" y="258"/>
                </a:lnTo>
                <a:lnTo>
                  <a:pt x="633" y="256"/>
                </a:lnTo>
                <a:lnTo>
                  <a:pt x="640" y="254"/>
                </a:lnTo>
                <a:lnTo>
                  <a:pt x="647" y="251"/>
                </a:lnTo>
                <a:lnTo>
                  <a:pt x="654" y="249"/>
                </a:lnTo>
                <a:lnTo>
                  <a:pt x="661" y="247"/>
                </a:lnTo>
                <a:lnTo>
                  <a:pt x="668" y="244"/>
                </a:lnTo>
                <a:lnTo>
                  <a:pt x="675" y="242"/>
                </a:lnTo>
                <a:lnTo>
                  <a:pt x="682" y="240"/>
                </a:lnTo>
                <a:lnTo>
                  <a:pt x="689" y="237"/>
                </a:lnTo>
                <a:lnTo>
                  <a:pt x="696" y="235"/>
                </a:lnTo>
                <a:lnTo>
                  <a:pt x="703" y="233"/>
                </a:lnTo>
                <a:lnTo>
                  <a:pt x="710" y="230"/>
                </a:lnTo>
                <a:lnTo>
                  <a:pt x="717" y="228"/>
                </a:lnTo>
                <a:lnTo>
                  <a:pt x="724" y="226"/>
                </a:lnTo>
                <a:lnTo>
                  <a:pt x="731" y="223"/>
                </a:lnTo>
                <a:lnTo>
                  <a:pt x="738" y="221"/>
                </a:lnTo>
                <a:lnTo>
                  <a:pt x="745" y="218"/>
                </a:lnTo>
                <a:lnTo>
                  <a:pt x="751" y="216"/>
                </a:lnTo>
                <a:lnTo>
                  <a:pt x="758" y="214"/>
                </a:lnTo>
                <a:lnTo>
                  <a:pt x="765" y="211"/>
                </a:lnTo>
                <a:lnTo>
                  <a:pt x="772" y="209"/>
                </a:lnTo>
                <a:lnTo>
                  <a:pt x="779" y="207"/>
                </a:lnTo>
                <a:lnTo>
                  <a:pt x="786" y="204"/>
                </a:lnTo>
                <a:lnTo>
                  <a:pt x="793" y="202"/>
                </a:lnTo>
                <a:lnTo>
                  <a:pt x="800" y="200"/>
                </a:lnTo>
                <a:lnTo>
                  <a:pt x="807" y="197"/>
                </a:lnTo>
                <a:lnTo>
                  <a:pt x="814" y="195"/>
                </a:lnTo>
                <a:lnTo>
                  <a:pt x="821" y="193"/>
                </a:lnTo>
                <a:lnTo>
                  <a:pt x="828" y="190"/>
                </a:lnTo>
                <a:lnTo>
                  <a:pt x="835" y="188"/>
                </a:lnTo>
                <a:lnTo>
                  <a:pt x="842" y="186"/>
                </a:lnTo>
                <a:lnTo>
                  <a:pt x="849" y="183"/>
                </a:lnTo>
                <a:lnTo>
                  <a:pt x="856" y="181"/>
                </a:lnTo>
                <a:lnTo>
                  <a:pt x="863" y="179"/>
                </a:lnTo>
                <a:lnTo>
                  <a:pt x="870" y="176"/>
                </a:lnTo>
                <a:lnTo>
                  <a:pt x="877" y="174"/>
                </a:lnTo>
                <a:lnTo>
                  <a:pt x="884" y="172"/>
                </a:lnTo>
                <a:lnTo>
                  <a:pt x="891" y="169"/>
                </a:lnTo>
                <a:lnTo>
                  <a:pt x="898" y="167"/>
                </a:lnTo>
                <a:lnTo>
                  <a:pt x="905" y="165"/>
                </a:lnTo>
                <a:lnTo>
                  <a:pt x="912" y="162"/>
                </a:lnTo>
                <a:lnTo>
                  <a:pt x="918" y="160"/>
                </a:lnTo>
                <a:lnTo>
                  <a:pt x="925" y="157"/>
                </a:lnTo>
                <a:lnTo>
                  <a:pt x="932" y="155"/>
                </a:lnTo>
                <a:lnTo>
                  <a:pt x="939" y="153"/>
                </a:lnTo>
                <a:lnTo>
                  <a:pt x="946" y="150"/>
                </a:lnTo>
                <a:lnTo>
                  <a:pt x="953" y="148"/>
                </a:lnTo>
                <a:lnTo>
                  <a:pt x="960" y="146"/>
                </a:lnTo>
                <a:lnTo>
                  <a:pt x="967" y="143"/>
                </a:lnTo>
                <a:lnTo>
                  <a:pt x="974" y="141"/>
                </a:lnTo>
                <a:lnTo>
                  <a:pt x="981" y="139"/>
                </a:lnTo>
                <a:lnTo>
                  <a:pt x="988" y="136"/>
                </a:lnTo>
                <a:lnTo>
                  <a:pt x="995" y="134"/>
                </a:lnTo>
                <a:lnTo>
                  <a:pt x="1002" y="132"/>
                </a:lnTo>
                <a:lnTo>
                  <a:pt x="1009" y="129"/>
                </a:lnTo>
                <a:lnTo>
                  <a:pt x="1016" y="127"/>
                </a:lnTo>
                <a:lnTo>
                  <a:pt x="1023" y="125"/>
                </a:lnTo>
                <a:lnTo>
                  <a:pt x="1030" y="122"/>
                </a:lnTo>
                <a:lnTo>
                  <a:pt x="1037" y="120"/>
                </a:lnTo>
                <a:lnTo>
                  <a:pt x="1044" y="118"/>
                </a:lnTo>
                <a:lnTo>
                  <a:pt x="1051" y="115"/>
                </a:lnTo>
                <a:lnTo>
                  <a:pt x="1058" y="113"/>
                </a:lnTo>
                <a:lnTo>
                  <a:pt x="1065" y="111"/>
                </a:lnTo>
                <a:lnTo>
                  <a:pt x="1072" y="108"/>
                </a:lnTo>
                <a:lnTo>
                  <a:pt x="1078" y="106"/>
                </a:lnTo>
                <a:lnTo>
                  <a:pt x="1085" y="104"/>
                </a:lnTo>
                <a:lnTo>
                  <a:pt x="1092" y="101"/>
                </a:lnTo>
                <a:lnTo>
                  <a:pt x="1099" y="99"/>
                </a:lnTo>
                <a:lnTo>
                  <a:pt x="1106" y="96"/>
                </a:lnTo>
                <a:lnTo>
                  <a:pt x="1113" y="94"/>
                </a:lnTo>
                <a:lnTo>
                  <a:pt x="1120" y="92"/>
                </a:lnTo>
                <a:lnTo>
                  <a:pt x="1127" y="89"/>
                </a:lnTo>
                <a:lnTo>
                  <a:pt x="1134" y="87"/>
                </a:lnTo>
                <a:lnTo>
                  <a:pt x="1141" y="85"/>
                </a:lnTo>
                <a:lnTo>
                  <a:pt x="1148" y="82"/>
                </a:lnTo>
                <a:lnTo>
                  <a:pt x="1155" y="80"/>
                </a:lnTo>
                <a:lnTo>
                  <a:pt x="1162" y="78"/>
                </a:lnTo>
                <a:lnTo>
                  <a:pt x="1169" y="75"/>
                </a:lnTo>
                <a:lnTo>
                  <a:pt x="1176" y="73"/>
                </a:lnTo>
                <a:lnTo>
                  <a:pt x="1183" y="71"/>
                </a:lnTo>
                <a:lnTo>
                  <a:pt x="1190" y="68"/>
                </a:lnTo>
                <a:lnTo>
                  <a:pt x="1197" y="66"/>
                </a:lnTo>
                <a:lnTo>
                  <a:pt x="1204" y="64"/>
                </a:lnTo>
                <a:lnTo>
                  <a:pt x="1211" y="61"/>
                </a:lnTo>
                <a:lnTo>
                  <a:pt x="1218" y="59"/>
                </a:lnTo>
                <a:lnTo>
                  <a:pt x="1225" y="57"/>
                </a:lnTo>
                <a:lnTo>
                  <a:pt x="1232" y="54"/>
                </a:lnTo>
                <a:lnTo>
                  <a:pt x="1239" y="52"/>
                </a:lnTo>
                <a:lnTo>
                  <a:pt x="1245" y="50"/>
                </a:lnTo>
                <a:lnTo>
                  <a:pt x="1252" y="47"/>
                </a:lnTo>
                <a:lnTo>
                  <a:pt x="1259" y="45"/>
                </a:lnTo>
                <a:lnTo>
                  <a:pt x="1266" y="43"/>
                </a:lnTo>
                <a:lnTo>
                  <a:pt x="1273" y="40"/>
                </a:lnTo>
                <a:lnTo>
                  <a:pt x="1280" y="38"/>
                </a:lnTo>
                <a:lnTo>
                  <a:pt x="1287" y="35"/>
                </a:lnTo>
                <a:lnTo>
                  <a:pt x="1294" y="33"/>
                </a:lnTo>
                <a:lnTo>
                  <a:pt x="1301" y="31"/>
                </a:lnTo>
                <a:lnTo>
                  <a:pt x="1308" y="28"/>
                </a:lnTo>
                <a:lnTo>
                  <a:pt x="1315" y="26"/>
                </a:lnTo>
                <a:lnTo>
                  <a:pt x="1322" y="24"/>
                </a:lnTo>
                <a:lnTo>
                  <a:pt x="1329" y="21"/>
                </a:lnTo>
                <a:lnTo>
                  <a:pt x="1336" y="19"/>
                </a:lnTo>
                <a:lnTo>
                  <a:pt x="1343" y="17"/>
                </a:lnTo>
                <a:lnTo>
                  <a:pt x="1350" y="14"/>
                </a:lnTo>
                <a:lnTo>
                  <a:pt x="1357" y="12"/>
                </a:lnTo>
                <a:lnTo>
                  <a:pt x="1364" y="10"/>
                </a:lnTo>
                <a:lnTo>
                  <a:pt x="1371" y="7"/>
                </a:lnTo>
                <a:lnTo>
                  <a:pt x="1378" y="5"/>
                </a:lnTo>
                <a:lnTo>
                  <a:pt x="1385" y="3"/>
                </a:lnTo>
                <a:lnTo>
                  <a:pt x="1392" y="0"/>
                </a:lnTo>
                <a:lnTo>
                  <a:pt x="0" y="469"/>
                </a:lnTo>
                <a:lnTo>
                  <a:pt x="7" y="467"/>
                </a:lnTo>
                <a:lnTo>
                  <a:pt x="14" y="465"/>
                </a:lnTo>
                <a:lnTo>
                  <a:pt x="21" y="462"/>
                </a:lnTo>
                <a:lnTo>
                  <a:pt x="28" y="460"/>
                </a:lnTo>
                <a:lnTo>
                  <a:pt x="35" y="458"/>
                </a:lnTo>
                <a:lnTo>
                  <a:pt x="42" y="455"/>
                </a:lnTo>
                <a:lnTo>
                  <a:pt x="49" y="453"/>
                </a:lnTo>
                <a:lnTo>
                  <a:pt x="56" y="451"/>
                </a:lnTo>
                <a:lnTo>
                  <a:pt x="63" y="448"/>
                </a:lnTo>
                <a:lnTo>
                  <a:pt x="70" y="446"/>
                </a:lnTo>
                <a:lnTo>
                  <a:pt x="77" y="444"/>
                </a:lnTo>
                <a:lnTo>
                  <a:pt x="84" y="441"/>
                </a:lnTo>
                <a:lnTo>
                  <a:pt x="91" y="439"/>
                </a:lnTo>
                <a:lnTo>
                  <a:pt x="97" y="437"/>
                </a:lnTo>
                <a:lnTo>
                  <a:pt x="104" y="434"/>
                </a:lnTo>
                <a:lnTo>
                  <a:pt x="111" y="432"/>
                </a:lnTo>
                <a:lnTo>
                  <a:pt x="118" y="430"/>
                </a:lnTo>
                <a:lnTo>
                  <a:pt x="125" y="427"/>
                </a:lnTo>
                <a:lnTo>
                  <a:pt x="132" y="425"/>
                </a:lnTo>
                <a:lnTo>
                  <a:pt x="139" y="423"/>
                </a:lnTo>
                <a:lnTo>
                  <a:pt x="146" y="420"/>
                </a:lnTo>
                <a:lnTo>
                  <a:pt x="153" y="418"/>
                </a:lnTo>
                <a:lnTo>
                  <a:pt x="160" y="416"/>
                </a:lnTo>
                <a:lnTo>
                  <a:pt x="167" y="413"/>
                </a:lnTo>
                <a:lnTo>
                  <a:pt x="174" y="411"/>
                </a:lnTo>
                <a:lnTo>
                  <a:pt x="181" y="408"/>
                </a:lnTo>
                <a:lnTo>
                  <a:pt x="188" y="406"/>
                </a:lnTo>
                <a:lnTo>
                  <a:pt x="195" y="404"/>
                </a:lnTo>
                <a:lnTo>
                  <a:pt x="202" y="401"/>
                </a:lnTo>
                <a:lnTo>
                  <a:pt x="209" y="399"/>
                </a:lnTo>
                <a:lnTo>
                  <a:pt x="216" y="397"/>
                </a:lnTo>
                <a:lnTo>
                  <a:pt x="223" y="394"/>
                </a:lnTo>
                <a:lnTo>
                  <a:pt x="230" y="392"/>
                </a:lnTo>
                <a:lnTo>
                  <a:pt x="237" y="390"/>
                </a:lnTo>
                <a:lnTo>
                  <a:pt x="244" y="387"/>
                </a:lnTo>
                <a:lnTo>
                  <a:pt x="251" y="385"/>
                </a:lnTo>
                <a:lnTo>
                  <a:pt x="258" y="383"/>
                </a:lnTo>
                <a:lnTo>
                  <a:pt x="264" y="380"/>
                </a:lnTo>
                <a:lnTo>
                  <a:pt x="271" y="378"/>
                </a:lnTo>
                <a:lnTo>
                  <a:pt x="278" y="376"/>
                </a:lnTo>
                <a:lnTo>
                  <a:pt x="285" y="373"/>
                </a:lnTo>
                <a:lnTo>
                  <a:pt x="292" y="371"/>
                </a:lnTo>
                <a:lnTo>
                  <a:pt x="299" y="369"/>
                </a:lnTo>
                <a:lnTo>
                  <a:pt x="306" y="366"/>
                </a:lnTo>
                <a:lnTo>
                  <a:pt x="313" y="364"/>
                </a:lnTo>
                <a:lnTo>
                  <a:pt x="320" y="362"/>
                </a:lnTo>
                <a:lnTo>
                  <a:pt x="327" y="359"/>
                </a:lnTo>
                <a:lnTo>
                  <a:pt x="334" y="357"/>
                </a:lnTo>
                <a:lnTo>
                  <a:pt x="341" y="355"/>
                </a:lnTo>
                <a:lnTo>
                  <a:pt x="348" y="352"/>
                </a:lnTo>
                <a:lnTo>
                  <a:pt x="355" y="350"/>
                </a:lnTo>
                <a:lnTo>
                  <a:pt x="362" y="347"/>
                </a:lnTo>
                <a:lnTo>
                  <a:pt x="369" y="345"/>
                </a:lnTo>
                <a:lnTo>
                  <a:pt x="376" y="343"/>
                </a:lnTo>
                <a:lnTo>
                  <a:pt x="383" y="340"/>
                </a:lnTo>
                <a:lnTo>
                  <a:pt x="390" y="338"/>
                </a:lnTo>
                <a:lnTo>
                  <a:pt x="397" y="336"/>
                </a:lnTo>
                <a:lnTo>
                  <a:pt x="404" y="333"/>
                </a:lnTo>
                <a:lnTo>
                  <a:pt x="411" y="331"/>
                </a:lnTo>
                <a:lnTo>
                  <a:pt x="418" y="329"/>
                </a:lnTo>
                <a:lnTo>
                  <a:pt x="424" y="326"/>
                </a:lnTo>
                <a:lnTo>
                  <a:pt x="431" y="324"/>
                </a:lnTo>
                <a:lnTo>
                  <a:pt x="438" y="322"/>
                </a:lnTo>
                <a:lnTo>
                  <a:pt x="445" y="319"/>
                </a:lnTo>
                <a:lnTo>
                  <a:pt x="452" y="317"/>
                </a:lnTo>
                <a:lnTo>
                  <a:pt x="459" y="315"/>
                </a:lnTo>
                <a:lnTo>
                  <a:pt x="466" y="312"/>
                </a:lnTo>
                <a:lnTo>
                  <a:pt x="473" y="310"/>
                </a:lnTo>
                <a:lnTo>
                  <a:pt x="480" y="308"/>
                </a:lnTo>
                <a:lnTo>
                  <a:pt x="487" y="305"/>
                </a:lnTo>
                <a:lnTo>
                  <a:pt x="494" y="303"/>
                </a:lnTo>
                <a:lnTo>
                  <a:pt x="501" y="301"/>
                </a:lnTo>
                <a:lnTo>
                  <a:pt x="508" y="298"/>
                </a:lnTo>
                <a:lnTo>
                  <a:pt x="515" y="296"/>
                </a:lnTo>
                <a:lnTo>
                  <a:pt x="522" y="294"/>
                </a:lnTo>
                <a:lnTo>
                  <a:pt x="529" y="291"/>
                </a:lnTo>
                <a:lnTo>
                  <a:pt x="536" y="289"/>
                </a:lnTo>
                <a:lnTo>
                  <a:pt x="543" y="287"/>
                </a:lnTo>
                <a:lnTo>
                  <a:pt x="550" y="284"/>
                </a:lnTo>
                <a:lnTo>
                  <a:pt x="557" y="282"/>
                </a:lnTo>
                <a:lnTo>
                  <a:pt x="564" y="279"/>
                </a:lnTo>
                <a:lnTo>
                  <a:pt x="571" y="277"/>
                </a:lnTo>
                <a:lnTo>
                  <a:pt x="578" y="275"/>
                </a:lnTo>
                <a:lnTo>
                  <a:pt x="584" y="272"/>
                </a:lnTo>
                <a:lnTo>
                  <a:pt x="591" y="270"/>
                </a:lnTo>
                <a:lnTo>
                  <a:pt x="598" y="268"/>
                </a:lnTo>
                <a:lnTo>
                  <a:pt x="605" y="265"/>
                </a:lnTo>
                <a:lnTo>
                  <a:pt x="612" y="263"/>
                </a:lnTo>
                <a:lnTo>
                  <a:pt x="619" y="261"/>
                </a:lnTo>
                <a:lnTo>
                  <a:pt x="626" y="258"/>
                </a:lnTo>
                <a:lnTo>
                  <a:pt x="633" y="256"/>
                </a:lnTo>
                <a:lnTo>
                  <a:pt x="640" y="254"/>
                </a:lnTo>
                <a:lnTo>
                  <a:pt x="647" y="251"/>
                </a:lnTo>
                <a:lnTo>
                  <a:pt x="654" y="249"/>
                </a:lnTo>
                <a:lnTo>
                  <a:pt x="661" y="247"/>
                </a:lnTo>
                <a:lnTo>
                  <a:pt x="668" y="244"/>
                </a:lnTo>
                <a:lnTo>
                  <a:pt x="675" y="242"/>
                </a:lnTo>
                <a:lnTo>
                  <a:pt x="682" y="240"/>
                </a:lnTo>
                <a:lnTo>
                  <a:pt x="689" y="237"/>
                </a:lnTo>
                <a:lnTo>
                  <a:pt x="696" y="235"/>
                </a:lnTo>
                <a:lnTo>
                  <a:pt x="703" y="233"/>
                </a:lnTo>
                <a:lnTo>
                  <a:pt x="710" y="230"/>
                </a:lnTo>
                <a:lnTo>
                  <a:pt x="717" y="228"/>
                </a:lnTo>
                <a:lnTo>
                  <a:pt x="724" y="226"/>
                </a:lnTo>
                <a:lnTo>
                  <a:pt x="731" y="223"/>
                </a:lnTo>
                <a:lnTo>
                  <a:pt x="738" y="221"/>
                </a:lnTo>
                <a:lnTo>
                  <a:pt x="745" y="218"/>
                </a:lnTo>
                <a:lnTo>
                  <a:pt x="751" y="216"/>
                </a:lnTo>
                <a:lnTo>
                  <a:pt x="758" y="214"/>
                </a:lnTo>
                <a:lnTo>
                  <a:pt x="765" y="211"/>
                </a:lnTo>
                <a:lnTo>
                  <a:pt x="772" y="209"/>
                </a:lnTo>
                <a:lnTo>
                  <a:pt x="779" y="207"/>
                </a:lnTo>
                <a:lnTo>
                  <a:pt x="786" y="204"/>
                </a:lnTo>
                <a:lnTo>
                  <a:pt x="793" y="202"/>
                </a:lnTo>
                <a:lnTo>
                  <a:pt x="800" y="200"/>
                </a:lnTo>
                <a:lnTo>
                  <a:pt x="807" y="197"/>
                </a:lnTo>
                <a:lnTo>
                  <a:pt x="814" y="195"/>
                </a:lnTo>
                <a:lnTo>
                  <a:pt x="821" y="193"/>
                </a:lnTo>
                <a:lnTo>
                  <a:pt x="828" y="190"/>
                </a:lnTo>
                <a:lnTo>
                  <a:pt x="835" y="188"/>
                </a:lnTo>
                <a:lnTo>
                  <a:pt x="842" y="186"/>
                </a:lnTo>
                <a:lnTo>
                  <a:pt x="849" y="183"/>
                </a:lnTo>
                <a:lnTo>
                  <a:pt x="856" y="181"/>
                </a:lnTo>
                <a:lnTo>
                  <a:pt x="863" y="179"/>
                </a:lnTo>
                <a:lnTo>
                  <a:pt x="870" y="176"/>
                </a:lnTo>
                <a:lnTo>
                  <a:pt x="877" y="174"/>
                </a:lnTo>
                <a:lnTo>
                  <a:pt x="884" y="172"/>
                </a:lnTo>
                <a:lnTo>
                  <a:pt x="891" y="169"/>
                </a:lnTo>
                <a:lnTo>
                  <a:pt x="898" y="167"/>
                </a:lnTo>
                <a:lnTo>
                  <a:pt x="905" y="165"/>
                </a:lnTo>
                <a:lnTo>
                  <a:pt x="912" y="162"/>
                </a:lnTo>
                <a:lnTo>
                  <a:pt x="918" y="160"/>
                </a:lnTo>
                <a:lnTo>
                  <a:pt x="925" y="157"/>
                </a:lnTo>
                <a:lnTo>
                  <a:pt x="932" y="155"/>
                </a:lnTo>
                <a:lnTo>
                  <a:pt x="939" y="153"/>
                </a:lnTo>
                <a:lnTo>
                  <a:pt x="946" y="150"/>
                </a:lnTo>
                <a:lnTo>
                  <a:pt x="953" y="148"/>
                </a:lnTo>
                <a:lnTo>
                  <a:pt x="960" y="146"/>
                </a:lnTo>
                <a:lnTo>
                  <a:pt x="967" y="143"/>
                </a:lnTo>
                <a:lnTo>
                  <a:pt x="974" y="141"/>
                </a:lnTo>
                <a:lnTo>
                  <a:pt x="981" y="139"/>
                </a:lnTo>
                <a:lnTo>
                  <a:pt x="988" y="136"/>
                </a:lnTo>
                <a:lnTo>
                  <a:pt x="995" y="134"/>
                </a:lnTo>
                <a:lnTo>
                  <a:pt x="1002" y="132"/>
                </a:lnTo>
                <a:lnTo>
                  <a:pt x="1009" y="129"/>
                </a:lnTo>
                <a:lnTo>
                  <a:pt x="1016" y="127"/>
                </a:lnTo>
                <a:lnTo>
                  <a:pt x="1023" y="125"/>
                </a:lnTo>
                <a:lnTo>
                  <a:pt x="1030" y="122"/>
                </a:lnTo>
                <a:lnTo>
                  <a:pt x="1037" y="120"/>
                </a:lnTo>
                <a:lnTo>
                  <a:pt x="1044" y="118"/>
                </a:lnTo>
                <a:lnTo>
                  <a:pt x="1051" y="115"/>
                </a:lnTo>
                <a:lnTo>
                  <a:pt x="1058" y="113"/>
                </a:lnTo>
                <a:lnTo>
                  <a:pt x="1065" y="111"/>
                </a:lnTo>
                <a:lnTo>
                  <a:pt x="1072" y="108"/>
                </a:lnTo>
                <a:lnTo>
                  <a:pt x="1078" y="106"/>
                </a:lnTo>
                <a:lnTo>
                  <a:pt x="1085" y="104"/>
                </a:lnTo>
                <a:lnTo>
                  <a:pt x="1092" y="101"/>
                </a:lnTo>
                <a:lnTo>
                  <a:pt x="1099" y="99"/>
                </a:lnTo>
                <a:lnTo>
                  <a:pt x="1106" y="96"/>
                </a:lnTo>
                <a:lnTo>
                  <a:pt x="1113" y="94"/>
                </a:lnTo>
                <a:lnTo>
                  <a:pt x="1120" y="92"/>
                </a:lnTo>
                <a:lnTo>
                  <a:pt x="1127" y="89"/>
                </a:lnTo>
                <a:lnTo>
                  <a:pt x="1134" y="87"/>
                </a:lnTo>
                <a:lnTo>
                  <a:pt x="1141" y="85"/>
                </a:lnTo>
                <a:lnTo>
                  <a:pt x="1148" y="82"/>
                </a:lnTo>
                <a:lnTo>
                  <a:pt x="1155" y="80"/>
                </a:lnTo>
                <a:lnTo>
                  <a:pt x="1162" y="78"/>
                </a:lnTo>
                <a:lnTo>
                  <a:pt x="1169" y="75"/>
                </a:lnTo>
                <a:lnTo>
                  <a:pt x="1176" y="73"/>
                </a:lnTo>
                <a:lnTo>
                  <a:pt x="1183" y="71"/>
                </a:lnTo>
                <a:lnTo>
                  <a:pt x="1190" y="68"/>
                </a:lnTo>
                <a:lnTo>
                  <a:pt x="1197" y="66"/>
                </a:lnTo>
                <a:lnTo>
                  <a:pt x="1204" y="64"/>
                </a:lnTo>
                <a:lnTo>
                  <a:pt x="1211" y="61"/>
                </a:lnTo>
                <a:lnTo>
                  <a:pt x="1218" y="59"/>
                </a:lnTo>
                <a:lnTo>
                  <a:pt x="1225" y="57"/>
                </a:lnTo>
                <a:lnTo>
                  <a:pt x="1232" y="54"/>
                </a:lnTo>
                <a:lnTo>
                  <a:pt x="1239" y="52"/>
                </a:lnTo>
                <a:lnTo>
                  <a:pt x="1245" y="50"/>
                </a:lnTo>
                <a:lnTo>
                  <a:pt x="1252" y="47"/>
                </a:lnTo>
                <a:lnTo>
                  <a:pt x="1259" y="45"/>
                </a:lnTo>
                <a:lnTo>
                  <a:pt x="1266" y="43"/>
                </a:lnTo>
                <a:lnTo>
                  <a:pt x="1273" y="40"/>
                </a:lnTo>
                <a:lnTo>
                  <a:pt x="1280" y="38"/>
                </a:lnTo>
                <a:lnTo>
                  <a:pt x="1287" y="35"/>
                </a:lnTo>
                <a:lnTo>
                  <a:pt x="1294" y="33"/>
                </a:lnTo>
                <a:lnTo>
                  <a:pt x="1301" y="31"/>
                </a:lnTo>
                <a:lnTo>
                  <a:pt x="1308" y="28"/>
                </a:lnTo>
                <a:lnTo>
                  <a:pt x="1315" y="26"/>
                </a:lnTo>
                <a:lnTo>
                  <a:pt x="1322" y="24"/>
                </a:lnTo>
                <a:lnTo>
                  <a:pt x="1329" y="21"/>
                </a:lnTo>
                <a:lnTo>
                  <a:pt x="1336" y="19"/>
                </a:lnTo>
                <a:lnTo>
                  <a:pt x="1343" y="17"/>
                </a:lnTo>
                <a:lnTo>
                  <a:pt x="1350" y="14"/>
                </a:lnTo>
                <a:lnTo>
                  <a:pt x="1357" y="12"/>
                </a:lnTo>
                <a:lnTo>
                  <a:pt x="1364" y="10"/>
                </a:lnTo>
                <a:lnTo>
                  <a:pt x="1371" y="7"/>
                </a:lnTo>
                <a:lnTo>
                  <a:pt x="1378" y="5"/>
                </a:lnTo>
                <a:lnTo>
                  <a:pt x="1385" y="3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903288" y="7461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809625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 rot="16200000">
            <a:off x="473075" y="5481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flipH="1">
            <a:off x="809625" y="47434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 rot="16200000">
            <a:off x="473075" y="45180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flipH="1">
            <a:off x="809625" y="37782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 rot="16200000">
            <a:off x="473075" y="35528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809625" y="281940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 rot="16200000">
            <a:off x="473075" y="25939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>
            <a:off x="809625" y="185420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 rot="16200000">
            <a:off x="473075" y="163036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809625" y="89058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 rot="16200000">
            <a:off x="474662" y="6635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903288" y="58515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104775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9858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>
            <a:off x="2587625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2460625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413385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4006850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56753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5546725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7215188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7088188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8572500" y="5989639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99682" y="1143000"/>
            <a:ext cx="366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Average Pivot Point: </a:t>
            </a:r>
            <a:r>
              <a:rPr lang="en-US" i="1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P 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= 85.1</a:t>
            </a:r>
            <a:endParaRPr lang="en-US" dirty="0">
              <a:solidFill>
                <a:prstClr val="black"/>
              </a:solidFill>
              <a:latin typeface="Arial" pitchFamily="34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51" name="Rectangle 94"/>
          <p:cNvSpPr>
            <a:spLocks noChangeArrowheads="1"/>
          </p:cNvSpPr>
          <p:nvPr/>
        </p:nvSpPr>
        <p:spPr bwMode="auto">
          <a:xfrm>
            <a:off x="2764429" y="6428601"/>
            <a:ext cx="4475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Parent Rank in National Income Distribution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80"/>
          <p:cNvSpPr>
            <a:spLocks noChangeArrowheads="1"/>
          </p:cNvSpPr>
          <p:nvPr/>
        </p:nvSpPr>
        <p:spPr bwMode="auto">
          <a:xfrm rot="16200000">
            <a:off x="-1946148" y="3080950"/>
            <a:ext cx="43216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Child Rank in National Income Distribution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Mean Relationship between Absolute and Relative Mobility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21269" y="4733967"/>
            <a:ext cx="4248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Outcomes vary less across areas for high income families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Line 14"/>
          <p:cNvSpPr>
            <a:spLocks noChangeShapeType="1"/>
          </p:cNvSpPr>
          <p:nvPr/>
        </p:nvSpPr>
        <p:spPr bwMode="auto">
          <a:xfrm flipV="1">
            <a:off x="7582928" y="744196"/>
            <a:ext cx="0" cy="5121339"/>
          </a:xfrm>
          <a:prstGeom prst="line">
            <a:avLst/>
          </a:prstGeom>
          <a:noFill/>
          <a:ln w="22225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7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2"/>
          <p:cNvSpPr>
            <a:spLocks noChangeArrowheads="1"/>
          </p:cNvSpPr>
          <p:nvPr/>
        </p:nvSpPr>
        <p:spPr bwMode="auto">
          <a:xfrm>
            <a:off x="844890" y="301823"/>
            <a:ext cx="74542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Stability of Intergenerational Mobility Measures Across Areas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355030"/>
              </p:ext>
            </p:extLst>
          </p:nvPr>
        </p:nvGraphicFramePr>
        <p:xfrm>
          <a:off x="930616" y="1295400"/>
          <a:ext cx="7282768" cy="517529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06647"/>
                <a:gridCol w="177537"/>
                <a:gridCol w="73999"/>
                <a:gridCol w="1902246"/>
                <a:gridCol w="125768"/>
                <a:gridCol w="125768"/>
                <a:gridCol w="1870803"/>
              </a:tblGrid>
              <a:tr h="53849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Correlation with Baseline Specification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Alternative</a:t>
                      </a:r>
                      <a:r>
                        <a:rPr lang="en-US" sz="18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Measures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25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  <a:r>
                        <a:rPr lang="en-US" sz="18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– </a:t>
                      </a:r>
                      <a:r>
                        <a:rPr lang="en-US" sz="1800" i="1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 dirty="0" smtClean="0"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402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Cohort 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83-5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Cohort 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86-88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0.82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Cost-of-Living</a:t>
                      </a:r>
                      <a:r>
                        <a:rPr lang="en-US" sz="18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Adjusted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Indiv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Inc. 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Male Children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0.95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/>
                </a:tc>
              </a:tr>
              <a:tr h="415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Parent Income 2011/12</a:t>
                      </a:r>
                    </a:p>
                  </a:txBody>
                  <a:tcPr marL="8588" marR="8588" marT="8588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0.98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Local Ranks Relative Mobility</a:t>
                      </a: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College </a:t>
                      </a:r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Attendance (18-21)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0.72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Teen Birth Rate (Females)</a:t>
                      </a: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82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5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9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39344" y="1005675"/>
            <a:ext cx="8964168" cy="5916168"/>
            <a:chOff x="256032" y="941832"/>
            <a:chExt cx="8964168" cy="5916168"/>
          </a:xfrm>
        </p:grpSpPr>
        <p:sp>
          <p:nvSpPr>
            <p:cNvPr id="12" name="Rectangle 11"/>
            <p:cNvSpPr/>
            <p:nvPr/>
          </p:nvSpPr>
          <p:spPr>
            <a:xfrm>
              <a:off x="304800" y="1097280"/>
              <a:ext cx="8915400" cy="5760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Corr. with baseline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25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 = 0.98 (</a:t>
                  </a:r>
                  <a:r>
                    <a:rPr lang="en-US" sz="1600" dirty="0" err="1" smtClean="0">
                      <a:latin typeface="Arial" pitchFamily="34" charset="0"/>
                      <a:cs typeface="Arial" pitchFamily="34" charset="0"/>
                    </a:rPr>
                    <a:t>unweighted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), 0.86 (pop-weighted) 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5357" r="-176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32" y="941832"/>
              <a:ext cx="7855905" cy="494631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5" t="11179" r="64865" b="64040"/>
            <a:stretch/>
          </p:blipFill>
          <p:spPr>
            <a:xfrm>
              <a:off x="7467600" y="3809999"/>
              <a:ext cx="1600200" cy="2474257"/>
            </a:xfrm>
            <a:prstGeom prst="rect">
              <a:avLst/>
            </a:prstGeom>
          </p:spPr>
        </p:pic>
      </p:grpSp>
      <p:sp>
        <p:nvSpPr>
          <p:cNvPr id="16" name="Rectangle 134"/>
          <p:cNvSpPr>
            <a:spLocks noChangeArrowheads="1"/>
          </p:cNvSpPr>
          <p:nvPr/>
        </p:nvSpPr>
        <p:spPr bwMode="auto">
          <a:xfrm>
            <a:off x="0" y="762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Upward Mobility (</a:t>
            </a:r>
            <a:r>
              <a:rPr lang="en-US" sz="2000" b="1" i="1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sz="2000" b="1" baseline="-25000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25</a:t>
            </a:r>
            <a:r>
              <a:rPr lang="en-US" sz="2000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) Adjusted for Differences in Cost of Living</a:t>
            </a:r>
          </a:p>
        </p:txBody>
      </p:sp>
      <p:sp>
        <p:nvSpPr>
          <p:cNvPr id="17" name="Rectangle 134"/>
          <p:cNvSpPr>
            <a:spLocks noChangeArrowheads="1"/>
          </p:cNvSpPr>
          <p:nvPr/>
        </p:nvSpPr>
        <p:spPr bwMode="auto">
          <a:xfrm>
            <a:off x="0" y="3810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Parent and Child Income Deflated by Cost of Living Based on ACCRA data</a:t>
            </a:r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148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ea typeface="ＭＳ Ｐゴシック" pitchFamily="34" charset="-128"/>
              </a:rPr>
              <a:t>Part 3</a:t>
            </a:r>
            <a:br>
              <a:rPr lang="en-US" sz="2200" dirty="0" smtClean="0">
                <a:ea typeface="ＭＳ Ｐゴシック" pitchFamily="34" charset="-128"/>
              </a:rPr>
            </a:br>
            <a:r>
              <a:rPr lang="en-US" sz="2200" dirty="0" smtClean="0">
                <a:ea typeface="ＭＳ Ｐゴシック" pitchFamily="34" charset="-128"/>
              </a:rPr>
              <a:t>Correlates of Intergenerational Mobility</a:t>
            </a:r>
          </a:p>
        </p:txBody>
      </p:sp>
    </p:spTree>
    <p:extLst>
      <p:ext uri="{BB962C8B-B14F-4D97-AF65-F5344CB8AC3E}">
        <p14:creationId xmlns:p14="http://schemas.microsoft.com/office/powerpoint/2010/main" val="158390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Correlates of Intergenerational Mobility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000000"/>
              </a:solidFill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cs typeface="Arial"/>
              </a:rPr>
              <a:t>Correlate differences in mobility with observable factors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cs typeface="Arial"/>
              </a:rPr>
              <a:t>Focus on hypotheses proposed in sociology and economics literature and public debate</a:t>
            </a:r>
          </a:p>
          <a:p>
            <a:endParaRPr lang="en-US" dirty="0" smtClean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cs typeface="Arial"/>
              </a:rPr>
              <a:t>Goal: stylized facts to guide search for causal mechanisms</a:t>
            </a:r>
          </a:p>
          <a:p>
            <a:endParaRPr lang="en-US" dirty="0" smtClean="0">
              <a:solidFill>
                <a:srgbClr val="000000"/>
              </a:solidFill>
              <a:cs typeface="Arial"/>
            </a:endParaRP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r>
              <a:rPr lang="en-US" dirty="0">
                <a:solidFill>
                  <a:srgbClr val="000000"/>
                </a:solidFill>
                <a:cs typeface="Arial"/>
              </a:rPr>
              <a:t>First clues into potential mechanisms: </a:t>
            </a:r>
            <a:r>
              <a:rPr lang="en-US" dirty="0" smtClean="0">
                <a:solidFill>
                  <a:srgbClr val="000000"/>
                </a:solidFill>
                <a:cs typeface="Arial"/>
              </a:rPr>
              <a:t>timing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Spatial variation in inequality emerges at very early ages</a:t>
            </a:r>
          </a:p>
          <a:p>
            <a:endParaRPr lang="en-US" sz="2400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Well before children start </a:t>
            </a:r>
            <a:r>
              <a:rPr lang="en-US" dirty="0" smtClean="0">
                <a:solidFill>
                  <a:srgbClr val="000000"/>
                </a:solidFill>
              </a:rPr>
              <a:t>working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7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04775" y="573089"/>
            <a:ext cx="8972550" cy="6132513"/>
            <a:chOff x="66" y="361"/>
            <a:chExt cx="5652" cy="386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63" y="3400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712" y="33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61" y="330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810" y="32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859" y="32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908" y="3201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957" y="3173"/>
              <a:ext cx="41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02" y="31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1051" y="312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1100" y="310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149" y="308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1197" y="305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246" y="302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295" y="30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344" y="29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393" y="2967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442" y="29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491" y="29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1539" y="289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585" y="285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634" y="283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683" y="28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731" y="27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780" y="275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1829" y="274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1878" y="271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1927" y="269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1976" y="26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025" y="26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2074" y="262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119" y="25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168" y="255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2217" y="25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266" y="2516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314" y="24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2363" y="246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2412" y="24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2461" y="24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2510" y="240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2559" y="236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2608" y="23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2657" y="232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2702" y="23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2751" y="22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800" y="22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2849" y="223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2897" y="22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2946" y="219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2995" y="21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3044" y="214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3093" y="21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142" y="20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191" y="208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240" y="203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285" y="202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334" y="20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383" y="19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432" y="194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480" y="192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529" y="190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578" y="188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627" y="184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676" y="18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725" y="18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774" y="17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823" y="174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868" y="172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917" y="16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3966" y="16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4015" y="1626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4063" y="161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4112" y="158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4161" y="15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4210" y="15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4259" y="150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308" y="14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357" y="14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4402" y="140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4451" y="13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4500" y="135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4549" y="132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4598" y="128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4646" y="125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4695" y="122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4744" y="12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4793" y="11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4842" y="114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4891" y="1106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4940" y="106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4985" y="104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5034" y="10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5083" y="9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5132" y="94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5181" y="92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5229" y="8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5278" y="8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5327" y="8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5376" y="8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5425" y="7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5474" y="7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auto">
            <a:xfrm>
              <a:off x="684" y="851"/>
              <a:ext cx="4811" cy="2535"/>
            </a:xfrm>
            <a:custGeom>
              <a:avLst/>
              <a:gdLst>
                <a:gd name="T0" fmla="*/ 18 w 1378"/>
                <a:gd name="T1" fmla="*/ 716 h 726"/>
                <a:gd name="T2" fmla="*/ 42 w 1378"/>
                <a:gd name="T3" fmla="*/ 704 h 726"/>
                <a:gd name="T4" fmla="*/ 65 w 1378"/>
                <a:gd name="T5" fmla="*/ 692 h 726"/>
                <a:gd name="T6" fmla="*/ 88 w 1378"/>
                <a:gd name="T7" fmla="*/ 680 h 726"/>
                <a:gd name="T8" fmla="*/ 111 w 1378"/>
                <a:gd name="T9" fmla="*/ 668 h 726"/>
                <a:gd name="T10" fmla="*/ 134 w 1378"/>
                <a:gd name="T11" fmla="*/ 655 h 726"/>
                <a:gd name="T12" fmla="*/ 157 w 1378"/>
                <a:gd name="T13" fmla="*/ 643 h 726"/>
                <a:gd name="T14" fmla="*/ 180 w 1378"/>
                <a:gd name="T15" fmla="*/ 631 h 726"/>
                <a:gd name="T16" fmla="*/ 203 w 1378"/>
                <a:gd name="T17" fmla="*/ 619 h 726"/>
                <a:gd name="T18" fmla="*/ 226 w 1378"/>
                <a:gd name="T19" fmla="*/ 607 h 726"/>
                <a:gd name="T20" fmla="*/ 249 w 1378"/>
                <a:gd name="T21" fmla="*/ 595 h 726"/>
                <a:gd name="T22" fmla="*/ 272 w 1378"/>
                <a:gd name="T23" fmla="*/ 583 h 726"/>
                <a:gd name="T24" fmla="*/ 295 w 1378"/>
                <a:gd name="T25" fmla="*/ 570 h 726"/>
                <a:gd name="T26" fmla="*/ 318 w 1378"/>
                <a:gd name="T27" fmla="*/ 558 h 726"/>
                <a:gd name="T28" fmla="*/ 341 w 1378"/>
                <a:gd name="T29" fmla="*/ 546 h 726"/>
                <a:gd name="T30" fmla="*/ 364 w 1378"/>
                <a:gd name="T31" fmla="*/ 534 h 726"/>
                <a:gd name="T32" fmla="*/ 387 w 1378"/>
                <a:gd name="T33" fmla="*/ 522 h 726"/>
                <a:gd name="T34" fmla="*/ 410 w 1378"/>
                <a:gd name="T35" fmla="*/ 510 h 726"/>
                <a:gd name="T36" fmla="*/ 433 w 1378"/>
                <a:gd name="T37" fmla="*/ 498 h 726"/>
                <a:gd name="T38" fmla="*/ 456 w 1378"/>
                <a:gd name="T39" fmla="*/ 485 h 726"/>
                <a:gd name="T40" fmla="*/ 479 w 1378"/>
                <a:gd name="T41" fmla="*/ 473 h 726"/>
                <a:gd name="T42" fmla="*/ 502 w 1378"/>
                <a:gd name="T43" fmla="*/ 461 h 726"/>
                <a:gd name="T44" fmla="*/ 525 w 1378"/>
                <a:gd name="T45" fmla="*/ 449 h 726"/>
                <a:gd name="T46" fmla="*/ 548 w 1378"/>
                <a:gd name="T47" fmla="*/ 437 h 726"/>
                <a:gd name="T48" fmla="*/ 571 w 1378"/>
                <a:gd name="T49" fmla="*/ 425 h 726"/>
                <a:gd name="T50" fmla="*/ 594 w 1378"/>
                <a:gd name="T51" fmla="*/ 413 h 726"/>
                <a:gd name="T52" fmla="*/ 617 w 1378"/>
                <a:gd name="T53" fmla="*/ 401 h 726"/>
                <a:gd name="T54" fmla="*/ 640 w 1378"/>
                <a:gd name="T55" fmla="*/ 388 h 726"/>
                <a:gd name="T56" fmla="*/ 663 w 1378"/>
                <a:gd name="T57" fmla="*/ 376 h 726"/>
                <a:gd name="T58" fmla="*/ 687 w 1378"/>
                <a:gd name="T59" fmla="*/ 364 h 726"/>
                <a:gd name="T60" fmla="*/ 710 w 1378"/>
                <a:gd name="T61" fmla="*/ 352 h 726"/>
                <a:gd name="T62" fmla="*/ 733 w 1378"/>
                <a:gd name="T63" fmla="*/ 340 h 726"/>
                <a:gd name="T64" fmla="*/ 756 w 1378"/>
                <a:gd name="T65" fmla="*/ 328 h 726"/>
                <a:gd name="T66" fmla="*/ 779 w 1378"/>
                <a:gd name="T67" fmla="*/ 316 h 726"/>
                <a:gd name="T68" fmla="*/ 802 w 1378"/>
                <a:gd name="T69" fmla="*/ 303 h 726"/>
                <a:gd name="T70" fmla="*/ 825 w 1378"/>
                <a:gd name="T71" fmla="*/ 291 h 726"/>
                <a:gd name="T72" fmla="*/ 848 w 1378"/>
                <a:gd name="T73" fmla="*/ 279 h 726"/>
                <a:gd name="T74" fmla="*/ 871 w 1378"/>
                <a:gd name="T75" fmla="*/ 267 h 726"/>
                <a:gd name="T76" fmla="*/ 894 w 1378"/>
                <a:gd name="T77" fmla="*/ 255 h 726"/>
                <a:gd name="T78" fmla="*/ 917 w 1378"/>
                <a:gd name="T79" fmla="*/ 243 h 726"/>
                <a:gd name="T80" fmla="*/ 940 w 1378"/>
                <a:gd name="T81" fmla="*/ 231 h 726"/>
                <a:gd name="T82" fmla="*/ 963 w 1378"/>
                <a:gd name="T83" fmla="*/ 219 h 726"/>
                <a:gd name="T84" fmla="*/ 986 w 1378"/>
                <a:gd name="T85" fmla="*/ 206 h 726"/>
                <a:gd name="T86" fmla="*/ 1009 w 1378"/>
                <a:gd name="T87" fmla="*/ 194 h 726"/>
                <a:gd name="T88" fmla="*/ 1032 w 1378"/>
                <a:gd name="T89" fmla="*/ 182 h 726"/>
                <a:gd name="T90" fmla="*/ 1055 w 1378"/>
                <a:gd name="T91" fmla="*/ 170 h 726"/>
                <a:gd name="T92" fmla="*/ 1078 w 1378"/>
                <a:gd name="T93" fmla="*/ 158 h 726"/>
                <a:gd name="T94" fmla="*/ 1101 w 1378"/>
                <a:gd name="T95" fmla="*/ 146 h 726"/>
                <a:gd name="T96" fmla="*/ 1124 w 1378"/>
                <a:gd name="T97" fmla="*/ 134 h 726"/>
                <a:gd name="T98" fmla="*/ 1147 w 1378"/>
                <a:gd name="T99" fmla="*/ 121 h 726"/>
                <a:gd name="T100" fmla="*/ 1170 w 1378"/>
                <a:gd name="T101" fmla="*/ 109 h 726"/>
                <a:gd name="T102" fmla="*/ 1193 w 1378"/>
                <a:gd name="T103" fmla="*/ 97 h 726"/>
                <a:gd name="T104" fmla="*/ 1216 w 1378"/>
                <a:gd name="T105" fmla="*/ 85 h 726"/>
                <a:gd name="T106" fmla="*/ 1239 w 1378"/>
                <a:gd name="T107" fmla="*/ 73 h 726"/>
                <a:gd name="T108" fmla="*/ 1262 w 1378"/>
                <a:gd name="T109" fmla="*/ 61 h 726"/>
                <a:gd name="T110" fmla="*/ 1285 w 1378"/>
                <a:gd name="T111" fmla="*/ 49 h 726"/>
                <a:gd name="T112" fmla="*/ 1309 w 1378"/>
                <a:gd name="T113" fmla="*/ 36 h 726"/>
                <a:gd name="T114" fmla="*/ 1332 w 1378"/>
                <a:gd name="T115" fmla="*/ 24 h 726"/>
                <a:gd name="T116" fmla="*/ 1355 w 1378"/>
                <a:gd name="T117" fmla="*/ 12 h 726"/>
                <a:gd name="T118" fmla="*/ 1378 w 1378"/>
                <a:gd name="T11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8" h="726">
                  <a:moveTo>
                    <a:pt x="0" y="726"/>
                  </a:moveTo>
                  <a:lnTo>
                    <a:pt x="5" y="723"/>
                  </a:lnTo>
                  <a:lnTo>
                    <a:pt x="9" y="721"/>
                  </a:lnTo>
                  <a:lnTo>
                    <a:pt x="14" y="719"/>
                  </a:lnTo>
                  <a:lnTo>
                    <a:pt x="18" y="716"/>
                  </a:lnTo>
                  <a:lnTo>
                    <a:pt x="23" y="714"/>
                  </a:lnTo>
                  <a:lnTo>
                    <a:pt x="28" y="711"/>
                  </a:lnTo>
                  <a:lnTo>
                    <a:pt x="32" y="709"/>
                  </a:lnTo>
                  <a:lnTo>
                    <a:pt x="37" y="706"/>
                  </a:lnTo>
                  <a:lnTo>
                    <a:pt x="42" y="704"/>
                  </a:lnTo>
                  <a:lnTo>
                    <a:pt x="46" y="702"/>
                  </a:lnTo>
                  <a:lnTo>
                    <a:pt x="51" y="699"/>
                  </a:lnTo>
                  <a:lnTo>
                    <a:pt x="55" y="697"/>
                  </a:lnTo>
                  <a:lnTo>
                    <a:pt x="60" y="694"/>
                  </a:lnTo>
                  <a:lnTo>
                    <a:pt x="65" y="692"/>
                  </a:lnTo>
                  <a:lnTo>
                    <a:pt x="69" y="689"/>
                  </a:lnTo>
                  <a:lnTo>
                    <a:pt x="74" y="687"/>
                  </a:lnTo>
                  <a:lnTo>
                    <a:pt x="78" y="685"/>
                  </a:lnTo>
                  <a:lnTo>
                    <a:pt x="83" y="682"/>
                  </a:lnTo>
                  <a:lnTo>
                    <a:pt x="88" y="680"/>
                  </a:lnTo>
                  <a:lnTo>
                    <a:pt x="92" y="677"/>
                  </a:lnTo>
                  <a:lnTo>
                    <a:pt x="97" y="675"/>
                  </a:lnTo>
                  <a:lnTo>
                    <a:pt x="101" y="672"/>
                  </a:lnTo>
                  <a:lnTo>
                    <a:pt x="106" y="670"/>
                  </a:lnTo>
                  <a:lnTo>
                    <a:pt x="111" y="668"/>
                  </a:lnTo>
                  <a:lnTo>
                    <a:pt x="115" y="665"/>
                  </a:lnTo>
                  <a:lnTo>
                    <a:pt x="120" y="663"/>
                  </a:lnTo>
                  <a:lnTo>
                    <a:pt x="124" y="660"/>
                  </a:lnTo>
                  <a:lnTo>
                    <a:pt x="129" y="658"/>
                  </a:lnTo>
                  <a:lnTo>
                    <a:pt x="134" y="655"/>
                  </a:lnTo>
                  <a:lnTo>
                    <a:pt x="138" y="653"/>
                  </a:lnTo>
                  <a:lnTo>
                    <a:pt x="143" y="651"/>
                  </a:lnTo>
                  <a:lnTo>
                    <a:pt x="147" y="648"/>
                  </a:lnTo>
                  <a:lnTo>
                    <a:pt x="152" y="646"/>
                  </a:lnTo>
                  <a:lnTo>
                    <a:pt x="157" y="643"/>
                  </a:lnTo>
                  <a:lnTo>
                    <a:pt x="161" y="641"/>
                  </a:lnTo>
                  <a:lnTo>
                    <a:pt x="166" y="638"/>
                  </a:lnTo>
                  <a:lnTo>
                    <a:pt x="170" y="636"/>
                  </a:lnTo>
                  <a:lnTo>
                    <a:pt x="175" y="634"/>
                  </a:lnTo>
                  <a:lnTo>
                    <a:pt x="180" y="631"/>
                  </a:lnTo>
                  <a:lnTo>
                    <a:pt x="184" y="629"/>
                  </a:lnTo>
                  <a:lnTo>
                    <a:pt x="189" y="626"/>
                  </a:lnTo>
                  <a:lnTo>
                    <a:pt x="194" y="624"/>
                  </a:lnTo>
                  <a:lnTo>
                    <a:pt x="198" y="621"/>
                  </a:lnTo>
                  <a:lnTo>
                    <a:pt x="203" y="619"/>
                  </a:lnTo>
                  <a:lnTo>
                    <a:pt x="207" y="617"/>
                  </a:lnTo>
                  <a:lnTo>
                    <a:pt x="212" y="614"/>
                  </a:lnTo>
                  <a:lnTo>
                    <a:pt x="217" y="612"/>
                  </a:lnTo>
                  <a:lnTo>
                    <a:pt x="221" y="609"/>
                  </a:lnTo>
                  <a:lnTo>
                    <a:pt x="226" y="607"/>
                  </a:lnTo>
                  <a:lnTo>
                    <a:pt x="230" y="604"/>
                  </a:lnTo>
                  <a:lnTo>
                    <a:pt x="235" y="602"/>
                  </a:lnTo>
                  <a:lnTo>
                    <a:pt x="240" y="600"/>
                  </a:lnTo>
                  <a:lnTo>
                    <a:pt x="244" y="597"/>
                  </a:lnTo>
                  <a:lnTo>
                    <a:pt x="249" y="595"/>
                  </a:lnTo>
                  <a:lnTo>
                    <a:pt x="253" y="592"/>
                  </a:lnTo>
                  <a:lnTo>
                    <a:pt x="258" y="590"/>
                  </a:lnTo>
                  <a:lnTo>
                    <a:pt x="263" y="587"/>
                  </a:lnTo>
                  <a:lnTo>
                    <a:pt x="267" y="585"/>
                  </a:lnTo>
                  <a:lnTo>
                    <a:pt x="272" y="583"/>
                  </a:lnTo>
                  <a:lnTo>
                    <a:pt x="276" y="580"/>
                  </a:lnTo>
                  <a:lnTo>
                    <a:pt x="281" y="578"/>
                  </a:lnTo>
                  <a:lnTo>
                    <a:pt x="286" y="575"/>
                  </a:lnTo>
                  <a:lnTo>
                    <a:pt x="290" y="573"/>
                  </a:lnTo>
                  <a:lnTo>
                    <a:pt x="295" y="570"/>
                  </a:lnTo>
                  <a:lnTo>
                    <a:pt x="300" y="568"/>
                  </a:lnTo>
                  <a:lnTo>
                    <a:pt x="304" y="566"/>
                  </a:lnTo>
                  <a:lnTo>
                    <a:pt x="309" y="563"/>
                  </a:lnTo>
                  <a:lnTo>
                    <a:pt x="313" y="561"/>
                  </a:lnTo>
                  <a:lnTo>
                    <a:pt x="318" y="558"/>
                  </a:lnTo>
                  <a:lnTo>
                    <a:pt x="323" y="556"/>
                  </a:lnTo>
                  <a:lnTo>
                    <a:pt x="327" y="553"/>
                  </a:lnTo>
                  <a:lnTo>
                    <a:pt x="332" y="551"/>
                  </a:lnTo>
                  <a:lnTo>
                    <a:pt x="336" y="549"/>
                  </a:lnTo>
                  <a:lnTo>
                    <a:pt x="341" y="546"/>
                  </a:lnTo>
                  <a:lnTo>
                    <a:pt x="346" y="544"/>
                  </a:lnTo>
                  <a:lnTo>
                    <a:pt x="350" y="541"/>
                  </a:lnTo>
                  <a:lnTo>
                    <a:pt x="355" y="539"/>
                  </a:lnTo>
                  <a:lnTo>
                    <a:pt x="359" y="537"/>
                  </a:lnTo>
                  <a:lnTo>
                    <a:pt x="364" y="534"/>
                  </a:lnTo>
                  <a:lnTo>
                    <a:pt x="369" y="532"/>
                  </a:lnTo>
                  <a:lnTo>
                    <a:pt x="373" y="529"/>
                  </a:lnTo>
                  <a:lnTo>
                    <a:pt x="378" y="527"/>
                  </a:lnTo>
                  <a:lnTo>
                    <a:pt x="382" y="524"/>
                  </a:lnTo>
                  <a:lnTo>
                    <a:pt x="387" y="522"/>
                  </a:lnTo>
                  <a:lnTo>
                    <a:pt x="392" y="520"/>
                  </a:lnTo>
                  <a:lnTo>
                    <a:pt x="396" y="517"/>
                  </a:lnTo>
                  <a:lnTo>
                    <a:pt x="401" y="515"/>
                  </a:lnTo>
                  <a:lnTo>
                    <a:pt x="405" y="512"/>
                  </a:lnTo>
                  <a:lnTo>
                    <a:pt x="410" y="510"/>
                  </a:lnTo>
                  <a:lnTo>
                    <a:pt x="415" y="507"/>
                  </a:lnTo>
                  <a:lnTo>
                    <a:pt x="419" y="505"/>
                  </a:lnTo>
                  <a:lnTo>
                    <a:pt x="424" y="502"/>
                  </a:lnTo>
                  <a:lnTo>
                    <a:pt x="429" y="500"/>
                  </a:lnTo>
                  <a:lnTo>
                    <a:pt x="433" y="498"/>
                  </a:lnTo>
                  <a:lnTo>
                    <a:pt x="438" y="495"/>
                  </a:lnTo>
                  <a:lnTo>
                    <a:pt x="442" y="493"/>
                  </a:lnTo>
                  <a:lnTo>
                    <a:pt x="447" y="490"/>
                  </a:lnTo>
                  <a:lnTo>
                    <a:pt x="452" y="488"/>
                  </a:lnTo>
                  <a:lnTo>
                    <a:pt x="456" y="485"/>
                  </a:lnTo>
                  <a:lnTo>
                    <a:pt x="461" y="483"/>
                  </a:lnTo>
                  <a:lnTo>
                    <a:pt x="465" y="481"/>
                  </a:lnTo>
                  <a:lnTo>
                    <a:pt x="470" y="478"/>
                  </a:lnTo>
                  <a:lnTo>
                    <a:pt x="475" y="476"/>
                  </a:lnTo>
                  <a:lnTo>
                    <a:pt x="479" y="473"/>
                  </a:lnTo>
                  <a:lnTo>
                    <a:pt x="484" y="471"/>
                  </a:lnTo>
                  <a:lnTo>
                    <a:pt x="488" y="469"/>
                  </a:lnTo>
                  <a:lnTo>
                    <a:pt x="493" y="466"/>
                  </a:lnTo>
                  <a:lnTo>
                    <a:pt x="498" y="464"/>
                  </a:lnTo>
                  <a:lnTo>
                    <a:pt x="502" y="461"/>
                  </a:lnTo>
                  <a:lnTo>
                    <a:pt x="507" y="459"/>
                  </a:lnTo>
                  <a:lnTo>
                    <a:pt x="511" y="456"/>
                  </a:lnTo>
                  <a:lnTo>
                    <a:pt x="516" y="454"/>
                  </a:lnTo>
                  <a:lnTo>
                    <a:pt x="521" y="452"/>
                  </a:lnTo>
                  <a:lnTo>
                    <a:pt x="525" y="449"/>
                  </a:lnTo>
                  <a:lnTo>
                    <a:pt x="530" y="447"/>
                  </a:lnTo>
                  <a:lnTo>
                    <a:pt x="535" y="444"/>
                  </a:lnTo>
                  <a:lnTo>
                    <a:pt x="539" y="442"/>
                  </a:lnTo>
                  <a:lnTo>
                    <a:pt x="544" y="439"/>
                  </a:lnTo>
                  <a:lnTo>
                    <a:pt x="548" y="437"/>
                  </a:lnTo>
                  <a:lnTo>
                    <a:pt x="553" y="435"/>
                  </a:lnTo>
                  <a:lnTo>
                    <a:pt x="558" y="432"/>
                  </a:lnTo>
                  <a:lnTo>
                    <a:pt x="562" y="430"/>
                  </a:lnTo>
                  <a:lnTo>
                    <a:pt x="567" y="427"/>
                  </a:lnTo>
                  <a:lnTo>
                    <a:pt x="571" y="425"/>
                  </a:lnTo>
                  <a:lnTo>
                    <a:pt x="576" y="422"/>
                  </a:lnTo>
                  <a:lnTo>
                    <a:pt x="581" y="420"/>
                  </a:lnTo>
                  <a:lnTo>
                    <a:pt x="585" y="418"/>
                  </a:lnTo>
                  <a:lnTo>
                    <a:pt x="590" y="415"/>
                  </a:lnTo>
                  <a:lnTo>
                    <a:pt x="594" y="413"/>
                  </a:lnTo>
                  <a:lnTo>
                    <a:pt x="599" y="410"/>
                  </a:lnTo>
                  <a:lnTo>
                    <a:pt x="604" y="408"/>
                  </a:lnTo>
                  <a:lnTo>
                    <a:pt x="608" y="405"/>
                  </a:lnTo>
                  <a:lnTo>
                    <a:pt x="613" y="403"/>
                  </a:lnTo>
                  <a:lnTo>
                    <a:pt x="617" y="401"/>
                  </a:lnTo>
                  <a:lnTo>
                    <a:pt x="622" y="398"/>
                  </a:lnTo>
                  <a:lnTo>
                    <a:pt x="627" y="396"/>
                  </a:lnTo>
                  <a:lnTo>
                    <a:pt x="631" y="393"/>
                  </a:lnTo>
                  <a:lnTo>
                    <a:pt x="636" y="391"/>
                  </a:lnTo>
                  <a:lnTo>
                    <a:pt x="640" y="388"/>
                  </a:lnTo>
                  <a:lnTo>
                    <a:pt x="645" y="386"/>
                  </a:lnTo>
                  <a:lnTo>
                    <a:pt x="650" y="384"/>
                  </a:lnTo>
                  <a:lnTo>
                    <a:pt x="654" y="381"/>
                  </a:lnTo>
                  <a:lnTo>
                    <a:pt x="659" y="379"/>
                  </a:lnTo>
                  <a:lnTo>
                    <a:pt x="663" y="376"/>
                  </a:lnTo>
                  <a:lnTo>
                    <a:pt x="668" y="374"/>
                  </a:lnTo>
                  <a:lnTo>
                    <a:pt x="673" y="371"/>
                  </a:lnTo>
                  <a:lnTo>
                    <a:pt x="677" y="369"/>
                  </a:lnTo>
                  <a:lnTo>
                    <a:pt x="682" y="367"/>
                  </a:lnTo>
                  <a:lnTo>
                    <a:pt x="687" y="364"/>
                  </a:lnTo>
                  <a:lnTo>
                    <a:pt x="691" y="362"/>
                  </a:lnTo>
                  <a:lnTo>
                    <a:pt x="696" y="359"/>
                  </a:lnTo>
                  <a:lnTo>
                    <a:pt x="700" y="357"/>
                  </a:lnTo>
                  <a:lnTo>
                    <a:pt x="705" y="354"/>
                  </a:lnTo>
                  <a:lnTo>
                    <a:pt x="710" y="352"/>
                  </a:lnTo>
                  <a:lnTo>
                    <a:pt x="714" y="350"/>
                  </a:lnTo>
                  <a:lnTo>
                    <a:pt x="719" y="347"/>
                  </a:lnTo>
                  <a:lnTo>
                    <a:pt x="723" y="345"/>
                  </a:lnTo>
                  <a:lnTo>
                    <a:pt x="728" y="342"/>
                  </a:lnTo>
                  <a:lnTo>
                    <a:pt x="733" y="340"/>
                  </a:lnTo>
                  <a:lnTo>
                    <a:pt x="737" y="337"/>
                  </a:lnTo>
                  <a:lnTo>
                    <a:pt x="742" y="335"/>
                  </a:lnTo>
                  <a:lnTo>
                    <a:pt x="746" y="333"/>
                  </a:lnTo>
                  <a:lnTo>
                    <a:pt x="751" y="330"/>
                  </a:lnTo>
                  <a:lnTo>
                    <a:pt x="756" y="328"/>
                  </a:lnTo>
                  <a:lnTo>
                    <a:pt x="760" y="325"/>
                  </a:lnTo>
                  <a:lnTo>
                    <a:pt x="765" y="323"/>
                  </a:lnTo>
                  <a:lnTo>
                    <a:pt x="769" y="320"/>
                  </a:lnTo>
                  <a:lnTo>
                    <a:pt x="774" y="318"/>
                  </a:lnTo>
                  <a:lnTo>
                    <a:pt x="779" y="316"/>
                  </a:lnTo>
                  <a:lnTo>
                    <a:pt x="783" y="313"/>
                  </a:lnTo>
                  <a:lnTo>
                    <a:pt x="788" y="311"/>
                  </a:lnTo>
                  <a:lnTo>
                    <a:pt x="792" y="308"/>
                  </a:lnTo>
                  <a:lnTo>
                    <a:pt x="797" y="306"/>
                  </a:lnTo>
                  <a:lnTo>
                    <a:pt x="802" y="303"/>
                  </a:lnTo>
                  <a:lnTo>
                    <a:pt x="806" y="301"/>
                  </a:lnTo>
                  <a:lnTo>
                    <a:pt x="811" y="299"/>
                  </a:lnTo>
                  <a:lnTo>
                    <a:pt x="816" y="296"/>
                  </a:lnTo>
                  <a:lnTo>
                    <a:pt x="820" y="294"/>
                  </a:lnTo>
                  <a:lnTo>
                    <a:pt x="825" y="291"/>
                  </a:lnTo>
                  <a:lnTo>
                    <a:pt x="829" y="289"/>
                  </a:lnTo>
                  <a:lnTo>
                    <a:pt x="834" y="286"/>
                  </a:lnTo>
                  <a:lnTo>
                    <a:pt x="839" y="284"/>
                  </a:lnTo>
                  <a:lnTo>
                    <a:pt x="843" y="282"/>
                  </a:lnTo>
                  <a:lnTo>
                    <a:pt x="848" y="279"/>
                  </a:lnTo>
                  <a:lnTo>
                    <a:pt x="852" y="277"/>
                  </a:lnTo>
                  <a:lnTo>
                    <a:pt x="857" y="274"/>
                  </a:lnTo>
                  <a:lnTo>
                    <a:pt x="862" y="272"/>
                  </a:lnTo>
                  <a:lnTo>
                    <a:pt x="866" y="270"/>
                  </a:lnTo>
                  <a:lnTo>
                    <a:pt x="871" y="267"/>
                  </a:lnTo>
                  <a:lnTo>
                    <a:pt x="875" y="265"/>
                  </a:lnTo>
                  <a:lnTo>
                    <a:pt x="880" y="262"/>
                  </a:lnTo>
                  <a:lnTo>
                    <a:pt x="885" y="260"/>
                  </a:lnTo>
                  <a:lnTo>
                    <a:pt x="889" y="257"/>
                  </a:lnTo>
                  <a:lnTo>
                    <a:pt x="894" y="255"/>
                  </a:lnTo>
                  <a:lnTo>
                    <a:pt x="898" y="253"/>
                  </a:lnTo>
                  <a:lnTo>
                    <a:pt x="903" y="250"/>
                  </a:lnTo>
                  <a:lnTo>
                    <a:pt x="908" y="248"/>
                  </a:lnTo>
                  <a:lnTo>
                    <a:pt x="912" y="245"/>
                  </a:lnTo>
                  <a:lnTo>
                    <a:pt x="917" y="243"/>
                  </a:lnTo>
                  <a:lnTo>
                    <a:pt x="922" y="240"/>
                  </a:lnTo>
                  <a:lnTo>
                    <a:pt x="926" y="238"/>
                  </a:lnTo>
                  <a:lnTo>
                    <a:pt x="931" y="236"/>
                  </a:lnTo>
                  <a:lnTo>
                    <a:pt x="935" y="233"/>
                  </a:lnTo>
                  <a:lnTo>
                    <a:pt x="940" y="231"/>
                  </a:lnTo>
                  <a:lnTo>
                    <a:pt x="945" y="228"/>
                  </a:lnTo>
                  <a:lnTo>
                    <a:pt x="949" y="226"/>
                  </a:lnTo>
                  <a:lnTo>
                    <a:pt x="954" y="223"/>
                  </a:lnTo>
                  <a:lnTo>
                    <a:pt x="958" y="221"/>
                  </a:lnTo>
                  <a:lnTo>
                    <a:pt x="963" y="219"/>
                  </a:lnTo>
                  <a:lnTo>
                    <a:pt x="968" y="216"/>
                  </a:lnTo>
                  <a:lnTo>
                    <a:pt x="972" y="214"/>
                  </a:lnTo>
                  <a:lnTo>
                    <a:pt x="977" y="211"/>
                  </a:lnTo>
                  <a:lnTo>
                    <a:pt x="981" y="209"/>
                  </a:lnTo>
                  <a:lnTo>
                    <a:pt x="986" y="206"/>
                  </a:lnTo>
                  <a:lnTo>
                    <a:pt x="991" y="204"/>
                  </a:lnTo>
                  <a:lnTo>
                    <a:pt x="995" y="202"/>
                  </a:lnTo>
                  <a:lnTo>
                    <a:pt x="1000" y="199"/>
                  </a:lnTo>
                  <a:lnTo>
                    <a:pt x="1004" y="197"/>
                  </a:lnTo>
                  <a:lnTo>
                    <a:pt x="1009" y="194"/>
                  </a:lnTo>
                  <a:lnTo>
                    <a:pt x="1014" y="192"/>
                  </a:lnTo>
                  <a:lnTo>
                    <a:pt x="1018" y="189"/>
                  </a:lnTo>
                  <a:lnTo>
                    <a:pt x="1023" y="187"/>
                  </a:lnTo>
                  <a:lnTo>
                    <a:pt x="1027" y="185"/>
                  </a:lnTo>
                  <a:lnTo>
                    <a:pt x="1032" y="182"/>
                  </a:lnTo>
                  <a:lnTo>
                    <a:pt x="1037" y="180"/>
                  </a:lnTo>
                  <a:lnTo>
                    <a:pt x="1041" y="177"/>
                  </a:lnTo>
                  <a:lnTo>
                    <a:pt x="1046" y="175"/>
                  </a:lnTo>
                  <a:lnTo>
                    <a:pt x="1050" y="172"/>
                  </a:lnTo>
                  <a:lnTo>
                    <a:pt x="1055" y="170"/>
                  </a:lnTo>
                  <a:lnTo>
                    <a:pt x="1060" y="168"/>
                  </a:lnTo>
                  <a:lnTo>
                    <a:pt x="1064" y="165"/>
                  </a:lnTo>
                  <a:lnTo>
                    <a:pt x="1069" y="163"/>
                  </a:lnTo>
                  <a:lnTo>
                    <a:pt x="1074" y="160"/>
                  </a:lnTo>
                  <a:lnTo>
                    <a:pt x="1078" y="158"/>
                  </a:lnTo>
                  <a:lnTo>
                    <a:pt x="1083" y="155"/>
                  </a:lnTo>
                  <a:lnTo>
                    <a:pt x="1087" y="153"/>
                  </a:lnTo>
                  <a:lnTo>
                    <a:pt x="1092" y="151"/>
                  </a:lnTo>
                  <a:lnTo>
                    <a:pt x="1097" y="148"/>
                  </a:lnTo>
                  <a:lnTo>
                    <a:pt x="1101" y="146"/>
                  </a:lnTo>
                  <a:lnTo>
                    <a:pt x="1106" y="143"/>
                  </a:lnTo>
                  <a:lnTo>
                    <a:pt x="1110" y="141"/>
                  </a:lnTo>
                  <a:lnTo>
                    <a:pt x="1115" y="138"/>
                  </a:lnTo>
                  <a:lnTo>
                    <a:pt x="1120" y="136"/>
                  </a:lnTo>
                  <a:lnTo>
                    <a:pt x="1124" y="134"/>
                  </a:lnTo>
                  <a:lnTo>
                    <a:pt x="1129" y="131"/>
                  </a:lnTo>
                  <a:lnTo>
                    <a:pt x="1133" y="129"/>
                  </a:lnTo>
                  <a:lnTo>
                    <a:pt x="1138" y="126"/>
                  </a:lnTo>
                  <a:lnTo>
                    <a:pt x="1143" y="124"/>
                  </a:lnTo>
                  <a:lnTo>
                    <a:pt x="1147" y="121"/>
                  </a:lnTo>
                  <a:lnTo>
                    <a:pt x="1152" y="119"/>
                  </a:lnTo>
                  <a:lnTo>
                    <a:pt x="1156" y="117"/>
                  </a:lnTo>
                  <a:lnTo>
                    <a:pt x="1161" y="114"/>
                  </a:lnTo>
                  <a:lnTo>
                    <a:pt x="1166" y="112"/>
                  </a:lnTo>
                  <a:lnTo>
                    <a:pt x="1170" y="109"/>
                  </a:lnTo>
                  <a:lnTo>
                    <a:pt x="1175" y="107"/>
                  </a:lnTo>
                  <a:lnTo>
                    <a:pt x="1179" y="104"/>
                  </a:lnTo>
                  <a:lnTo>
                    <a:pt x="1184" y="102"/>
                  </a:lnTo>
                  <a:lnTo>
                    <a:pt x="1189" y="100"/>
                  </a:lnTo>
                  <a:lnTo>
                    <a:pt x="1193" y="97"/>
                  </a:lnTo>
                  <a:lnTo>
                    <a:pt x="1198" y="95"/>
                  </a:lnTo>
                  <a:lnTo>
                    <a:pt x="1203" y="92"/>
                  </a:lnTo>
                  <a:lnTo>
                    <a:pt x="1207" y="90"/>
                  </a:lnTo>
                  <a:lnTo>
                    <a:pt x="1212" y="87"/>
                  </a:lnTo>
                  <a:lnTo>
                    <a:pt x="1216" y="85"/>
                  </a:lnTo>
                  <a:lnTo>
                    <a:pt x="1221" y="83"/>
                  </a:lnTo>
                  <a:lnTo>
                    <a:pt x="1226" y="80"/>
                  </a:lnTo>
                  <a:lnTo>
                    <a:pt x="1230" y="78"/>
                  </a:lnTo>
                  <a:lnTo>
                    <a:pt x="1235" y="75"/>
                  </a:lnTo>
                  <a:lnTo>
                    <a:pt x="1239" y="73"/>
                  </a:lnTo>
                  <a:lnTo>
                    <a:pt x="1244" y="70"/>
                  </a:lnTo>
                  <a:lnTo>
                    <a:pt x="1249" y="68"/>
                  </a:lnTo>
                  <a:lnTo>
                    <a:pt x="1253" y="66"/>
                  </a:lnTo>
                  <a:lnTo>
                    <a:pt x="1258" y="63"/>
                  </a:lnTo>
                  <a:lnTo>
                    <a:pt x="1262" y="61"/>
                  </a:lnTo>
                  <a:lnTo>
                    <a:pt x="1267" y="58"/>
                  </a:lnTo>
                  <a:lnTo>
                    <a:pt x="1272" y="56"/>
                  </a:lnTo>
                  <a:lnTo>
                    <a:pt x="1276" y="53"/>
                  </a:lnTo>
                  <a:lnTo>
                    <a:pt x="1281" y="51"/>
                  </a:lnTo>
                  <a:lnTo>
                    <a:pt x="1285" y="49"/>
                  </a:lnTo>
                  <a:lnTo>
                    <a:pt x="1290" y="46"/>
                  </a:lnTo>
                  <a:lnTo>
                    <a:pt x="1295" y="44"/>
                  </a:lnTo>
                  <a:lnTo>
                    <a:pt x="1299" y="41"/>
                  </a:lnTo>
                  <a:lnTo>
                    <a:pt x="1304" y="39"/>
                  </a:lnTo>
                  <a:lnTo>
                    <a:pt x="1309" y="36"/>
                  </a:lnTo>
                  <a:lnTo>
                    <a:pt x="1313" y="34"/>
                  </a:lnTo>
                  <a:lnTo>
                    <a:pt x="1318" y="32"/>
                  </a:lnTo>
                  <a:lnTo>
                    <a:pt x="1322" y="29"/>
                  </a:lnTo>
                  <a:lnTo>
                    <a:pt x="1327" y="27"/>
                  </a:lnTo>
                  <a:lnTo>
                    <a:pt x="1332" y="24"/>
                  </a:lnTo>
                  <a:lnTo>
                    <a:pt x="1336" y="22"/>
                  </a:lnTo>
                  <a:lnTo>
                    <a:pt x="1341" y="19"/>
                  </a:lnTo>
                  <a:lnTo>
                    <a:pt x="1345" y="17"/>
                  </a:lnTo>
                  <a:lnTo>
                    <a:pt x="1350" y="15"/>
                  </a:lnTo>
                  <a:lnTo>
                    <a:pt x="1355" y="12"/>
                  </a:lnTo>
                  <a:lnTo>
                    <a:pt x="1359" y="10"/>
                  </a:lnTo>
                  <a:lnTo>
                    <a:pt x="1364" y="7"/>
                  </a:lnTo>
                  <a:lnTo>
                    <a:pt x="1368" y="5"/>
                  </a:lnTo>
                  <a:lnTo>
                    <a:pt x="1373" y="2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Line 11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Line 117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Rectangle 118"/>
            <p:cNvSpPr>
              <a:spLocks noChangeArrowheads="1"/>
            </p:cNvSpPr>
            <p:nvPr/>
          </p:nvSpPr>
          <p:spPr bwMode="auto">
            <a:xfrm rot="16200000">
              <a:off x="298" y="345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19" name="Line 119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 rot="16200000">
              <a:off x="298" y="269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1" name="Line 121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Rectangle 122"/>
            <p:cNvSpPr>
              <a:spLocks noChangeArrowheads="1"/>
            </p:cNvSpPr>
            <p:nvPr/>
          </p:nvSpPr>
          <p:spPr bwMode="auto">
            <a:xfrm rot="16200000">
              <a:off x="298" y="1935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3" name="Line 12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Rectangle 12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80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5" name="Line 125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Rectangle 126"/>
            <p:cNvSpPr>
              <a:spLocks noChangeArrowheads="1"/>
            </p:cNvSpPr>
            <p:nvPr/>
          </p:nvSpPr>
          <p:spPr bwMode="auto">
            <a:xfrm rot="16200000">
              <a:off x="257" y="415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 rot="16200000">
              <a:off x="-1156" y="1896"/>
              <a:ext cx="26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Percent Attending College at Ages 18-21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8" name="Line 12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12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Rectangle 130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1" name="Line 131"/>
            <p:cNvSpPr>
              <a:spLocks noChangeShapeType="1"/>
            </p:cNvSpPr>
            <p:nvPr/>
          </p:nvSpPr>
          <p:spPr bwMode="auto">
            <a:xfrm>
              <a:off x="11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Rectangle 132"/>
            <p:cNvSpPr>
              <a:spLocks noChangeArrowheads="1"/>
            </p:cNvSpPr>
            <p:nvPr/>
          </p:nvSpPr>
          <p:spPr bwMode="auto">
            <a:xfrm>
              <a:off x="10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3" name="Line 133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Rectangle 134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5" name="Line 135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Rectangle 136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7" name="Line 137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Rectangle 138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9" name="Line 139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Rectangle 140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50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1" name="Line 141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Rectangle 142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3" name="Line 143"/>
            <p:cNvSpPr>
              <a:spLocks noChangeShapeType="1"/>
            </p:cNvSpPr>
            <p:nvPr/>
          </p:nvSpPr>
          <p:spPr bwMode="auto">
            <a:xfrm>
              <a:off x="40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Rectangle 144"/>
            <p:cNvSpPr>
              <a:spLocks noChangeArrowheads="1"/>
            </p:cNvSpPr>
            <p:nvPr/>
          </p:nvSpPr>
          <p:spPr bwMode="auto">
            <a:xfrm>
              <a:off x="39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70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5" name="Line 145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Rectangle 146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80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7" name="Line 147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Rectangle 148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90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9" name="Line 149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Rectangle 150"/>
            <p:cNvSpPr>
              <a:spLocks noChangeArrowheads="1"/>
            </p:cNvSpPr>
            <p:nvPr/>
          </p:nvSpPr>
          <p:spPr bwMode="auto">
            <a:xfrm>
              <a:off x="5400" y="37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1" name="Rectangle 151"/>
            <p:cNvSpPr>
              <a:spLocks noChangeArrowheads="1"/>
            </p:cNvSpPr>
            <p:nvPr/>
          </p:nvSpPr>
          <p:spPr bwMode="auto">
            <a:xfrm>
              <a:off x="2402" y="4014"/>
              <a:ext cx="14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Parent Income Rank 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6" name="Rectangle 115"/>
          <p:cNvSpPr>
            <a:spLocks noChangeArrowheads="1"/>
          </p:cNvSpPr>
          <p:nvPr/>
        </p:nvSpPr>
        <p:spPr bwMode="auto">
          <a:xfrm>
            <a:off x="5943599" y="3360777"/>
            <a:ext cx="27797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Slope = 0.675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16"/>
          <p:cNvSpPr>
            <a:spLocks noChangeArrowheads="1"/>
          </p:cNvSpPr>
          <p:nvPr/>
        </p:nvSpPr>
        <p:spPr bwMode="auto">
          <a:xfrm>
            <a:off x="7924280" y="3609201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(0.0005)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College Attendance Rates vs. Parent Income Rank in the U.S.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6698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4"/>
          <p:cNvSpPr>
            <a:spLocks noChangeArrowheads="1"/>
          </p:cNvSpPr>
          <p:nvPr/>
        </p:nvSpPr>
        <p:spPr bwMode="auto">
          <a:xfrm>
            <a:off x="0" y="762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College-Income Gradients by Area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34"/>
          <p:cNvSpPr>
            <a:spLocks noChangeArrowheads="1"/>
          </p:cNvSpPr>
          <p:nvPr/>
        </p:nvSpPr>
        <p:spPr bwMode="auto">
          <a:xfrm>
            <a:off x="0" y="3810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Slopes from Regression of College Attendance (Age 18-21) on Parent Inc. Rank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5329" y="953529"/>
            <a:ext cx="8915400" cy="5852160"/>
            <a:chOff x="217714" y="890330"/>
            <a:chExt cx="8915400" cy="5852160"/>
          </a:xfrm>
        </p:grpSpPr>
        <p:sp>
          <p:nvSpPr>
            <p:cNvPr id="13" name="Rectangle 12"/>
            <p:cNvSpPr/>
            <p:nvPr/>
          </p:nvSpPr>
          <p:spPr>
            <a:xfrm>
              <a:off x="217714" y="890330"/>
              <a:ext cx="8915400" cy="5852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Corr. with baseline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100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-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0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 = 0.68 (</a:t>
                  </a:r>
                  <a:r>
                    <a:rPr lang="en-US" sz="1600" dirty="0" err="1" smtClean="0">
                      <a:latin typeface="Arial" pitchFamily="34" charset="0"/>
                      <a:cs typeface="Arial" pitchFamily="34" charset="0"/>
                    </a:rPr>
                    <a:t>unweighted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), 0.72 (pop-weighted) 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7143" r="-176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32" y="941832"/>
              <a:ext cx="7855905" cy="494631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9651" y="3770691"/>
              <a:ext cx="1526647" cy="238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71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14300" y="728664"/>
            <a:ext cx="8963025" cy="5976938"/>
            <a:chOff x="72" y="459"/>
            <a:chExt cx="5646" cy="3765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60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160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61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663" y="6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712" y="5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761" y="5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810" y="54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859" y="5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08" y="59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957" y="65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02" y="7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51" y="694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1100" y="7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1149" y="72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197" y="74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1246" y="81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295" y="81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344" y="8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393" y="8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442" y="91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491" y="97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539" y="10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1585" y="101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634" y="1078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683" y="11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731" y="11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780" y="11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829" y="123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1878" y="126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1927" y="1284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1976" y="135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2025" y="140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074" y="1448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2119" y="145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168" y="15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217" y="157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2266" y="160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314" y="164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363" y="16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2412" y="1710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2461" y="171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2510" y="175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2559" y="18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2608" y="184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2657" y="188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2702" y="189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2751" y="19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2800" y="1944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849" y="195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2897" y="19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2946" y="204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2995" y="20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3044" y="208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3093" y="21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3142" y="214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191" y="217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240" y="218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285" y="22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334" y="222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383" y="22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432" y="230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480" y="23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529" y="23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578" y="235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627" y="240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676" y="24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725" y="245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774" y="245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823" y="249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868" y="253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917" y="255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966" y="258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4015" y="2586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4063" y="261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4112" y="26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4161" y="26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4210" y="267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4259" y="272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4308" y="27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357" y="27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402" y="279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4451" y="279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4500" y="28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4549" y="28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4598" y="290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4646" y="29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4695" y="293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4744" y="297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4793" y="29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4842" y="30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4891" y="304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4940" y="30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4985" y="31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5034" y="31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5083" y="316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5132" y="32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5181" y="322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5229" y="326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5278" y="32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5327" y="331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5376" y="334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5425" y="33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5474" y="33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auto">
            <a:xfrm>
              <a:off x="684" y="561"/>
              <a:ext cx="4811" cy="2929"/>
            </a:xfrm>
            <a:custGeom>
              <a:avLst/>
              <a:gdLst>
                <a:gd name="T0" fmla="*/ 18 w 1378"/>
                <a:gd name="T1" fmla="*/ 11 h 839"/>
                <a:gd name="T2" fmla="*/ 42 w 1378"/>
                <a:gd name="T3" fmla="*/ 25 h 839"/>
                <a:gd name="T4" fmla="*/ 65 w 1378"/>
                <a:gd name="T5" fmla="*/ 39 h 839"/>
                <a:gd name="T6" fmla="*/ 88 w 1378"/>
                <a:gd name="T7" fmla="*/ 53 h 839"/>
                <a:gd name="T8" fmla="*/ 111 w 1378"/>
                <a:gd name="T9" fmla="*/ 67 h 839"/>
                <a:gd name="T10" fmla="*/ 134 w 1378"/>
                <a:gd name="T11" fmla="*/ 81 h 839"/>
                <a:gd name="T12" fmla="*/ 157 w 1378"/>
                <a:gd name="T13" fmla="*/ 95 h 839"/>
                <a:gd name="T14" fmla="*/ 180 w 1378"/>
                <a:gd name="T15" fmla="*/ 109 h 839"/>
                <a:gd name="T16" fmla="*/ 203 w 1378"/>
                <a:gd name="T17" fmla="*/ 124 h 839"/>
                <a:gd name="T18" fmla="*/ 226 w 1378"/>
                <a:gd name="T19" fmla="*/ 138 h 839"/>
                <a:gd name="T20" fmla="*/ 249 w 1378"/>
                <a:gd name="T21" fmla="*/ 152 h 839"/>
                <a:gd name="T22" fmla="*/ 272 w 1378"/>
                <a:gd name="T23" fmla="*/ 166 h 839"/>
                <a:gd name="T24" fmla="*/ 295 w 1378"/>
                <a:gd name="T25" fmla="*/ 180 h 839"/>
                <a:gd name="T26" fmla="*/ 318 w 1378"/>
                <a:gd name="T27" fmla="*/ 194 h 839"/>
                <a:gd name="T28" fmla="*/ 341 w 1378"/>
                <a:gd name="T29" fmla="*/ 208 h 839"/>
                <a:gd name="T30" fmla="*/ 364 w 1378"/>
                <a:gd name="T31" fmla="*/ 222 h 839"/>
                <a:gd name="T32" fmla="*/ 387 w 1378"/>
                <a:gd name="T33" fmla="*/ 236 h 839"/>
                <a:gd name="T34" fmla="*/ 410 w 1378"/>
                <a:gd name="T35" fmla="*/ 250 h 839"/>
                <a:gd name="T36" fmla="*/ 433 w 1378"/>
                <a:gd name="T37" fmla="*/ 264 h 839"/>
                <a:gd name="T38" fmla="*/ 456 w 1378"/>
                <a:gd name="T39" fmla="*/ 278 h 839"/>
                <a:gd name="T40" fmla="*/ 479 w 1378"/>
                <a:gd name="T41" fmla="*/ 292 h 839"/>
                <a:gd name="T42" fmla="*/ 502 w 1378"/>
                <a:gd name="T43" fmla="*/ 306 h 839"/>
                <a:gd name="T44" fmla="*/ 525 w 1378"/>
                <a:gd name="T45" fmla="*/ 320 h 839"/>
                <a:gd name="T46" fmla="*/ 548 w 1378"/>
                <a:gd name="T47" fmla="*/ 334 h 839"/>
                <a:gd name="T48" fmla="*/ 571 w 1378"/>
                <a:gd name="T49" fmla="*/ 348 h 839"/>
                <a:gd name="T50" fmla="*/ 594 w 1378"/>
                <a:gd name="T51" fmla="*/ 362 h 839"/>
                <a:gd name="T52" fmla="*/ 617 w 1378"/>
                <a:gd name="T53" fmla="*/ 376 h 839"/>
                <a:gd name="T54" fmla="*/ 640 w 1378"/>
                <a:gd name="T55" fmla="*/ 390 h 839"/>
                <a:gd name="T56" fmla="*/ 663 w 1378"/>
                <a:gd name="T57" fmla="*/ 404 h 839"/>
                <a:gd name="T58" fmla="*/ 687 w 1378"/>
                <a:gd name="T59" fmla="*/ 418 h 839"/>
                <a:gd name="T60" fmla="*/ 710 w 1378"/>
                <a:gd name="T61" fmla="*/ 432 h 839"/>
                <a:gd name="T62" fmla="*/ 733 w 1378"/>
                <a:gd name="T63" fmla="*/ 446 h 839"/>
                <a:gd name="T64" fmla="*/ 756 w 1378"/>
                <a:gd name="T65" fmla="*/ 460 h 839"/>
                <a:gd name="T66" fmla="*/ 779 w 1378"/>
                <a:gd name="T67" fmla="*/ 474 h 839"/>
                <a:gd name="T68" fmla="*/ 802 w 1378"/>
                <a:gd name="T69" fmla="*/ 488 h 839"/>
                <a:gd name="T70" fmla="*/ 825 w 1378"/>
                <a:gd name="T71" fmla="*/ 502 h 839"/>
                <a:gd name="T72" fmla="*/ 848 w 1378"/>
                <a:gd name="T73" fmla="*/ 516 h 839"/>
                <a:gd name="T74" fmla="*/ 871 w 1378"/>
                <a:gd name="T75" fmla="*/ 530 h 839"/>
                <a:gd name="T76" fmla="*/ 894 w 1378"/>
                <a:gd name="T77" fmla="*/ 545 h 839"/>
                <a:gd name="T78" fmla="*/ 917 w 1378"/>
                <a:gd name="T79" fmla="*/ 559 h 839"/>
                <a:gd name="T80" fmla="*/ 940 w 1378"/>
                <a:gd name="T81" fmla="*/ 573 h 839"/>
                <a:gd name="T82" fmla="*/ 963 w 1378"/>
                <a:gd name="T83" fmla="*/ 587 h 839"/>
                <a:gd name="T84" fmla="*/ 986 w 1378"/>
                <a:gd name="T85" fmla="*/ 601 h 839"/>
                <a:gd name="T86" fmla="*/ 1009 w 1378"/>
                <a:gd name="T87" fmla="*/ 615 h 839"/>
                <a:gd name="T88" fmla="*/ 1032 w 1378"/>
                <a:gd name="T89" fmla="*/ 629 h 839"/>
                <a:gd name="T90" fmla="*/ 1055 w 1378"/>
                <a:gd name="T91" fmla="*/ 643 h 839"/>
                <a:gd name="T92" fmla="*/ 1078 w 1378"/>
                <a:gd name="T93" fmla="*/ 657 h 839"/>
                <a:gd name="T94" fmla="*/ 1101 w 1378"/>
                <a:gd name="T95" fmla="*/ 671 h 839"/>
                <a:gd name="T96" fmla="*/ 1124 w 1378"/>
                <a:gd name="T97" fmla="*/ 685 h 839"/>
                <a:gd name="T98" fmla="*/ 1147 w 1378"/>
                <a:gd name="T99" fmla="*/ 699 h 839"/>
                <a:gd name="T100" fmla="*/ 1170 w 1378"/>
                <a:gd name="T101" fmla="*/ 713 h 839"/>
                <a:gd name="T102" fmla="*/ 1193 w 1378"/>
                <a:gd name="T103" fmla="*/ 727 h 839"/>
                <a:gd name="T104" fmla="*/ 1216 w 1378"/>
                <a:gd name="T105" fmla="*/ 741 h 839"/>
                <a:gd name="T106" fmla="*/ 1239 w 1378"/>
                <a:gd name="T107" fmla="*/ 755 h 839"/>
                <a:gd name="T108" fmla="*/ 1262 w 1378"/>
                <a:gd name="T109" fmla="*/ 769 h 839"/>
                <a:gd name="T110" fmla="*/ 1285 w 1378"/>
                <a:gd name="T111" fmla="*/ 783 h 839"/>
                <a:gd name="T112" fmla="*/ 1309 w 1378"/>
                <a:gd name="T113" fmla="*/ 797 h 839"/>
                <a:gd name="T114" fmla="*/ 1332 w 1378"/>
                <a:gd name="T115" fmla="*/ 811 h 839"/>
                <a:gd name="T116" fmla="*/ 1355 w 1378"/>
                <a:gd name="T117" fmla="*/ 825 h 839"/>
                <a:gd name="T118" fmla="*/ 1378 w 1378"/>
                <a:gd name="T11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8" h="839">
                  <a:moveTo>
                    <a:pt x="0" y="0"/>
                  </a:moveTo>
                  <a:lnTo>
                    <a:pt x="5" y="3"/>
                  </a:lnTo>
                  <a:lnTo>
                    <a:pt x="9" y="6"/>
                  </a:lnTo>
                  <a:lnTo>
                    <a:pt x="14" y="8"/>
                  </a:lnTo>
                  <a:lnTo>
                    <a:pt x="18" y="11"/>
                  </a:lnTo>
                  <a:lnTo>
                    <a:pt x="23" y="14"/>
                  </a:lnTo>
                  <a:lnTo>
                    <a:pt x="28" y="17"/>
                  </a:lnTo>
                  <a:lnTo>
                    <a:pt x="32" y="20"/>
                  </a:lnTo>
                  <a:lnTo>
                    <a:pt x="37" y="22"/>
                  </a:lnTo>
                  <a:lnTo>
                    <a:pt x="42" y="25"/>
                  </a:lnTo>
                  <a:lnTo>
                    <a:pt x="46" y="28"/>
                  </a:lnTo>
                  <a:lnTo>
                    <a:pt x="51" y="31"/>
                  </a:lnTo>
                  <a:lnTo>
                    <a:pt x="55" y="34"/>
                  </a:lnTo>
                  <a:lnTo>
                    <a:pt x="60" y="37"/>
                  </a:lnTo>
                  <a:lnTo>
                    <a:pt x="65" y="39"/>
                  </a:lnTo>
                  <a:lnTo>
                    <a:pt x="69" y="42"/>
                  </a:lnTo>
                  <a:lnTo>
                    <a:pt x="74" y="45"/>
                  </a:lnTo>
                  <a:lnTo>
                    <a:pt x="78" y="48"/>
                  </a:lnTo>
                  <a:lnTo>
                    <a:pt x="83" y="51"/>
                  </a:lnTo>
                  <a:lnTo>
                    <a:pt x="88" y="53"/>
                  </a:lnTo>
                  <a:lnTo>
                    <a:pt x="92" y="56"/>
                  </a:lnTo>
                  <a:lnTo>
                    <a:pt x="97" y="59"/>
                  </a:lnTo>
                  <a:lnTo>
                    <a:pt x="101" y="62"/>
                  </a:lnTo>
                  <a:lnTo>
                    <a:pt x="106" y="65"/>
                  </a:lnTo>
                  <a:lnTo>
                    <a:pt x="111" y="67"/>
                  </a:lnTo>
                  <a:lnTo>
                    <a:pt x="115" y="70"/>
                  </a:lnTo>
                  <a:lnTo>
                    <a:pt x="120" y="73"/>
                  </a:lnTo>
                  <a:lnTo>
                    <a:pt x="124" y="76"/>
                  </a:lnTo>
                  <a:lnTo>
                    <a:pt x="129" y="79"/>
                  </a:lnTo>
                  <a:lnTo>
                    <a:pt x="134" y="81"/>
                  </a:lnTo>
                  <a:lnTo>
                    <a:pt x="138" y="84"/>
                  </a:lnTo>
                  <a:lnTo>
                    <a:pt x="143" y="87"/>
                  </a:lnTo>
                  <a:lnTo>
                    <a:pt x="147" y="90"/>
                  </a:lnTo>
                  <a:lnTo>
                    <a:pt x="152" y="93"/>
                  </a:lnTo>
                  <a:lnTo>
                    <a:pt x="157" y="95"/>
                  </a:lnTo>
                  <a:lnTo>
                    <a:pt x="161" y="98"/>
                  </a:lnTo>
                  <a:lnTo>
                    <a:pt x="166" y="101"/>
                  </a:lnTo>
                  <a:lnTo>
                    <a:pt x="170" y="104"/>
                  </a:lnTo>
                  <a:lnTo>
                    <a:pt x="175" y="107"/>
                  </a:lnTo>
                  <a:lnTo>
                    <a:pt x="180" y="109"/>
                  </a:lnTo>
                  <a:lnTo>
                    <a:pt x="184" y="112"/>
                  </a:lnTo>
                  <a:lnTo>
                    <a:pt x="189" y="115"/>
                  </a:lnTo>
                  <a:lnTo>
                    <a:pt x="194" y="118"/>
                  </a:lnTo>
                  <a:lnTo>
                    <a:pt x="198" y="121"/>
                  </a:lnTo>
                  <a:lnTo>
                    <a:pt x="203" y="124"/>
                  </a:lnTo>
                  <a:lnTo>
                    <a:pt x="207" y="126"/>
                  </a:lnTo>
                  <a:lnTo>
                    <a:pt x="212" y="129"/>
                  </a:lnTo>
                  <a:lnTo>
                    <a:pt x="217" y="132"/>
                  </a:lnTo>
                  <a:lnTo>
                    <a:pt x="221" y="135"/>
                  </a:lnTo>
                  <a:lnTo>
                    <a:pt x="226" y="138"/>
                  </a:lnTo>
                  <a:lnTo>
                    <a:pt x="230" y="140"/>
                  </a:lnTo>
                  <a:lnTo>
                    <a:pt x="235" y="143"/>
                  </a:lnTo>
                  <a:lnTo>
                    <a:pt x="240" y="146"/>
                  </a:lnTo>
                  <a:lnTo>
                    <a:pt x="244" y="149"/>
                  </a:lnTo>
                  <a:lnTo>
                    <a:pt x="249" y="152"/>
                  </a:lnTo>
                  <a:lnTo>
                    <a:pt x="253" y="154"/>
                  </a:lnTo>
                  <a:lnTo>
                    <a:pt x="258" y="157"/>
                  </a:lnTo>
                  <a:lnTo>
                    <a:pt x="263" y="160"/>
                  </a:lnTo>
                  <a:lnTo>
                    <a:pt x="267" y="163"/>
                  </a:lnTo>
                  <a:lnTo>
                    <a:pt x="272" y="166"/>
                  </a:lnTo>
                  <a:lnTo>
                    <a:pt x="276" y="168"/>
                  </a:lnTo>
                  <a:lnTo>
                    <a:pt x="281" y="171"/>
                  </a:lnTo>
                  <a:lnTo>
                    <a:pt x="286" y="174"/>
                  </a:lnTo>
                  <a:lnTo>
                    <a:pt x="290" y="177"/>
                  </a:lnTo>
                  <a:lnTo>
                    <a:pt x="295" y="180"/>
                  </a:lnTo>
                  <a:lnTo>
                    <a:pt x="300" y="182"/>
                  </a:lnTo>
                  <a:lnTo>
                    <a:pt x="304" y="185"/>
                  </a:lnTo>
                  <a:lnTo>
                    <a:pt x="309" y="188"/>
                  </a:lnTo>
                  <a:lnTo>
                    <a:pt x="313" y="191"/>
                  </a:lnTo>
                  <a:lnTo>
                    <a:pt x="318" y="194"/>
                  </a:lnTo>
                  <a:lnTo>
                    <a:pt x="323" y="197"/>
                  </a:lnTo>
                  <a:lnTo>
                    <a:pt x="327" y="199"/>
                  </a:lnTo>
                  <a:lnTo>
                    <a:pt x="332" y="202"/>
                  </a:lnTo>
                  <a:lnTo>
                    <a:pt x="336" y="205"/>
                  </a:lnTo>
                  <a:lnTo>
                    <a:pt x="341" y="208"/>
                  </a:lnTo>
                  <a:lnTo>
                    <a:pt x="346" y="211"/>
                  </a:lnTo>
                  <a:lnTo>
                    <a:pt x="350" y="213"/>
                  </a:lnTo>
                  <a:lnTo>
                    <a:pt x="355" y="216"/>
                  </a:lnTo>
                  <a:lnTo>
                    <a:pt x="359" y="219"/>
                  </a:lnTo>
                  <a:lnTo>
                    <a:pt x="364" y="222"/>
                  </a:lnTo>
                  <a:lnTo>
                    <a:pt x="369" y="225"/>
                  </a:lnTo>
                  <a:lnTo>
                    <a:pt x="373" y="227"/>
                  </a:lnTo>
                  <a:lnTo>
                    <a:pt x="378" y="230"/>
                  </a:lnTo>
                  <a:lnTo>
                    <a:pt x="382" y="233"/>
                  </a:lnTo>
                  <a:lnTo>
                    <a:pt x="387" y="236"/>
                  </a:lnTo>
                  <a:lnTo>
                    <a:pt x="392" y="239"/>
                  </a:lnTo>
                  <a:lnTo>
                    <a:pt x="396" y="241"/>
                  </a:lnTo>
                  <a:lnTo>
                    <a:pt x="401" y="244"/>
                  </a:lnTo>
                  <a:lnTo>
                    <a:pt x="405" y="247"/>
                  </a:lnTo>
                  <a:lnTo>
                    <a:pt x="410" y="250"/>
                  </a:lnTo>
                  <a:lnTo>
                    <a:pt x="415" y="253"/>
                  </a:lnTo>
                  <a:lnTo>
                    <a:pt x="419" y="255"/>
                  </a:lnTo>
                  <a:lnTo>
                    <a:pt x="424" y="258"/>
                  </a:lnTo>
                  <a:lnTo>
                    <a:pt x="429" y="261"/>
                  </a:lnTo>
                  <a:lnTo>
                    <a:pt x="433" y="264"/>
                  </a:lnTo>
                  <a:lnTo>
                    <a:pt x="438" y="267"/>
                  </a:lnTo>
                  <a:lnTo>
                    <a:pt x="442" y="269"/>
                  </a:lnTo>
                  <a:lnTo>
                    <a:pt x="447" y="272"/>
                  </a:lnTo>
                  <a:lnTo>
                    <a:pt x="452" y="275"/>
                  </a:lnTo>
                  <a:lnTo>
                    <a:pt x="456" y="278"/>
                  </a:lnTo>
                  <a:lnTo>
                    <a:pt x="461" y="281"/>
                  </a:lnTo>
                  <a:lnTo>
                    <a:pt x="465" y="283"/>
                  </a:lnTo>
                  <a:lnTo>
                    <a:pt x="470" y="286"/>
                  </a:lnTo>
                  <a:lnTo>
                    <a:pt x="475" y="289"/>
                  </a:lnTo>
                  <a:lnTo>
                    <a:pt x="479" y="292"/>
                  </a:lnTo>
                  <a:lnTo>
                    <a:pt x="484" y="295"/>
                  </a:lnTo>
                  <a:lnTo>
                    <a:pt x="488" y="298"/>
                  </a:lnTo>
                  <a:lnTo>
                    <a:pt x="493" y="300"/>
                  </a:lnTo>
                  <a:lnTo>
                    <a:pt x="498" y="303"/>
                  </a:lnTo>
                  <a:lnTo>
                    <a:pt x="502" y="306"/>
                  </a:lnTo>
                  <a:lnTo>
                    <a:pt x="507" y="309"/>
                  </a:lnTo>
                  <a:lnTo>
                    <a:pt x="511" y="312"/>
                  </a:lnTo>
                  <a:lnTo>
                    <a:pt x="516" y="314"/>
                  </a:lnTo>
                  <a:lnTo>
                    <a:pt x="521" y="317"/>
                  </a:lnTo>
                  <a:lnTo>
                    <a:pt x="525" y="320"/>
                  </a:lnTo>
                  <a:lnTo>
                    <a:pt x="530" y="323"/>
                  </a:lnTo>
                  <a:lnTo>
                    <a:pt x="535" y="326"/>
                  </a:lnTo>
                  <a:lnTo>
                    <a:pt x="539" y="328"/>
                  </a:lnTo>
                  <a:lnTo>
                    <a:pt x="544" y="331"/>
                  </a:lnTo>
                  <a:lnTo>
                    <a:pt x="548" y="334"/>
                  </a:lnTo>
                  <a:lnTo>
                    <a:pt x="553" y="337"/>
                  </a:lnTo>
                  <a:lnTo>
                    <a:pt x="558" y="340"/>
                  </a:lnTo>
                  <a:lnTo>
                    <a:pt x="562" y="342"/>
                  </a:lnTo>
                  <a:lnTo>
                    <a:pt x="567" y="345"/>
                  </a:lnTo>
                  <a:lnTo>
                    <a:pt x="571" y="348"/>
                  </a:lnTo>
                  <a:lnTo>
                    <a:pt x="576" y="351"/>
                  </a:lnTo>
                  <a:lnTo>
                    <a:pt x="581" y="354"/>
                  </a:lnTo>
                  <a:lnTo>
                    <a:pt x="585" y="356"/>
                  </a:lnTo>
                  <a:lnTo>
                    <a:pt x="590" y="359"/>
                  </a:lnTo>
                  <a:lnTo>
                    <a:pt x="594" y="362"/>
                  </a:lnTo>
                  <a:lnTo>
                    <a:pt x="599" y="365"/>
                  </a:lnTo>
                  <a:lnTo>
                    <a:pt x="604" y="368"/>
                  </a:lnTo>
                  <a:lnTo>
                    <a:pt x="608" y="371"/>
                  </a:lnTo>
                  <a:lnTo>
                    <a:pt x="613" y="373"/>
                  </a:lnTo>
                  <a:lnTo>
                    <a:pt x="617" y="376"/>
                  </a:lnTo>
                  <a:lnTo>
                    <a:pt x="622" y="379"/>
                  </a:lnTo>
                  <a:lnTo>
                    <a:pt x="627" y="382"/>
                  </a:lnTo>
                  <a:lnTo>
                    <a:pt x="631" y="385"/>
                  </a:lnTo>
                  <a:lnTo>
                    <a:pt x="636" y="387"/>
                  </a:lnTo>
                  <a:lnTo>
                    <a:pt x="640" y="390"/>
                  </a:lnTo>
                  <a:lnTo>
                    <a:pt x="645" y="393"/>
                  </a:lnTo>
                  <a:lnTo>
                    <a:pt x="650" y="396"/>
                  </a:lnTo>
                  <a:lnTo>
                    <a:pt x="654" y="399"/>
                  </a:lnTo>
                  <a:lnTo>
                    <a:pt x="659" y="401"/>
                  </a:lnTo>
                  <a:lnTo>
                    <a:pt x="663" y="404"/>
                  </a:lnTo>
                  <a:lnTo>
                    <a:pt x="668" y="407"/>
                  </a:lnTo>
                  <a:lnTo>
                    <a:pt x="673" y="410"/>
                  </a:lnTo>
                  <a:lnTo>
                    <a:pt x="677" y="413"/>
                  </a:lnTo>
                  <a:lnTo>
                    <a:pt x="682" y="415"/>
                  </a:lnTo>
                  <a:lnTo>
                    <a:pt x="687" y="418"/>
                  </a:lnTo>
                  <a:lnTo>
                    <a:pt x="691" y="421"/>
                  </a:lnTo>
                  <a:lnTo>
                    <a:pt x="696" y="424"/>
                  </a:lnTo>
                  <a:lnTo>
                    <a:pt x="700" y="427"/>
                  </a:lnTo>
                  <a:lnTo>
                    <a:pt x="705" y="429"/>
                  </a:lnTo>
                  <a:lnTo>
                    <a:pt x="710" y="432"/>
                  </a:lnTo>
                  <a:lnTo>
                    <a:pt x="714" y="435"/>
                  </a:lnTo>
                  <a:lnTo>
                    <a:pt x="719" y="438"/>
                  </a:lnTo>
                  <a:lnTo>
                    <a:pt x="723" y="441"/>
                  </a:lnTo>
                  <a:lnTo>
                    <a:pt x="728" y="443"/>
                  </a:lnTo>
                  <a:lnTo>
                    <a:pt x="733" y="446"/>
                  </a:lnTo>
                  <a:lnTo>
                    <a:pt x="737" y="449"/>
                  </a:lnTo>
                  <a:lnTo>
                    <a:pt x="742" y="452"/>
                  </a:lnTo>
                  <a:lnTo>
                    <a:pt x="746" y="455"/>
                  </a:lnTo>
                  <a:lnTo>
                    <a:pt x="751" y="458"/>
                  </a:lnTo>
                  <a:lnTo>
                    <a:pt x="756" y="460"/>
                  </a:lnTo>
                  <a:lnTo>
                    <a:pt x="760" y="463"/>
                  </a:lnTo>
                  <a:lnTo>
                    <a:pt x="765" y="466"/>
                  </a:lnTo>
                  <a:lnTo>
                    <a:pt x="769" y="469"/>
                  </a:lnTo>
                  <a:lnTo>
                    <a:pt x="774" y="472"/>
                  </a:lnTo>
                  <a:lnTo>
                    <a:pt x="779" y="474"/>
                  </a:lnTo>
                  <a:lnTo>
                    <a:pt x="783" y="477"/>
                  </a:lnTo>
                  <a:lnTo>
                    <a:pt x="788" y="480"/>
                  </a:lnTo>
                  <a:lnTo>
                    <a:pt x="792" y="483"/>
                  </a:lnTo>
                  <a:lnTo>
                    <a:pt x="797" y="486"/>
                  </a:lnTo>
                  <a:lnTo>
                    <a:pt x="802" y="488"/>
                  </a:lnTo>
                  <a:lnTo>
                    <a:pt x="806" y="491"/>
                  </a:lnTo>
                  <a:lnTo>
                    <a:pt x="811" y="494"/>
                  </a:lnTo>
                  <a:lnTo>
                    <a:pt x="816" y="497"/>
                  </a:lnTo>
                  <a:lnTo>
                    <a:pt x="820" y="500"/>
                  </a:lnTo>
                  <a:lnTo>
                    <a:pt x="825" y="502"/>
                  </a:lnTo>
                  <a:lnTo>
                    <a:pt x="829" y="505"/>
                  </a:lnTo>
                  <a:lnTo>
                    <a:pt x="834" y="508"/>
                  </a:lnTo>
                  <a:lnTo>
                    <a:pt x="839" y="511"/>
                  </a:lnTo>
                  <a:lnTo>
                    <a:pt x="843" y="514"/>
                  </a:lnTo>
                  <a:lnTo>
                    <a:pt x="848" y="516"/>
                  </a:lnTo>
                  <a:lnTo>
                    <a:pt x="852" y="519"/>
                  </a:lnTo>
                  <a:lnTo>
                    <a:pt x="857" y="522"/>
                  </a:lnTo>
                  <a:lnTo>
                    <a:pt x="862" y="525"/>
                  </a:lnTo>
                  <a:lnTo>
                    <a:pt x="866" y="528"/>
                  </a:lnTo>
                  <a:lnTo>
                    <a:pt x="871" y="530"/>
                  </a:lnTo>
                  <a:lnTo>
                    <a:pt x="875" y="533"/>
                  </a:lnTo>
                  <a:lnTo>
                    <a:pt x="880" y="536"/>
                  </a:lnTo>
                  <a:lnTo>
                    <a:pt x="885" y="539"/>
                  </a:lnTo>
                  <a:lnTo>
                    <a:pt x="889" y="542"/>
                  </a:lnTo>
                  <a:lnTo>
                    <a:pt x="894" y="545"/>
                  </a:lnTo>
                  <a:lnTo>
                    <a:pt x="898" y="547"/>
                  </a:lnTo>
                  <a:lnTo>
                    <a:pt x="903" y="550"/>
                  </a:lnTo>
                  <a:lnTo>
                    <a:pt x="908" y="553"/>
                  </a:lnTo>
                  <a:lnTo>
                    <a:pt x="912" y="556"/>
                  </a:lnTo>
                  <a:lnTo>
                    <a:pt x="917" y="559"/>
                  </a:lnTo>
                  <a:lnTo>
                    <a:pt x="922" y="561"/>
                  </a:lnTo>
                  <a:lnTo>
                    <a:pt x="926" y="564"/>
                  </a:lnTo>
                  <a:lnTo>
                    <a:pt x="931" y="567"/>
                  </a:lnTo>
                  <a:lnTo>
                    <a:pt x="935" y="570"/>
                  </a:lnTo>
                  <a:lnTo>
                    <a:pt x="940" y="573"/>
                  </a:lnTo>
                  <a:lnTo>
                    <a:pt x="945" y="575"/>
                  </a:lnTo>
                  <a:lnTo>
                    <a:pt x="949" y="578"/>
                  </a:lnTo>
                  <a:lnTo>
                    <a:pt x="954" y="581"/>
                  </a:lnTo>
                  <a:lnTo>
                    <a:pt x="958" y="584"/>
                  </a:lnTo>
                  <a:lnTo>
                    <a:pt x="963" y="587"/>
                  </a:lnTo>
                  <a:lnTo>
                    <a:pt x="968" y="589"/>
                  </a:lnTo>
                  <a:lnTo>
                    <a:pt x="972" y="592"/>
                  </a:lnTo>
                  <a:lnTo>
                    <a:pt x="977" y="595"/>
                  </a:lnTo>
                  <a:lnTo>
                    <a:pt x="981" y="598"/>
                  </a:lnTo>
                  <a:lnTo>
                    <a:pt x="986" y="601"/>
                  </a:lnTo>
                  <a:lnTo>
                    <a:pt x="991" y="603"/>
                  </a:lnTo>
                  <a:lnTo>
                    <a:pt x="995" y="606"/>
                  </a:lnTo>
                  <a:lnTo>
                    <a:pt x="1000" y="609"/>
                  </a:lnTo>
                  <a:lnTo>
                    <a:pt x="1004" y="612"/>
                  </a:lnTo>
                  <a:lnTo>
                    <a:pt x="1009" y="615"/>
                  </a:lnTo>
                  <a:lnTo>
                    <a:pt x="1014" y="617"/>
                  </a:lnTo>
                  <a:lnTo>
                    <a:pt x="1018" y="620"/>
                  </a:lnTo>
                  <a:lnTo>
                    <a:pt x="1023" y="623"/>
                  </a:lnTo>
                  <a:lnTo>
                    <a:pt x="1027" y="626"/>
                  </a:lnTo>
                  <a:lnTo>
                    <a:pt x="1032" y="629"/>
                  </a:lnTo>
                  <a:lnTo>
                    <a:pt x="1037" y="632"/>
                  </a:lnTo>
                  <a:lnTo>
                    <a:pt x="1041" y="634"/>
                  </a:lnTo>
                  <a:lnTo>
                    <a:pt x="1046" y="637"/>
                  </a:lnTo>
                  <a:lnTo>
                    <a:pt x="1050" y="640"/>
                  </a:lnTo>
                  <a:lnTo>
                    <a:pt x="1055" y="643"/>
                  </a:lnTo>
                  <a:lnTo>
                    <a:pt x="1060" y="646"/>
                  </a:lnTo>
                  <a:lnTo>
                    <a:pt x="1064" y="648"/>
                  </a:lnTo>
                  <a:lnTo>
                    <a:pt x="1069" y="651"/>
                  </a:lnTo>
                  <a:lnTo>
                    <a:pt x="1074" y="654"/>
                  </a:lnTo>
                  <a:lnTo>
                    <a:pt x="1078" y="657"/>
                  </a:lnTo>
                  <a:lnTo>
                    <a:pt x="1083" y="660"/>
                  </a:lnTo>
                  <a:lnTo>
                    <a:pt x="1087" y="662"/>
                  </a:lnTo>
                  <a:lnTo>
                    <a:pt x="1092" y="665"/>
                  </a:lnTo>
                  <a:lnTo>
                    <a:pt x="1097" y="668"/>
                  </a:lnTo>
                  <a:lnTo>
                    <a:pt x="1101" y="671"/>
                  </a:lnTo>
                  <a:lnTo>
                    <a:pt x="1106" y="674"/>
                  </a:lnTo>
                  <a:lnTo>
                    <a:pt x="1110" y="676"/>
                  </a:lnTo>
                  <a:lnTo>
                    <a:pt x="1115" y="679"/>
                  </a:lnTo>
                  <a:lnTo>
                    <a:pt x="1120" y="682"/>
                  </a:lnTo>
                  <a:lnTo>
                    <a:pt x="1124" y="685"/>
                  </a:lnTo>
                  <a:lnTo>
                    <a:pt x="1129" y="688"/>
                  </a:lnTo>
                  <a:lnTo>
                    <a:pt x="1133" y="690"/>
                  </a:lnTo>
                  <a:lnTo>
                    <a:pt x="1138" y="693"/>
                  </a:lnTo>
                  <a:lnTo>
                    <a:pt x="1143" y="696"/>
                  </a:lnTo>
                  <a:lnTo>
                    <a:pt x="1147" y="699"/>
                  </a:lnTo>
                  <a:lnTo>
                    <a:pt x="1152" y="702"/>
                  </a:lnTo>
                  <a:lnTo>
                    <a:pt x="1156" y="705"/>
                  </a:lnTo>
                  <a:lnTo>
                    <a:pt x="1161" y="707"/>
                  </a:lnTo>
                  <a:lnTo>
                    <a:pt x="1166" y="710"/>
                  </a:lnTo>
                  <a:lnTo>
                    <a:pt x="1170" y="713"/>
                  </a:lnTo>
                  <a:lnTo>
                    <a:pt x="1175" y="716"/>
                  </a:lnTo>
                  <a:lnTo>
                    <a:pt x="1179" y="719"/>
                  </a:lnTo>
                  <a:lnTo>
                    <a:pt x="1184" y="721"/>
                  </a:lnTo>
                  <a:lnTo>
                    <a:pt x="1189" y="724"/>
                  </a:lnTo>
                  <a:lnTo>
                    <a:pt x="1193" y="727"/>
                  </a:lnTo>
                  <a:lnTo>
                    <a:pt x="1198" y="730"/>
                  </a:lnTo>
                  <a:lnTo>
                    <a:pt x="1203" y="733"/>
                  </a:lnTo>
                  <a:lnTo>
                    <a:pt x="1207" y="735"/>
                  </a:lnTo>
                  <a:lnTo>
                    <a:pt x="1212" y="738"/>
                  </a:lnTo>
                  <a:lnTo>
                    <a:pt x="1216" y="741"/>
                  </a:lnTo>
                  <a:lnTo>
                    <a:pt x="1221" y="744"/>
                  </a:lnTo>
                  <a:lnTo>
                    <a:pt x="1226" y="747"/>
                  </a:lnTo>
                  <a:lnTo>
                    <a:pt x="1230" y="749"/>
                  </a:lnTo>
                  <a:lnTo>
                    <a:pt x="1235" y="752"/>
                  </a:lnTo>
                  <a:lnTo>
                    <a:pt x="1239" y="755"/>
                  </a:lnTo>
                  <a:lnTo>
                    <a:pt x="1244" y="758"/>
                  </a:lnTo>
                  <a:lnTo>
                    <a:pt x="1249" y="761"/>
                  </a:lnTo>
                  <a:lnTo>
                    <a:pt x="1253" y="763"/>
                  </a:lnTo>
                  <a:lnTo>
                    <a:pt x="1258" y="766"/>
                  </a:lnTo>
                  <a:lnTo>
                    <a:pt x="1262" y="769"/>
                  </a:lnTo>
                  <a:lnTo>
                    <a:pt x="1267" y="772"/>
                  </a:lnTo>
                  <a:lnTo>
                    <a:pt x="1272" y="775"/>
                  </a:lnTo>
                  <a:lnTo>
                    <a:pt x="1276" y="777"/>
                  </a:lnTo>
                  <a:lnTo>
                    <a:pt x="1281" y="780"/>
                  </a:lnTo>
                  <a:lnTo>
                    <a:pt x="1285" y="783"/>
                  </a:lnTo>
                  <a:lnTo>
                    <a:pt x="1290" y="786"/>
                  </a:lnTo>
                  <a:lnTo>
                    <a:pt x="1295" y="789"/>
                  </a:lnTo>
                  <a:lnTo>
                    <a:pt x="1299" y="791"/>
                  </a:lnTo>
                  <a:lnTo>
                    <a:pt x="1304" y="794"/>
                  </a:lnTo>
                  <a:lnTo>
                    <a:pt x="1309" y="797"/>
                  </a:lnTo>
                  <a:lnTo>
                    <a:pt x="1313" y="800"/>
                  </a:lnTo>
                  <a:lnTo>
                    <a:pt x="1318" y="803"/>
                  </a:lnTo>
                  <a:lnTo>
                    <a:pt x="1322" y="806"/>
                  </a:lnTo>
                  <a:lnTo>
                    <a:pt x="1327" y="808"/>
                  </a:lnTo>
                  <a:lnTo>
                    <a:pt x="1332" y="811"/>
                  </a:lnTo>
                  <a:lnTo>
                    <a:pt x="1336" y="814"/>
                  </a:lnTo>
                  <a:lnTo>
                    <a:pt x="1341" y="817"/>
                  </a:lnTo>
                  <a:lnTo>
                    <a:pt x="1345" y="820"/>
                  </a:lnTo>
                  <a:lnTo>
                    <a:pt x="1350" y="822"/>
                  </a:lnTo>
                  <a:lnTo>
                    <a:pt x="1355" y="825"/>
                  </a:lnTo>
                  <a:lnTo>
                    <a:pt x="1359" y="828"/>
                  </a:lnTo>
                  <a:lnTo>
                    <a:pt x="1364" y="831"/>
                  </a:lnTo>
                  <a:lnTo>
                    <a:pt x="1368" y="834"/>
                  </a:lnTo>
                  <a:lnTo>
                    <a:pt x="1373" y="836"/>
                  </a:lnTo>
                  <a:lnTo>
                    <a:pt x="1378" y="839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Line 115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Line 116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117"/>
            <p:cNvSpPr>
              <a:spLocks noChangeArrowheads="1"/>
            </p:cNvSpPr>
            <p:nvPr/>
          </p:nvSpPr>
          <p:spPr bwMode="auto">
            <a:xfrm rot="16200000">
              <a:off x="340" y="3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18" name="Line 118"/>
            <p:cNvSpPr>
              <a:spLocks noChangeShapeType="1"/>
            </p:cNvSpPr>
            <p:nvPr/>
          </p:nvSpPr>
          <p:spPr bwMode="auto">
            <a:xfrm flipH="1">
              <a:off x="510" y="260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 rot="16200000">
              <a:off x="298" y="245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0" name="Line 120"/>
            <p:cNvSpPr>
              <a:spLocks noChangeShapeType="1"/>
            </p:cNvSpPr>
            <p:nvPr/>
          </p:nvSpPr>
          <p:spPr bwMode="auto">
            <a:xfrm flipH="1">
              <a:off x="510" y="160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 rot="16200000">
              <a:off x="298" y="146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2" name="Line 122"/>
            <p:cNvSpPr>
              <a:spLocks noChangeShapeType="1"/>
            </p:cNvSpPr>
            <p:nvPr/>
          </p:nvSpPr>
          <p:spPr bwMode="auto">
            <a:xfrm flipH="1">
              <a:off x="510" y="61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Rectangle 123"/>
            <p:cNvSpPr>
              <a:spLocks noChangeArrowheads="1"/>
            </p:cNvSpPr>
            <p:nvPr/>
          </p:nvSpPr>
          <p:spPr bwMode="auto">
            <a:xfrm rot="16200000">
              <a:off x="299" y="47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4" name="Rectangle 124"/>
            <p:cNvSpPr>
              <a:spLocks noChangeArrowheads="1"/>
            </p:cNvSpPr>
            <p:nvPr/>
          </p:nvSpPr>
          <p:spPr bwMode="auto">
            <a:xfrm rot="16200000">
              <a:off x="-597" y="1926"/>
              <a:ext cx="151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Teenage Birth Rate (%)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5" name="Line 12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8" name="Line 128"/>
            <p:cNvSpPr>
              <a:spLocks noChangeShapeType="1"/>
            </p:cNvSpPr>
            <p:nvPr/>
          </p:nvSpPr>
          <p:spPr bwMode="auto">
            <a:xfrm>
              <a:off x="11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Rectangle 129"/>
            <p:cNvSpPr>
              <a:spLocks noChangeArrowheads="1"/>
            </p:cNvSpPr>
            <p:nvPr/>
          </p:nvSpPr>
          <p:spPr bwMode="auto">
            <a:xfrm>
              <a:off x="10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0" name="Line 130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Rectangle 131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2" name="Line 132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133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4" name="Line 134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135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6" name="Line 136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137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50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8" name="Line 138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Rectangle 139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0" name="Line 140"/>
            <p:cNvSpPr>
              <a:spLocks noChangeShapeType="1"/>
            </p:cNvSpPr>
            <p:nvPr/>
          </p:nvSpPr>
          <p:spPr bwMode="auto">
            <a:xfrm>
              <a:off x="40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39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70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2" name="Line 142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Rectangle 143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80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4" name="Line 144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Rectangle 145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90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6" name="Line 146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Rectangle 147"/>
            <p:cNvSpPr>
              <a:spLocks noChangeArrowheads="1"/>
            </p:cNvSpPr>
            <p:nvPr/>
          </p:nvSpPr>
          <p:spPr bwMode="auto">
            <a:xfrm>
              <a:off x="5400" y="37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8" name="Rectangle 148"/>
            <p:cNvSpPr>
              <a:spLocks noChangeArrowheads="1"/>
            </p:cNvSpPr>
            <p:nvPr/>
          </p:nvSpPr>
          <p:spPr bwMode="auto">
            <a:xfrm>
              <a:off x="2402" y="4014"/>
              <a:ext cx="14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Parent Income Rank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9" name="Rectangle 115"/>
          <p:cNvSpPr>
            <a:spLocks noChangeArrowheads="1"/>
          </p:cNvSpPr>
          <p:nvPr/>
        </p:nvSpPr>
        <p:spPr bwMode="auto">
          <a:xfrm>
            <a:off x="5715000" y="3360777"/>
            <a:ext cx="2957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Slope = -0.300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Rectangle 116"/>
          <p:cNvSpPr>
            <a:spLocks noChangeArrowheads="1"/>
          </p:cNvSpPr>
          <p:nvPr/>
        </p:nvSpPr>
        <p:spPr bwMode="auto">
          <a:xfrm>
            <a:off x="7903790" y="3609201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(0.0005)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Rectangle 217"/>
          <p:cNvSpPr>
            <a:spLocks noChangeArrowheads="1"/>
          </p:cNvSpPr>
          <p:nvPr/>
        </p:nvSpPr>
        <p:spPr bwMode="auto">
          <a:xfrm>
            <a:off x="0" y="2286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Teenage Birth Rates for Females vs. Parent Income Rank in the U.S.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82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4"/>
          <p:cNvSpPr>
            <a:spLocks noChangeArrowheads="1"/>
          </p:cNvSpPr>
          <p:nvPr/>
        </p:nvSpPr>
        <p:spPr bwMode="auto">
          <a:xfrm>
            <a:off x="0" y="3810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Slopes from Regression of Teenage Birth on Parent Inc. Rank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34"/>
          <p:cNvSpPr>
            <a:spLocks noChangeArrowheads="1"/>
          </p:cNvSpPr>
          <p:nvPr/>
        </p:nvSpPr>
        <p:spPr bwMode="auto">
          <a:xfrm>
            <a:off x="0" y="7620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Teenage Birth Gradients by Area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15329" y="954354"/>
            <a:ext cx="8915400" cy="5852160"/>
            <a:chOff x="217714" y="890330"/>
            <a:chExt cx="8915400" cy="5852160"/>
          </a:xfrm>
        </p:grpSpPr>
        <p:sp>
          <p:nvSpPr>
            <p:cNvPr id="14" name="Rectangle 13"/>
            <p:cNvSpPr/>
            <p:nvPr/>
          </p:nvSpPr>
          <p:spPr>
            <a:xfrm>
              <a:off x="217714" y="890330"/>
              <a:ext cx="8915400" cy="5852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Corr. with baseline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100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-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 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0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 = -0.58 (</a:t>
                  </a:r>
                  <a:r>
                    <a:rPr lang="en-US" sz="1600" dirty="0" err="1" smtClean="0">
                      <a:latin typeface="Arial" pitchFamily="34" charset="0"/>
                      <a:cs typeface="Arial" pitchFamily="34" charset="0"/>
                    </a:rPr>
                    <a:t>unweighted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), -0.68 (pop-weighted) 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7143" r="-176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32" y="941832"/>
              <a:ext cx="7855905" cy="494631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7224" y="3767328"/>
              <a:ext cx="1527048" cy="238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326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rgbClr val="000000"/>
              </a:solidFill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cs typeface="Arial"/>
              </a:rPr>
              <a:t>Early </a:t>
            </a:r>
            <a:r>
              <a:rPr lang="en-US" dirty="0">
                <a:solidFill>
                  <a:srgbClr val="000000"/>
                </a:solidFill>
                <a:cs typeface="Arial"/>
              </a:rPr>
              <a:t>emergence of gradients points to factors that affect children when growing </a:t>
            </a:r>
            <a:r>
              <a:rPr lang="en-US" dirty="0" smtClean="0">
                <a:solidFill>
                  <a:srgbClr val="000000"/>
                </a:solidFill>
                <a:cs typeface="Arial"/>
              </a:rPr>
              <a:t>up (or anticipatory responses to later factors)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E.g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000000"/>
                </a:solidFill>
              </a:rPr>
              <a:t>schools or family </a:t>
            </a:r>
            <a:r>
              <a:rPr lang="en-US" dirty="0" smtClean="0">
                <a:solidFill>
                  <a:srgbClr val="000000"/>
                </a:solidFill>
              </a:rPr>
              <a:t>characteristics</a:t>
            </a:r>
            <a:r>
              <a:rPr lang="en-US" sz="1600" dirty="0" smtClean="0">
                <a:solidFill>
                  <a:srgbClr val="000000"/>
                </a:solidFill>
              </a:rPr>
              <a:t> [e.g., Mulligan 1999]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  <a:cs typeface="Arial"/>
              </a:rPr>
              <a:t>Start by exploring racial differences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Most obvious pattern from map: upward mobility lower in areas with larger African-American population</a:t>
            </a:r>
          </a:p>
          <a:p>
            <a:endParaRPr lang="en-US" dirty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533400"/>
          </a:xfrm>
        </p:spPr>
        <p:txBody>
          <a:bodyPr/>
          <a:lstStyle/>
          <a:p>
            <a:r>
              <a:rPr lang="en-US" sz="3000" dirty="0" smtClean="0"/>
              <a:t>Correlates of Intergenerational Mobility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850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7"/>
          <p:cNvSpPr>
            <a:spLocks noChangeArrowheads="1"/>
          </p:cNvSpPr>
          <p:nvPr/>
        </p:nvSpPr>
        <p:spPr bwMode="auto">
          <a:xfrm>
            <a:off x="0" y="257176"/>
            <a:ext cx="914400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Absolute Upward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Mobility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vs. Fraction Black in CZ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685213" cy="5959475"/>
            <a:chOff x="310" y="470"/>
            <a:chExt cx="5471" cy="3754"/>
          </a:xfrm>
        </p:grpSpPr>
        <p:sp>
          <p:nvSpPr>
            <p:cNvPr id="58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13"/>
            <p:cNvSpPr>
              <a:spLocks noChangeArrowheads="1"/>
            </p:cNvSpPr>
            <p:nvPr/>
          </p:nvSpPr>
          <p:spPr bwMode="auto">
            <a:xfrm>
              <a:off x="1264" y="141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Oval 14"/>
            <p:cNvSpPr>
              <a:spLocks noChangeArrowheads="1"/>
            </p:cNvSpPr>
            <p:nvPr/>
          </p:nvSpPr>
          <p:spPr bwMode="auto">
            <a:xfrm>
              <a:off x="1759" y="119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15"/>
            <p:cNvSpPr>
              <a:spLocks noChangeArrowheads="1"/>
            </p:cNvSpPr>
            <p:nvPr/>
          </p:nvSpPr>
          <p:spPr bwMode="auto">
            <a:xfrm>
              <a:off x="2000" y="148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16"/>
            <p:cNvSpPr>
              <a:spLocks noChangeArrowheads="1"/>
            </p:cNvSpPr>
            <p:nvPr/>
          </p:nvSpPr>
          <p:spPr bwMode="auto">
            <a:xfrm>
              <a:off x="2171" y="164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17"/>
            <p:cNvSpPr>
              <a:spLocks noChangeArrowheads="1"/>
            </p:cNvSpPr>
            <p:nvPr/>
          </p:nvSpPr>
          <p:spPr bwMode="auto">
            <a:xfrm>
              <a:off x="2377" y="176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18"/>
            <p:cNvSpPr>
              <a:spLocks noChangeArrowheads="1"/>
            </p:cNvSpPr>
            <p:nvPr/>
          </p:nvSpPr>
          <p:spPr bwMode="auto">
            <a:xfrm>
              <a:off x="2594" y="16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19"/>
            <p:cNvSpPr>
              <a:spLocks noChangeArrowheads="1"/>
            </p:cNvSpPr>
            <p:nvPr/>
          </p:nvSpPr>
          <p:spPr bwMode="auto">
            <a:xfrm>
              <a:off x="2807" y="177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20"/>
            <p:cNvSpPr>
              <a:spLocks noChangeArrowheads="1"/>
            </p:cNvSpPr>
            <p:nvPr/>
          </p:nvSpPr>
          <p:spPr bwMode="auto">
            <a:xfrm>
              <a:off x="3048" y="1814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21"/>
            <p:cNvSpPr>
              <a:spLocks noChangeArrowheads="1"/>
            </p:cNvSpPr>
            <p:nvPr/>
          </p:nvSpPr>
          <p:spPr bwMode="auto">
            <a:xfrm>
              <a:off x="3257" y="188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22"/>
            <p:cNvSpPr>
              <a:spLocks noChangeArrowheads="1"/>
            </p:cNvSpPr>
            <p:nvPr/>
          </p:nvSpPr>
          <p:spPr bwMode="auto">
            <a:xfrm>
              <a:off x="3473" y="205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23"/>
            <p:cNvSpPr>
              <a:spLocks noChangeArrowheads="1"/>
            </p:cNvSpPr>
            <p:nvPr/>
          </p:nvSpPr>
          <p:spPr bwMode="auto">
            <a:xfrm>
              <a:off x="3658" y="205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24"/>
            <p:cNvSpPr>
              <a:spLocks noChangeArrowheads="1"/>
            </p:cNvSpPr>
            <p:nvPr/>
          </p:nvSpPr>
          <p:spPr bwMode="auto">
            <a:xfrm>
              <a:off x="3819" y="199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25"/>
            <p:cNvSpPr>
              <a:spLocks noChangeArrowheads="1"/>
            </p:cNvSpPr>
            <p:nvPr/>
          </p:nvSpPr>
          <p:spPr bwMode="auto">
            <a:xfrm>
              <a:off x="3997" y="211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Oval 26"/>
            <p:cNvSpPr>
              <a:spLocks noChangeArrowheads="1"/>
            </p:cNvSpPr>
            <p:nvPr/>
          </p:nvSpPr>
          <p:spPr bwMode="auto">
            <a:xfrm>
              <a:off x="4130" y="228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27"/>
            <p:cNvSpPr>
              <a:spLocks noChangeArrowheads="1"/>
            </p:cNvSpPr>
            <p:nvPr/>
          </p:nvSpPr>
          <p:spPr bwMode="auto">
            <a:xfrm>
              <a:off x="4294" y="2314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28"/>
            <p:cNvSpPr>
              <a:spLocks noChangeArrowheads="1"/>
            </p:cNvSpPr>
            <p:nvPr/>
          </p:nvSpPr>
          <p:spPr bwMode="auto">
            <a:xfrm>
              <a:off x="4503" y="245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29"/>
            <p:cNvSpPr>
              <a:spLocks noChangeArrowheads="1"/>
            </p:cNvSpPr>
            <p:nvPr/>
          </p:nvSpPr>
          <p:spPr bwMode="auto">
            <a:xfrm>
              <a:off x="4769" y="2516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30"/>
            <p:cNvSpPr>
              <a:spLocks noChangeArrowheads="1"/>
            </p:cNvSpPr>
            <p:nvPr/>
          </p:nvSpPr>
          <p:spPr bwMode="auto">
            <a:xfrm>
              <a:off x="4961" y="2698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31"/>
            <p:cNvSpPr>
              <a:spLocks noChangeArrowheads="1"/>
            </p:cNvSpPr>
            <p:nvPr/>
          </p:nvSpPr>
          <p:spPr bwMode="auto">
            <a:xfrm>
              <a:off x="5167" y="2865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32"/>
            <p:cNvSpPr>
              <a:spLocks noChangeArrowheads="1"/>
            </p:cNvSpPr>
            <p:nvPr/>
          </p:nvSpPr>
          <p:spPr bwMode="auto">
            <a:xfrm>
              <a:off x="5383" y="306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"/>
            <p:cNvSpPr>
              <a:spLocks/>
            </p:cNvSpPr>
            <p:nvPr/>
          </p:nvSpPr>
          <p:spPr bwMode="auto">
            <a:xfrm>
              <a:off x="1295" y="1207"/>
              <a:ext cx="4119" cy="1641"/>
            </a:xfrm>
            <a:custGeom>
              <a:avLst/>
              <a:gdLst>
                <a:gd name="T0" fmla="*/ 16 w 1180"/>
                <a:gd name="T1" fmla="*/ 6 h 470"/>
                <a:gd name="T2" fmla="*/ 36 w 1180"/>
                <a:gd name="T3" fmla="*/ 14 h 470"/>
                <a:gd name="T4" fmla="*/ 56 w 1180"/>
                <a:gd name="T5" fmla="*/ 22 h 470"/>
                <a:gd name="T6" fmla="*/ 75 w 1180"/>
                <a:gd name="T7" fmla="*/ 30 h 470"/>
                <a:gd name="T8" fmla="*/ 95 w 1180"/>
                <a:gd name="T9" fmla="*/ 38 h 470"/>
                <a:gd name="T10" fmla="*/ 115 w 1180"/>
                <a:gd name="T11" fmla="*/ 46 h 470"/>
                <a:gd name="T12" fmla="*/ 135 w 1180"/>
                <a:gd name="T13" fmla="*/ 53 h 470"/>
                <a:gd name="T14" fmla="*/ 154 w 1180"/>
                <a:gd name="T15" fmla="*/ 61 h 470"/>
                <a:gd name="T16" fmla="*/ 174 w 1180"/>
                <a:gd name="T17" fmla="*/ 69 h 470"/>
                <a:gd name="T18" fmla="*/ 194 w 1180"/>
                <a:gd name="T19" fmla="*/ 77 h 470"/>
                <a:gd name="T20" fmla="*/ 213 w 1180"/>
                <a:gd name="T21" fmla="*/ 85 h 470"/>
                <a:gd name="T22" fmla="*/ 233 w 1180"/>
                <a:gd name="T23" fmla="*/ 93 h 470"/>
                <a:gd name="T24" fmla="*/ 253 w 1180"/>
                <a:gd name="T25" fmla="*/ 101 h 470"/>
                <a:gd name="T26" fmla="*/ 273 w 1180"/>
                <a:gd name="T27" fmla="*/ 108 h 470"/>
                <a:gd name="T28" fmla="*/ 292 w 1180"/>
                <a:gd name="T29" fmla="*/ 116 h 470"/>
                <a:gd name="T30" fmla="*/ 312 w 1180"/>
                <a:gd name="T31" fmla="*/ 124 h 470"/>
                <a:gd name="T32" fmla="*/ 332 w 1180"/>
                <a:gd name="T33" fmla="*/ 132 h 470"/>
                <a:gd name="T34" fmla="*/ 352 w 1180"/>
                <a:gd name="T35" fmla="*/ 140 h 470"/>
                <a:gd name="T36" fmla="*/ 371 w 1180"/>
                <a:gd name="T37" fmla="*/ 148 h 470"/>
                <a:gd name="T38" fmla="*/ 391 w 1180"/>
                <a:gd name="T39" fmla="*/ 156 h 470"/>
                <a:gd name="T40" fmla="*/ 411 w 1180"/>
                <a:gd name="T41" fmla="*/ 163 h 470"/>
                <a:gd name="T42" fmla="*/ 430 w 1180"/>
                <a:gd name="T43" fmla="*/ 171 h 470"/>
                <a:gd name="T44" fmla="*/ 450 w 1180"/>
                <a:gd name="T45" fmla="*/ 179 h 470"/>
                <a:gd name="T46" fmla="*/ 470 w 1180"/>
                <a:gd name="T47" fmla="*/ 187 h 470"/>
                <a:gd name="T48" fmla="*/ 490 w 1180"/>
                <a:gd name="T49" fmla="*/ 195 h 470"/>
                <a:gd name="T50" fmla="*/ 509 w 1180"/>
                <a:gd name="T51" fmla="*/ 203 h 470"/>
                <a:gd name="T52" fmla="*/ 529 w 1180"/>
                <a:gd name="T53" fmla="*/ 211 h 470"/>
                <a:gd name="T54" fmla="*/ 549 w 1180"/>
                <a:gd name="T55" fmla="*/ 218 h 470"/>
                <a:gd name="T56" fmla="*/ 568 w 1180"/>
                <a:gd name="T57" fmla="*/ 226 h 470"/>
                <a:gd name="T58" fmla="*/ 588 w 1180"/>
                <a:gd name="T59" fmla="*/ 234 h 470"/>
                <a:gd name="T60" fmla="*/ 608 w 1180"/>
                <a:gd name="T61" fmla="*/ 242 h 470"/>
                <a:gd name="T62" fmla="*/ 628 w 1180"/>
                <a:gd name="T63" fmla="*/ 250 h 470"/>
                <a:gd name="T64" fmla="*/ 647 w 1180"/>
                <a:gd name="T65" fmla="*/ 258 h 470"/>
                <a:gd name="T66" fmla="*/ 667 w 1180"/>
                <a:gd name="T67" fmla="*/ 266 h 470"/>
                <a:gd name="T68" fmla="*/ 687 w 1180"/>
                <a:gd name="T69" fmla="*/ 273 h 470"/>
                <a:gd name="T70" fmla="*/ 706 w 1180"/>
                <a:gd name="T71" fmla="*/ 281 h 470"/>
                <a:gd name="T72" fmla="*/ 726 w 1180"/>
                <a:gd name="T73" fmla="*/ 289 h 470"/>
                <a:gd name="T74" fmla="*/ 746 w 1180"/>
                <a:gd name="T75" fmla="*/ 297 h 470"/>
                <a:gd name="T76" fmla="*/ 766 w 1180"/>
                <a:gd name="T77" fmla="*/ 305 h 470"/>
                <a:gd name="T78" fmla="*/ 785 w 1180"/>
                <a:gd name="T79" fmla="*/ 313 h 470"/>
                <a:gd name="T80" fmla="*/ 805 w 1180"/>
                <a:gd name="T81" fmla="*/ 321 h 470"/>
                <a:gd name="T82" fmla="*/ 825 w 1180"/>
                <a:gd name="T83" fmla="*/ 329 h 470"/>
                <a:gd name="T84" fmla="*/ 845 w 1180"/>
                <a:gd name="T85" fmla="*/ 336 h 470"/>
                <a:gd name="T86" fmla="*/ 864 w 1180"/>
                <a:gd name="T87" fmla="*/ 344 h 470"/>
                <a:gd name="T88" fmla="*/ 884 w 1180"/>
                <a:gd name="T89" fmla="*/ 352 h 470"/>
                <a:gd name="T90" fmla="*/ 904 w 1180"/>
                <a:gd name="T91" fmla="*/ 360 h 470"/>
                <a:gd name="T92" fmla="*/ 923 w 1180"/>
                <a:gd name="T93" fmla="*/ 368 h 470"/>
                <a:gd name="T94" fmla="*/ 943 w 1180"/>
                <a:gd name="T95" fmla="*/ 376 h 470"/>
                <a:gd name="T96" fmla="*/ 963 w 1180"/>
                <a:gd name="T97" fmla="*/ 384 h 470"/>
                <a:gd name="T98" fmla="*/ 983 w 1180"/>
                <a:gd name="T99" fmla="*/ 391 h 470"/>
                <a:gd name="T100" fmla="*/ 1002 w 1180"/>
                <a:gd name="T101" fmla="*/ 399 h 470"/>
                <a:gd name="T102" fmla="*/ 1022 w 1180"/>
                <a:gd name="T103" fmla="*/ 407 h 470"/>
                <a:gd name="T104" fmla="*/ 1042 w 1180"/>
                <a:gd name="T105" fmla="*/ 415 h 470"/>
                <a:gd name="T106" fmla="*/ 1061 w 1180"/>
                <a:gd name="T107" fmla="*/ 423 h 470"/>
                <a:gd name="T108" fmla="*/ 1081 w 1180"/>
                <a:gd name="T109" fmla="*/ 431 h 470"/>
                <a:gd name="T110" fmla="*/ 1101 w 1180"/>
                <a:gd name="T111" fmla="*/ 439 h 470"/>
                <a:gd name="T112" fmla="*/ 1121 w 1180"/>
                <a:gd name="T113" fmla="*/ 446 h 470"/>
                <a:gd name="T114" fmla="*/ 1140 w 1180"/>
                <a:gd name="T115" fmla="*/ 454 h 470"/>
                <a:gd name="T116" fmla="*/ 1160 w 1180"/>
                <a:gd name="T117" fmla="*/ 462 h 470"/>
                <a:gd name="T118" fmla="*/ 1180 w 1180"/>
                <a:gd name="T1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80" h="470">
                  <a:moveTo>
                    <a:pt x="0" y="0"/>
                  </a:moveTo>
                  <a:lnTo>
                    <a:pt x="4" y="2"/>
                  </a:lnTo>
                  <a:lnTo>
                    <a:pt x="8" y="3"/>
                  </a:lnTo>
                  <a:lnTo>
                    <a:pt x="12" y="5"/>
                  </a:lnTo>
                  <a:lnTo>
                    <a:pt x="16" y="6"/>
                  </a:lnTo>
                  <a:lnTo>
                    <a:pt x="20" y="8"/>
                  </a:lnTo>
                  <a:lnTo>
                    <a:pt x="24" y="9"/>
                  </a:lnTo>
                  <a:lnTo>
                    <a:pt x="28" y="11"/>
                  </a:lnTo>
                  <a:lnTo>
                    <a:pt x="32" y="13"/>
                  </a:lnTo>
                  <a:lnTo>
                    <a:pt x="36" y="14"/>
                  </a:lnTo>
                  <a:lnTo>
                    <a:pt x="40" y="16"/>
                  </a:lnTo>
                  <a:lnTo>
                    <a:pt x="44" y="17"/>
                  </a:lnTo>
                  <a:lnTo>
                    <a:pt x="48" y="19"/>
                  </a:lnTo>
                  <a:lnTo>
                    <a:pt x="52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4" y="25"/>
                  </a:lnTo>
                  <a:lnTo>
                    <a:pt x="68" y="27"/>
                  </a:lnTo>
                  <a:lnTo>
                    <a:pt x="71" y="28"/>
                  </a:lnTo>
                  <a:lnTo>
                    <a:pt x="75" y="30"/>
                  </a:lnTo>
                  <a:lnTo>
                    <a:pt x="79" y="31"/>
                  </a:lnTo>
                  <a:lnTo>
                    <a:pt x="83" y="33"/>
                  </a:lnTo>
                  <a:lnTo>
                    <a:pt x="87" y="35"/>
                  </a:lnTo>
                  <a:lnTo>
                    <a:pt x="91" y="36"/>
                  </a:lnTo>
                  <a:lnTo>
                    <a:pt x="95" y="38"/>
                  </a:lnTo>
                  <a:lnTo>
                    <a:pt x="99" y="39"/>
                  </a:lnTo>
                  <a:lnTo>
                    <a:pt x="103" y="41"/>
                  </a:lnTo>
                  <a:lnTo>
                    <a:pt x="107" y="42"/>
                  </a:lnTo>
                  <a:lnTo>
                    <a:pt x="111" y="44"/>
                  </a:lnTo>
                  <a:lnTo>
                    <a:pt x="115" y="46"/>
                  </a:lnTo>
                  <a:lnTo>
                    <a:pt x="119" y="47"/>
                  </a:lnTo>
                  <a:lnTo>
                    <a:pt x="123" y="49"/>
                  </a:lnTo>
                  <a:lnTo>
                    <a:pt x="127" y="50"/>
                  </a:lnTo>
                  <a:lnTo>
                    <a:pt x="131" y="52"/>
                  </a:lnTo>
                  <a:lnTo>
                    <a:pt x="135" y="53"/>
                  </a:lnTo>
                  <a:lnTo>
                    <a:pt x="138" y="55"/>
                  </a:lnTo>
                  <a:lnTo>
                    <a:pt x="142" y="57"/>
                  </a:lnTo>
                  <a:lnTo>
                    <a:pt x="146" y="58"/>
                  </a:lnTo>
                  <a:lnTo>
                    <a:pt x="150" y="60"/>
                  </a:lnTo>
                  <a:lnTo>
                    <a:pt x="154" y="61"/>
                  </a:lnTo>
                  <a:lnTo>
                    <a:pt x="158" y="63"/>
                  </a:lnTo>
                  <a:lnTo>
                    <a:pt x="162" y="64"/>
                  </a:lnTo>
                  <a:lnTo>
                    <a:pt x="166" y="66"/>
                  </a:lnTo>
                  <a:lnTo>
                    <a:pt x="170" y="68"/>
                  </a:lnTo>
                  <a:lnTo>
                    <a:pt x="174" y="69"/>
                  </a:lnTo>
                  <a:lnTo>
                    <a:pt x="178" y="71"/>
                  </a:lnTo>
                  <a:lnTo>
                    <a:pt x="182" y="72"/>
                  </a:lnTo>
                  <a:lnTo>
                    <a:pt x="186" y="74"/>
                  </a:lnTo>
                  <a:lnTo>
                    <a:pt x="190" y="75"/>
                  </a:lnTo>
                  <a:lnTo>
                    <a:pt x="194" y="77"/>
                  </a:lnTo>
                  <a:lnTo>
                    <a:pt x="198" y="79"/>
                  </a:lnTo>
                  <a:lnTo>
                    <a:pt x="202" y="80"/>
                  </a:lnTo>
                  <a:lnTo>
                    <a:pt x="206" y="82"/>
                  </a:lnTo>
                  <a:lnTo>
                    <a:pt x="209" y="83"/>
                  </a:lnTo>
                  <a:lnTo>
                    <a:pt x="213" y="85"/>
                  </a:lnTo>
                  <a:lnTo>
                    <a:pt x="217" y="86"/>
                  </a:lnTo>
                  <a:lnTo>
                    <a:pt x="221" y="88"/>
                  </a:lnTo>
                  <a:lnTo>
                    <a:pt x="225" y="90"/>
                  </a:lnTo>
                  <a:lnTo>
                    <a:pt x="229" y="91"/>
                  </a:lnTo>
                  <a:lnTo>
                    <a:pt x="233" y="93"/>
                  </a:lnTo>
                  <a:lnTo>
                    <a:pt x="237" y="94"/>
                  </a:lnTo>
                  <a:lnTo>
                    <a:pt x="241" y="96"/>
                  </a:lnTo>
                  <a:lnTo>
                    <a:pt x="245" y="97"/>
                  </a:lnTo>
                  <a:lnTo>
                    <a:pt x="249" y="99"/>
                  </a:lnTo>
                  <a:lnTo>
                    <a:pt x="253" y="101"/>
                  </a:lnTo>
                  <a:lnTo>
                    <a:pt x="257" y="102"/>
                  </a:lnTo>
                  <a:lnTo>
                    <a:pt x="261" y="104"/>
                  </a:lnTo>
                  <a:lnTo>
                    <a:pt x="265" y="105"/>
                  </a:lnTo>
                  <a:lnTo>
                    <a:pt x="269" y="107"/>
                  </a:lnTo>
                  <a:lnTo>
                    <a:pt x="273" y="108"/>
                  </a:lnTo>
                  <a:lnTo>
                    <a:pt x="277" y="110"/>
                  </a:lnTo>
                  <a:lnTo>
                    <a:pt x="281" y="112"/>
                  </a:lnTo>
                  <a:lnTo>
                    <a:pt x="284" y="113"/>
                  </a:lnTo>
                  <a:lnTo>
                    <a:pt x="288" y="115"/>
                  </a:lnTo>
                  <a:lnTo>
                    <a:pt x="292" y="116"/>
                  </a:lnTo>
                  <a:lnTo>
                    <a:pt x="296" y="118"/>
                  </a:lnTo>
                  <a:lnTo>
                    <a:pt x="300" y="119"/>
                  </a:lnTo>
                  <a:lnTo>
                    <a:pt x="304" y="121"/>
                  </a:lnTo>
                  <a:lnTo>
                    <a:pt x="308" y="123"/>
                  </a:lnTo>
                  <a:lnTo>
                    <a:pt x="312" y="124"/>
                  </a:lnTo>
                  <a:lnTo>
                    <a:pt x="316" y="126"/>
                  </a:lnTo>
                  <a:lnTo>
                    <a:pt x="320" y="127"/>
                  </a:lnTo>
                  <a:lnTo>
                    <a:pt x="324" y="129"/>
                  </a:lnTo>
                  <a:lnTo>
                    <a:pt x="328" y="130"/>
                  </a:lnTo>
                  <a:lnTo>
                    <a:pt x="332" y="132"/>
                  </a:lnTo>
                  <a:lnTo>
                    <a:pt x="336" y="134"/>
                  </a:lnTo>
                  <a:lnTo>
                    <a:pt x="340" y="135"/>
                  </a:lnTo>
                  <a:lnTo>
                    <a:pt x="344" y="137"/>
                  </a:lnTo>
                  <a:lnTo>
                    <a:pt x="348" y="138"/>
                  </a:lnTo>
                  <a:lnTo>
                    <a:pt x="352" y="140"/>
                  </a:lnTo>
                  <a:lnTo>
                    <a:pt x="355" y="141"/>
                  </a:lnTo>
                  <a:lnTo>
                    <a:pt x="359" y="143"/>
                  </a:lnTo>
                  <a:lnTo>
                    <a:pt x="363" y="145"/>
                  </a:lnTo>
                  <a:lnTo>
                    <a:pt x="367" y="146"/>
                  </a:lnTo>
                  <a:lnTo>
                    <a:pt x="371" y="148"/>
                  </a:lnTo>
                  <a:lnTo>
                    <a:pt x="375" y="149"/>
                  </a:lnTo>
                  <a:lnTo>
                    <a:pt x="379" y="151"/>
                  </a:lnTo>
                  <a:lnTo>
                    <a:pt x="383" y="152"/>
                  </a:lnTo>
                  <a:lnTo>
                    <a:pt x="387" y="154"/>
                  </a:lnTo>
                  <a:lnTo>
                    <a:pt x="391" y="156"/>
                  </a:lnTo>
                  <a:lnTo>
                    <a:pt x="395" y="157"/>
                  </a:lnTo>
                  <a:lnTo>
                    <a:pt x="399" y="159"/>
                  </a:lnTo>
                  <a:lnTo>
                    <a:pt x="403" y="160"/>
                  </a:lnTo>
                  <a:lnTo>
                    <a:pt x="407" y="162"/>
                  </a:lnTo>
                  <a:lnTo>
                    <a:pt x="411" y="163"/>
                  </a:lnTo>
                  <a:lnTo>
                    <a:pt x="415" y="165"/>
                  </a:lnTo>
                  <a:lnTo>
                    <a:pt x="419" y="167"/>
                  </a:lnTo>
                  <a:lnTo>
                    <a:pt x="422" y="168"/>
                  </a:lnTo>
                  <a:lnTo>
                    <a:pt x="426" y="170"/>
                  </a:lnTo>
                  <a:lnTo>
                    <a:pt x="430" y="171"/>
                  </a:lnTo>
                  <a:lnTo>
                    <a:pt x="434" y="173"/>
                  </a:lnTo>
                  <a:lnTo>
                    <a:pt x="438" y="174"/>
                  </a:lnTo>
                  <a:lnTo>
                    <a:pt x="442" y="176"/>
                  </a:lnTo>
                  <a:lnTo>
                    <a:pt x="446" y="178"/>
                  </a:lnTo>
                  <a:lnTo>
                    <a:pt x="450" y="179"/>
                  </a:lnTo>
                  <a:lnTo>
                    <a:pt x="454" y="181"/>
                  </a:lnTo>
                  <a:lnTo>
                    <a:pt x="458" y="182"/>
                  </a:lnTo>
                  <a:lnTo>
                    <a:pt x="462" y="184"/>
                  </a:lnTo>
                  <a:lnTo>
                    <a:pt x="466" y="185"/>
                  </a:lnTo>
                  <a:lnTo>
                    <a:pt x="470" y="187"/>
                  </a:lnTo>
                  <a:lnTo>
                    <a:pt x="474" y="189"/>
                  </a:lnTo>
                  <a:lnTo>
                    <a:pt x="478" y="190"/>
                  </a:lnTo>
                  <a:lnTo>
                    <a:pt x="482" y="192"/>
                  </a:lnTo>
                  <a:lnTo>
                    <a:pt x="486" y="193"/>
                  </a:lnTo>
                  <a:lnTo>
                    <a:pt x="490" y="195"/>
                  </a:lnTo>
                  <a:lnTo>
                    <a:pt x="493" y="196"/>
                  </a:lnTo>
                  <a:lnTo>
                    <a:pt x="497" y="198"/>
                  </a:lnTo>
                  <a:lnTo>
                    <a:pt x="501" y="200"/>
                  </a:lnTo>
                  <a:lnTo>
                    <a:pt x="505" y="201"/>
                  </a:lnTo>
                  <a:lnTo>
                    <a:pt x="509" y="203"/>
                  </a:lnTo>
                  <a:lnTo>
                    <a:pt x="513" y="204"/>
                  </a:lnTo>
                  <a:lnTo>
                    <a:pt x="517" y="206"/>
                  </a:lnTo>
                  <a:lnTo>
                    <a:pt x="521" y="207"/>
                  </a:lnTo>
                  <a:lnTo>
                    <a:pt x="525" y="209"/>
                  </a:lnTo>
                  <a:lnTo>
                    <a:pt x="529" y="211"/>
                  </a:lnTo>
                  <a:lnTo>
                    <a:pt x="533" y="212"/>
                  </a:lnTo>
                  <a:lnTo>
                    <a:pt x="537" y="214"/>
                  </a:lnTo>
                  <a:lnTo>
                    <a:pt x="541" y="215"/>
                  </a:lnTo>
                  <a:lnTo>
                    <a:pt x="545" y="217"/>
                  </a:lnTo>
                  <a:lnTo>
                    <a:pt x="549" y="218"/>
                  </a:lnTo>
                  <a:lnTo>
                    <a:pt x="553" y="220"/>
                  </a:lnTo>
                  <a:lnTo>
                    <a:pt x="557" y="222"/>
                  </a:lnTo>
                  <a:lnTo>
                    <a:pt x="561" y="223"/>
                  </a:lnTo>
                  <a:lnTo>
                    <a:pt x="564" y="225"/>
                  </a:lnTo>
                  <a:lnTo>
                    <a:pt x="568" y="226"/>
                  </a:lnTo>
                  <a:lnTo>
                    <a:pt x="572" y="228"/>
                  </a:lnTo>
                  <a:lnTo>
                    <a:pt x="576" y="230"/>
                  </a:lnTo>
                  <a:lnTo>
                    <a:pt x="580" y="231"/>
                  </a:lnTo>
                  <a:lnTo>
                    <a:pt x="584" y="233"/>
                  </a:lnTo>
                  <a:lnTo>
                    <a:pt x="588" y="234"/>
                  </a:lnTo>
                  <a:lnTo>
                    <a:pt x="592" y="236"/>
                  </a:lnTo>
                  <a:lnTo>
                    <a:pt x="596" y="237"/>
                  </a:lnTo>
                  <a:lnTo>
                    <a:pt x="600" y="239"/>
                  </a:lnTo>
                  <a:lnTo>
                    <a:pt x="604" y="240"/>
                  </a:lnTo>
                  <a:lnTo>
                    <a:pt x="608" y="242"/>
                  </a:lnTo>
                  <a:lnTo>
                    <a:pt x="612" y="244"/>
                  </a:lnTo>
                  <a:lnTo>
                    <a:pt x="616" y="245"/>
                  </a:lnTo>
                  <a:lnTo>
                    <a:pt x="620" y="247"/>
                  </a:lnTo>
                  <a:lnTo>
                    <a:pt x="624" y="248"/>
                  </a:lnTo>
                  <a:lnTo>
                    <a:pt x="628" y="250"/>
                  </a:lnTo>
                  <a:lnTo>
                    <a:pt x="632" y="252"/>
                  </a:lnTo>
                  <a:lnTo>
                    <a:pt x="635" y="253"/>
                  </a:lnTo>
                  <a:lnTo>
                    <a:pt x="639" y="255"/>
                  </a:lnTo>
                  <a:lnTo>
                    <a:pt x="643" y="256"/>
                  </a:lnTo>
                  <a:lnTo>
                    <a:pt x="647" y="258"/>
                  </a:lnTo>
                  <a:lnTo>
                    <a:pt x="651" y="259"/>
                  </a:lnTo>
                  <a:lnTo>
                    <a:pt x="655" y="261"/>
                  </a:lnTo>
                  <a:lnTo>
                    <a:pt x="659" y="262"/>
                  </a:lnTo>
                  <a:lnTo>
                    <a:pt x="663" y="264"/>
                  </a:lnTo>
                  <a:lnTo>
                    <a:pt x="667" y="266"/>
                  </a:lnTo>
                  <a:lnTo>
                    <a:pt x="671" y="267"/>
                  </a:lnTo>
                  <a:lnTo>
                    <a:pt x="675" y="269"/>
                  </a:lnTo>
                  <a:lnTo>
                    <a:pt x="679" y="270"/>
                  </a:lnTo>
                  <a:lnTo>
                    <a:pt x="683" y="272"/>
                  </a:lnTo>
                  <a:lnTo>
                    <a:pt x="687" y="273"/>
                  </a:lnTo>
                  <a:lnTo>
                    <a:pt x="691" y="275"/>
                  </a:lnTo>
                  <a:lnTo>
                    <a:pt x="695" y="277"/>
                  </a:lnTo>
                  <a:lnTo>
                    <a:pt x="699" y="278"/>
                  </a:lnTo>
                  <a:lnTo>
                    <a:pt x="702" y="280"/>
                  </a:lnTo>
                  <a:lnTo>
                    <a:pt x="706" y="281"/>
                  </a:lnTo>
                  <a:lnTo>
                    <a:pt x="710" y="283"/>
                  </a:lnTo>
                  <a:lnTo>
                    <a:pt x="714" y="285"/>
                  </a:lnTo>
                  <a:lnTo>
                    <a:pt x="718" y="286"/>
                  </a:lnTo>
                  <a:lnTo>
                    <a:pt x="722" y="288"/>
                  </a:lnTo>
                  <a:lnTo>
                    <a:pt x="726" y="289"/>
                  </a:lnTo>
                  <a:lnTo>
                    <a:pt x="730" y="291"/>
                  </a:lnTo>
                  <a:lnTo>
                    <a:pt x="734" y="292"/>
                  </a:lnTo>
                  <a:lnTo>
                    <a:pt x="738" y="294"/>
                  </a:lnTo>
                  <a:lnTo>
                    <a:pt x="742" y="295"/>
                  </a:lnTo>
                  <a:lnTo>
                    <a:pt x="746" y="297"/>
                  </a:lnTo>
                  <a:lnTo>
                    <a:pt x="750" y="299"/>
                  </a:lnTo>
                  <a:lnTo>
                    <a:pt x="754" y="300"/>
                  </a:lnTo>
                  <a:lnTo>
                    <a:pt x="758" y="302"/>
                  </a:lnTo>
                  <a:lnTo>
                    <a:pt x="762" y="303"/>
                  </a:lnTo>
                  <a:lnTo>
                    <a:pt x="766" y="305"/>
                  </a:lnTo>
                  <a:lnTo>
                    <a:pt x="770" y="307"/>
                  </a:lnTo>
                  <a:lnTo>
                    <a:pt x="774" y="308"/>
                  </a:lnTo>
                  <a:lnTo>
                    <a:pt x="777" y="310"/>
                  </a:lnTo>
                  <a:lnTo>
                    <a:pt x="781" y="311"/>
                  </a:lnTo>
                  <a:lnTo>
                    <a:pt x="785" y="313"/>
                  </a:lnTo>
                  <a:lnTo>
                    <a:pt x="789" y="314"/>
                  </a:lnTo>
                  <a:lnTo>
                    <a:pt x="793" y="316"/>
                  </a:lnTo>
                  <a:lnTo>
                    <a:pt x="797" y="317"/>
                  </a:lnTo>
                  <a:lnTo>
                    <a:pt x="801" y="319"/>
                  </a:lnTo>
                  <a:lnTo>
                    <a:pt x="805" y="321"/>
                  </a:lnTo>
                  <a:lnTo>
                    <a:pt x="809" y="322"/>
                  </a:lnTo>
                  <a:lnTo>
                    <a:pt x="813" y="324"/>
                  </a:lnTo>
                  <a:lnTo>
                    <a:pt x="817" y="325"/>
                  </a:lnTo>
                  <a:lnTo>
                    <a:pt x="821" y="327"/>
                  </a:lnTo>
                  <a:lnTo>
                    <a:pt x="825" y="329"/>
                  </a:lnTo>
                  <a:lnTo>
                    <a:pt x="829" y="330"/>
                  </a:lnTo>
                  <a:lnTo>
                    <a:pt x="833" y="332"/>
                  </a:lnTo>
                  <a:lnTo>
                    <a:pt x="837" y="333"/>
                  </a:lnTo>
                  <a:lnTo>
                    <a:pt x="841" y="335"/>
                  </a:lnTo>
                  <a:lnTo>
                    <a:pt x="845" y="336"/>
                  </a:lnTo>
                  <a:lnTo>
                    <a:pt x="848" y="338"/>
                  </a:lnTo>
                  <a:lnTo>
                    <a:pt x="852" y="340"/>
                  </a:lnTo>
                  <a:lnTo>
                    <a:pt x="856" y="341"/>
                  </a:lnTo>
                  <a:lnTo>
                    <a:pt x="860" y="343"/>
                  </a:lnTo>
                  <a:lnTo>
                    <a:pt x="864" y="344"/>
                  </a:lnTo>
                  <a:lnTo>
                    <a:pt x="868" y="346"/>
                  </a:lnTo>
                  <a:lnTo>
                    <a:pt x="872" y="347"/>
                  </a:lnTo>
                  <a:lnTo>
                    <a:pt x="876" y="349"/>
                  </a:lnTo>
                  <a:lnTo>
                    <a:pt x="880" y="351"/>
                  </a:lnTo>
                  <a:lnTo>
                    <a:pt x="884" y="352"/>
                  </a:lnTo>
                  <a:lnTo>
                    <a:pt x="888" y="354"/>
                  </a:lnTo>
                  <a:lnTo>
                    <a:pt x="892" y="355"/>
                  </a:lnTo>
                  <a:lnTo>
                    <a:pt x="896" y="357"/>
                  </a:lnTo>
                  <a:lnTo>
                    <a:pt x="900" y="358"/>
                  </a:lnTo>
                  <a:lnTo>
                    <a:pt x="904" y="360"/>
                  </a:lnTo>
                  <a:lnTo>
                    <a:pt x="908" y="362"/>
                  </a:lnTo>
                  <a:lnTo>
                    <a:pt x="912" y="363"/>
                  </a:lnTo>
                  <a:lnTo>
                    <a:pt x="916" y="365"/>
                  </a:lnTo>
                  <a:lnTo>
                    <a:pt x="919" y="366"/>
                  </a:lnTo>
                  <a:lnTo>
                    <a:pt x="923" y="368"/>
                  </a:lnTo>
                  <a:lnTo>
                    <a:pt x="927" y="369"/>
                  </a:lnTo>
                  <a:lnTo>
                    <a:pt x="931" y="371"/>
                  </a:lnTo>
                  <a:lnTo>
                    <a:pt x="935" y="373"/>
                  </a:lnTo>
                  <a:lnTo>
                    <a:pt x="939" y="374"/>
                  </a:lnTo>
                  <a:lnTo>
                    <a:pt x="943" y="376"/>
                  </a:lnTo>
                  <a:lnTo>
                    <a:pt x="947" y="377"/>
                  </a:lnTo>
                  <a:lnTo>
                    <a:pt x="951" y="379"/>
                  </a:lnTo>
                  <a:lnTo>
                    <a:pt x="955" y="380"/>
                  </a:lnTo>
                  <a:lnTo>
                    <a:pt x="959" y="382"/>
                  </a:lnTo>
                  <a:lnTo>
                    <a:pt x="963" y="384"/>
                  </a:lnTo>
                  <a:lnTo>
                    <a:pt x="967" y="385"/>
                  </a:lnTo>
                  <a:lnTo>
                    <a:pt x="971" y="387"/>
                  </a:lnTo>
                  <a:lnTo>
                    <a:pt x="975" y="388"/>
                  </a:lnTo>
                  <a:lnTo>
                    <a:pt x="979" y="390"/>
                  </a:lnTo>
                  <a:lnTo>
                    <a:pt x="983" y="391"/>
                  </a:lnTo>
                  <a:lnTo>
                    <a:pt x="986" y="393"/>
                  </a:lnTo>
                  <a:lnTo>
                    <a:pt x="990" y="395"/>
                  </a:lnTo>
                  <a:lnTo>
                    <a:pt x="994" y="396"/>
                  </a:lnTo>
                  <a:lnTo>
                    <a:pt x="998" y="398"/>
                  </a:lnTo>
                  <a:lnTo>
                    <a:pt x="1002" y="399"/>
                  </a:lnTo>
                  <a:lnTo>
                    <a:pt x="1006" y="401"/>
                  </a:lnTo>
                  <a:lnTo>
                    <a:pt x="1010" y="402"/>
                  </a:lnTo>
                  <a:lnTo>
                    <a:pt x="1014" y="404"/>
                  </a:lnTo>
                  <a:lnTo>
                    <a:pt x="1018" y="406"/>
                  </a:lnTo>
                  <a:lnTo>
                    <a:pt x="1022" y="407"/>
                  </a:lnTo>
                  <a:lnTo>
                    <a:pt x="1026" y="409"/>
                  </a:lnTo>
                  <a:lnTo>
                    <a:pt x="1030" y="410"/>
                  </a:lnTo>
                  <a:lnTo>
                    <a:pt x="1034" y="412"/>
                  </a:lnTo>
                  <a:lnTo>
                    <a:pt x="1038" y="413"/>
                  </a:lnTo>
                  <a:lnTo>
                    <a:pt x="1042" y="415"/>
                  </a:lnTo>
                  <a:lnTo>
                    <a:pt x="1046" y="417"/>
                  </a:lnTo>
                  <a:lnTo>
                    <a:pt x="1050" y="418"/>
                  </a:lnTo>
                  <a:lnTo>
                    <a:pt x="1054" y="420"/>
                  </a:lnTo>
                  <a:lnTo>
                    <a:pt x="1057" y="421"/>
                  </a:lnTo>
                  <a:lnTo>
                    <a:pt x="1061" y="423"/>
                  </a:lnTo>
                  <a:lnTo>
                    <a:pt x="1065" y="424"/>
                  </a:lnTo>
                  <a:lnTo>
                    <a:pt x="1069" y="426"/>
                  </a:lnTo>
                  <a:lnTo>
                    <a:pt x="1073" y="428"/>
                  </a:lnTo>
                  <a:lnTo>
                    <a:pt x="1077" y="429"/>
                  </a:lnTo>
                  <a:lnTo>
                    <a:pt x="1081" y="431"/>
                  </a:lnTo>
                  <a:lnTo>
                    <a:pt x="1085" y="432"/>
                  </a:lnTo>
                  <a:lnTo>
                    <a:pt x="1089" y="434"/>
                  </a:lnTo>
                  <a:lnTo>
                    <a:pt x="1093" y="435"/>
                  </a:lnTo>
                  <a:lnTo>
                    <a:pt x="1097" y="437"/>
                  </a:lnTo>
                  <a:lnTo>
                    <a:pt x="1101" y="439"/>
                  </a:lnTo>
                  <a:lnTo>
                    <a:pt x="1105" y="440"/>
                  </a:lnTo>
                  <a:lnTo>
                    <a:pt x="1109" y="442"/>
                  </a:lnTo>
                  <a:lnTo>
                    <a:pt x="1113" y="443"/>
                  </a:lnTo>
                  <a:lnTo>
                    <a:pt x="1117" y="445"/>
                  </a:lnTo>
                  <a:lnTo>
                    <a:pt x="1121" y="446"/>
                  </a:lnTo>
                  <a:lnTo>
                    <a:pt x="1125" y="448"/>
                  </a:lnTo>
                  <a:lnTo>
                    <a:pt x="1129" y="450"/>
                  </a:lnTo>
                  <a:lnTo>
                    <a:pt x="1132" y="451"/>
                  </a:lnTo>
                  <a:lnTo>
                    <a:pt x="1136" y="453"/>
                  </a:lnTo>
                  <a:lnTo>
                    <a:pt x="1140" y="454"/>
                  </a:lnTo>
                  <a:lnTo>
                    <a:pt x="1144" y="456"/>
                  </a:lnTo>
                  <a:lnTo>
                    <a:pt x="1148" y="457"/>
                  </a:lnTo>
                  <a:lnTo>
                    <a:pt x="1152" y="459"/>
                  </a:lnTo>
                  <a:lnTo>
                    <a:pt x="1156" y="461"/>
                  </a:lnTo>
                  <a:lnTo>
                    <a:pt x="1160" y="462"/>
                  </a:lnTo>
                  <a:lnTo>
                    <a:pt x="1164" y="464"/>
                  </a:lnTo>
                  <a:lnTo>
                    <a:pt x="1168" y="465"/>
                  </a:lnTo>
                  <a:lnTo>
                    <a:pt x="1172" y="467"/>
                  </a:lnTo>
                  <a:lnTo>
                    <a:pt x="1176" y="468"/>
                  </a:lnTo>
                  <a:lnTo>
                    <a:pt x="1180" y="47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4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50"/>
            <p:cNvSpPr>
              <a:spLocks noChangeArrowheads="1"/>
            </p:cNvSpPr>
            <p:nvPr/>
          </p:nvSpPr>
          <p:spPr bwMode="auto">
            <a:xfrm>
              <a:off x="520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Line 51"/>
            <p:cNvSpPr>
              <a:spLocks noChangeShapeType="1"/>
            </p:cNvSpPr>
            <p:nvPr/>
          </p:nvSpPr>
          <p:spPr bwMode="auto">
            <a:xfrm>
              <a:off x="185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52"/>
            <p:cNvSpPr>
              <a:spLocks noChangeArrowheads="1"/>
            </p:cNvSpPr>
            <p:nvPr/>
          </p:nvSpPr>
          <p:spPr bwMode="auto">
            <a:xfrm>
              <a:off x="1714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Line 53"/>
            <p:cNvSpPr>
              <a:spLocks noChangeShapeType="1"/>
            </p:cNvSpPr>
            <p:nvPr/>
          </p:nvSpPr>
          <p:spPr bwMode="auto">
            <a:xfrm>
              <a:off x="306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54"/>
            <p:cNvSpPr>
              <a:spLocks noChangeArrowheads="1"/>
            </p:cNvSpPr>
            <p:nvPr/>
          </p:nvSpPr>
          <p:spPr bwMode="auto">
            <a:xfrm>
              <a:off x="3023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Line 55"/>
            <p:cNvSpPr>
              <a:spLocks noChangeShapeType="1"/>
            </p:cNvSpPr>
            <p:nvPr/>
          </p:nvSpPr>
          <p:spPr bwMode="auto">
            <a:xfrm>
              <a:off x="429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56"/>
            <p:cNvSpPr>
              <a:spLocks noChangeArrowheads="1"/>
            </p:cNvSpPr>
            <p:nvPr/>
          </p:nvSpPr>
          <p:spPr bwMode="auto">
            <a:xfrm>
              <a:off x="4151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7.39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Line 57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58"/>
            <p:cNvSpPr>
              <a:spLocks noChangeArrowheads="1"/>
            </p:cNvSpPr>
            <p:nvPr/>
          </p:nvSpPr>
          <p:spPr bwMode="auto">
            <a:xfrm>
              <a:off x="5338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54.60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ectangle 59"/>
            <p:cNvSpPr>
              <a:spLocks noChangeArrowheads="1"/>
            </p:cNvSpPr>
            <p:nvPr/>
          </p:nvSpPr>
          <p:spPr bwMode="auto">
            <a:xfrm>
              <a:off x="2468" y="4014"/>
              <a:ext cx="136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% Black (log scale)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9" name="Rectangle 34"/>
          <p:cNvSpPr>
            <a:spLocks noChangeArrowheads="1"/>
          </p:cNvSpPr>
          <p:nvPr/>
        </p:nvSpPr>
        <p:spPr bwMode="auto">
          <a:xfrm>
            <a:off x="6705600" y="1184275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580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Rectangle 35"/>
          <p:cNvSpPr>
            <a:spLocks noChangeArrowheads="1"/>
          </p:cNvSpPr>
          <p:nvPr/>
        </p:nvSpPr>
        <p:spPr bwMode="auto">
          <a:xfrm>
            <a:off x="8088088" y="1411287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(0.066)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61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95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0" y="257176"/>
            <a:ext cx="91440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Upward Mobility (</a:t>
            </a:r>
            <a:r>
              <a:rPr lang="en-US" b="1" i="1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</a:t>
            </a:r>
            <a:r>
              <a:rPr lang="en-US" b="1" baseline="-25000" dirty="0">
                <a:solidFill>
                  <a:srgbClr val="1E2D53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25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) for ZIP-5’s with ≥ 80% White Residents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1467" y="959195"/>
            <a:ext cx="8915400" cy="5760720"/>
            <a:chOff x="217714" y="890330"/>
            <a:chExt cx="8915400" cy="5760720"/>
          </a:xfrm>
        </p:grpSpPr>
        <p:sp>
          <p:nvSpPr>
            <p:cNvPr id="15" name="Rectangle 14"/>
            <p:cNvSpPr/>
            <p:nvPr/>
          </p:nvSpPr>
          <p:spPr>
            <a:xfrm>
              <a:off x="217714" y="890330"/>
              <a:ext cx="8915400" cy="5760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Corr. with baseline</a:t>
                  </a:r>
                  <a:r>
                    <a:rPr lang="en-US" sz="1600" dirty="0" smtClean="0">
                      <a:latin typeface="Cambria Math" pitchFamily="18" charset="0"/>
                      <a:ea typeface="Cambria Math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sz="1600" baseline="-25000" dirty="0" smtClean="0">
                      <a:latin typeface="Cambria Math" pitchFamily="18" charset="0"/>
                      <a:ea typeface="Cambria Math" pitchFamily="18" charset="0"/>
                    </a:rPr>
                    <a:t>25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 = 0.91 (</a:t>
                  </a:r>
                  <a:r>
                    <a:rPr lang="en-US" sz="1600" dirty="0" err="1" smtClean="0">
                      <a:latin typeface="Arial" pitchFamily="34" charset="0"/>
                      <a:cs typeface="Arial" pitchFamily="34" charset="0"/>
                    </a:rPr>
                    <a:t>unweighted</a:t>
                  </a:r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), 0.73 (pop-weighted) 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6290846"/>
                  <a:ext cx="6553200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5357" r="-176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32" y="941833"/>
              <a:ext cx="7854696" cy="494144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7224" y="3767328"/>
              <a:ext cx="1429398" cy="238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91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9" y="511968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9" y="431006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9" y="350678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9" y="27035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9" y="189865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9" y="10906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047751" y="1090614"/>
            <a:ext cx="6981825" cy="669925"/>
          </a:xfrm>
          <a:custGeom>
            <a:avLst/>
            <a:gdLst>
              <a:gd name="T0" fmla="*/ 0 w 1260"/>
              <a:gd name="T1" fmla="*/ 0 h 121"/>
              <a:gd name="T2" fmla="*/ 128 w 1260"/>
              <a:gd name="T3" fmla="*/ 7 h 121"/>
              <a:gd name="T4" fmla="*/ 190 w 1260"/>
              <a:gd name="T5" fmla="*/ 16 h 121"/>
              <a:gd name="T6" fmla="*/ 251 w 1260"/>
              <a:gd name="T7" fmla="*/ 18 h 121"/>
              <a:gd name="T8" fmla="*/ 314 w 1260"/>
              <a:gd name="T9" fmla="*/ 22 h 121"/>
              <a:gd name="T10" fmla="*/ 368 w 1260"/>
              <a:gd name="T11" fmla="*/ 27 h 121"/>
              <a:gd name="T12" fmla="*/ 414 w 1260"/>
              <a:gd name="T13" fmla="*/ 30 h 121"/>
              <a:gd name="T14" fmla="*/ 460 w 1260"/>
              <a:gd name="T15" fmla="*/ 34 h 121"/>
              <a:gd name="T16" fmla="*/ 513 w 1260"/>
              <a:gd name="T17" fmla="*/ 40 h 121"/>
              <a:gd name="T18" fmla="*/ 563 w 1260"/>
              <a:gd name="T19" fmla="*/ 48 h 121"/>
              <a:gd name="T20" fmla="*/ 616 w 1260"/>
              <a:gd name="T21" fmla="*/ 57 h 121"/>
              <a:gd name="T22" fmla="*/ 672 w 1260"/>
              <a:gd name="T23" fmla="*/ 63 h 121"/>
              <a:gd name="T24" fmla="*/ 736 w 1260"/>
              <a:gd name="T25" fmla="*/ 73 h 121"/>
              <a:gd name="T26" fmla="*/ 795 w 1260"/>
              <a:gd name="T27" fmla="*/ 83 h 121"/>
              <a:gd name="T28" fmla="*/ 858 w 1260"/>
              <a:gd name="T29" fmla="*/ 95 h 121"/>
              <a:gd name="T30" fmla="*/ 925 w 1260"/>
              <a:gd name="T31" fmla="*/ 103 h 121"/>
              <a:gd name="T32" fmla="*/ 998 w 1260"/>
              <a:gd name="T33" fmla="*/ 117 h 121"/>
              <a:gd name="T34" fmla="*/ 1079 w 1260"/>
              <a:gd name="T35" fmla="*/ 121 h 121"/>
              <a:gd name="T36" fmla="*/ 1166 w 1260"/>
              <a:gd name="T37" fmla="*/ 113 h 121"/>
              <a:gd name="T38" fmla="*/ 1260 w 1260"/>
              <a:gd name="T39" fmla="*/ 7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60" h="121">
                <a:moveTo>
                  <a:pt x="0" y="0"/>
                </a:moveTo>
                <a:lnTo>
                  <a:pt x="128" y="7"/>
                </a:lnTo>
                <a:lnTo>
                  <a:pt x="190" y="16"/>
                </a:lnTo>
                <a:lnTo>
                  <a:pt x="251" y="18"/>
                </a:lnTo>
                <a:lnTo>
                  <a:pt x="314" y="22"/>
                </a:lnTo>
                <a:lnTo>
                  <a:pt x="368" y="27"/>
                </a:lnTo>
                <a:lnTo>
                  <a:pt x="414" y="30"/>
                </a:lnTo>
                <a:lnTo>
                  <a:pt x="460" y="34"/>
                </a:lnTo>
                <a:lnTo>
                  <a:pt x="513" y="40"/>
                </a:lnTo>
                <a:lnTo>
                  <a:pt x="563" y="48"/>
                </a:lnTo>
                <a:lnTo>
                  <a:pt x="616" y="57"/>
                </a:lnTo>
                <a:lnTo>
                  <a:pt x="672" y="63"/>
                </a:lnTo>
                <a:lnTo>
                  <a:pt x="736" y="73"/>
                </a:lnTo>
                <a:lnTo>
                  <a:pt x="795" y="83"/>
                </a:lnTo>
                <a:lnTo>
                  <a:pt x="858" y="95"/>
                </a:lnTo>
                <a:lnTo>
                  <a:pt x="925" y="103"/>
                </a:lnTo>
                <a:lnTo>
                  <a:pt x="998" y="117"/>
                </a:lnTo>
                <a:lnTo>
                  <a:pt x="1079" y="121"/>
                </a:lnTo>
                <a:lnTo>
                  <a:pt x="1166" y="113"/>
                </a:lnTo>
                <a:lnTo>
                  <a:pt x="1260" y="78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014414" y="1057276"/>
            <a:ext cx="66675" cy="6508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724026" y="1095376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066926" y="1144589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2405064" y="1155701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2754314" y="1177926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3052764" y="1206501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3308351" y="1222376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3563939" y="1244601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3857626" y="1277939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133851" y="1322389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427539" y="1373189"/>
            <a:ext cx="66675" cy="6508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4738689" y="1406526"/>
            <a:ext cx="66675" cy="6508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092701" y="1460501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419726" y="1516064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5768976" y="1582739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140451" y="1627189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545264" y="1704976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6994526" y="1727201"/>
            <a:ext cx="65088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7475539" y="1682751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7996239" y="1489076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1047751" y="1090614"/>
            <a:ext cx="6981825" cy="487363"/>
          </a:xfrm>
          <a:custGeom>
            <a:avLst/>
            <a:gdLst>
              <a:gd name="T0" fmla="*/ 0 w 1260"/>
              <a:gd name="T1" fmla="*/ 0 h 88"/>
              <a:gd name="T2" fmla="*/ 128 w 1260"/>
              <a:gd name="T3" fmla="*/ 0 h 88"/>
              <a:gd name="T4" fmla="*/ 190 w 1260"/>
              <a:gd name="T5" fmla="*/ 3 h 88"/>
              <a:gd name="T6" fmla="*/ 251 w 1260"/>
              <a:gd name="T7" fmla="*/ 5 h 88"/>
              <a:gd name="T8" fmla="*/ 314 w 1260"/>
              <a:gd name="T9" fmla="*/ 8 h 88"/>
              <a:gd name="T10" fmla="*/ 368 w 1260"/>
              <a:gd name="T11" fmla="*/ 12 h 88"/>
              <a:gd name="T12" fmla="*/ 414 w 1260"/>
              <a:gd name="T13" fmla="*/ 14 h 88"/>
              <a:gd name="T14" fmla="*/ 460 w 1260"/>
              <a:gd name="T15" fmla="*/ 18 h 88"/>
              <a:gd name="T16" fmla="*/ 513 w 1260"/>
              <a:gd name="T17" fmla="*/ 23 h 88"/>
              <a:gd name="T18" fmla="*/ 563 w 1260"/>
              <a:gd name="T19" fmla="*/ 29 h 88"/>
              <a:gd name="T20" fmla="*/ 616 w 1260"/>
              <a:gd name="T21" fmla="*/ 37 h 88"/>
              <a:gd name="T22" fmla="*/ 672 w 1260"/>
              <a:gd name="T23" fmla="*/ 44 h 88"/>
              <a:gd name="T24" fmla="*/ 736 w 1260"/>
              <a:gd name="T25" fmla="*/ 52 h 88"/>
              <a:gd name="T26" fmla="*/ 795 w 1260"/>
              <a:gd name="T27" fmla="*/ 60 h 88"/>
              <a:gd name="T28" fmla="*/ 858 w 1260"/>
              <a:gd name="T29" fmla="*/ 69 h 88"/>
              <a:gd name="T30" fmla="*/ 925 w 1260"/>
              <a:gd name="T31" fmla="*/ 77 h 88"/>
              <a:gd name="T32" fmla="*/ 998 w 1260"/>
              <a:gd name="T33" fmla="*/ 87 h 88"/>
              <a:gd name="T34" fmla="*/ 1079 w 1260"/>
              <a:gd name="T35" fmla="*/ 88 h 88"/>
              <a:gd name="T36" fmla="*/ 1166 w 1260"/>
              <a:gd name="T37" fmla="*/ 82 h 88"/>
              <a:gd name="T38" fmla="*/ 1260 w 1260"/>
              <a:gd name="T39" fmla="*/ 3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60" h="88">
                <a:moveTo>
                  <a:pt x="0" y="0"/>
                </a:moveTo>
                <a:lnTo>
                  <a:pt x="128" y="0"/>
                </a:lnTo>
                <a:lnTo>
                  <a:pt x="190" y="3"/>
                </a:lnTo>
                <a:lnTo>
                  <a:pt x="251" y="5"/>
                </a:lnTo>
                <a:lnTo>
                  <a:pt x="314" y="8"/>
                </a:lnTo>
                <a:lnTo>
                  <a:pt x="368" y="12"/>
                </a:lnTo>
                <a:lnTo>
                  <a:pt x="414" y="14"/>
                </a:lnTo>
                <a:lnTo>
                  <a:pt x="460" y="18"/>
                </a:lnTo>
                <a:lnTo>
                  <a:pt x="513" y="23"/>
                </a:lnTo>
                <a:lnTo>
                  <a:pt x="563" y="29"/>
                </a:lnTo>
                <a:lnTo>
                  <a:pt x="616" y="37"/>
                </a:lnTo>
                <a:lnTo>
                  <a:pt x="672" y="44"/>
                </a:lnTo>
                <a:lnTo>
                  <a:pt x="736" y="52"/>
                </a:lnTo>
                <a:lnTo>
                  <a:pt x="795" y="60"/>
                </a:lnTo>
                <a:lnTo>
                  <a:pt x="858" y="69"/>
                </a:lnTo>
                <a:lnTo>
                  <a:pt x="925" y="77"/>
                </a:lnTo>
                <a:lnTo>
                  <a:pt x="998" y="87"/>
                </a:lnTo>
                <a:lnTo>
                  <a:pt x="1079" y="88"/>
                </a:lnTo>
                <a:lnTo>
                  <a:pt x="1166" y="82"/>
                </a:lnTo>
                <a:lnTo>
                  <a:pt x="1260" y="35"/>
                </a:lnTo>
              </a:path>
            </a:pathLst>
          </a:custGeom>
          <a:noFill/>
          <a:ln w="22225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1047751" y="1090614"/>
            <a:ext cx="6981825" cy="847725"/>
          </a:xfrm>
          <a:custGeom>
            <a:avLst/>
            <a:gdLst>
              <a:gd name="T0" fmla="*/ 0 w 1260"/>
              <a:gd name="T1" fmla="*/ 0 h 153"/>
              <a:gd name="T2" fmla="*/ 128 w 1260"/>
              <a:gd name="T3" fmla="*/ 13 h 153"/>
              <a:gd name="T4" fmla="*/ 190 w 1260"/>
              <a:gd name="T5" fmla="*/ 29 h 153"/>
              <a:gd name="T6" fmla="*/ 251 w 1260"/>
              <a:gd name="T7" fmla="*/ 32 h 153"/>
              <a:gd name="T8" fmla="*/ 314 w 1260"/>
              <a:gd name="T9" fmla="*/ 36 h 153"/>
              <a:gd name="T10" fmla="*/ 368 w 1260"/>
              <a:gd name="T11" fmla="*/ 41 h 153"/>
              <a:gd name="T12" fmla="*/ 414 w 1260"/>
              <a:gd name="T13" fmla="*/ 46 h 153"/>
              <a:gd name="T14" fmla="*/ 460 w 1260"/>
              <a:gd name="T15" fmla="*/ 51 h 153"/>
              <a:gd name="T16" fmla="*/ 513 w 1260"/>
              <a:gd name="T17" fmla="*/ 57 h 153"/>
              <a:gd name="T18" fmla="*/ 563 w 1260"/>
              <a:gd name="T19" fmla="*/ 66 h 153"/>
              <a:gd name="T20" fmla="*/ 616 w 1260"/>
              <a:gd name="T21" fmla="*/ 77 h 153"/>
              <a:gd name="T22" fmla="*/ 672 w 1260"/>
              <a:gd name="T23" fmla="*/ 82 h 153"/>
              <a:gd name="T24" fmla="*/ 736 w 1260"/>
              <a:gd name="T25" fmla="*/ 94 h 153"/>
              <a:gd name="T26" fmla="*/ 795 w 1260"/>
              <a:gd name="T27" fmla="*/ 107 h 153"/>
              <a:gd name="T28" fmla="*/ 858 w 1260"/>
              <a:gd name="T29" fmla="*/ 122 h 153"/>
              <a:gd name="T30" fmla="*/ 925 w 1260"/>
              <a:gd name="T31" fmla="*/ 130 h 153"/>
              <a:gd name="T32" fmla="*/ 998 w 1260"/>
              <a:gd name="T33" fmla="*/ 148 h 153"/>
              <a:gd name="T34" fmla="*/ 1079 w 1260"/>
              <a:gd name="T35" fmla="*/ 153 h 153"/>
              <a:gd name="T36" fmla="*/ 1166 w 1260"/>
              <a:gd name="T37" fmla="*/ 143 h 153"/>
              <a:gd name="T38" fmla="*/ 1260 w 1260"/>
              <a:gd name="T39" fmla="*/ 12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60" h="153">
                <a:moveTo>
                  <a:pt x="0" y="0"/>
                </a:moveTo>
                <a:lnTo>
                  <a:pt x="128" y="13"/>
                </a:lnTo>
                <a:lnTo>
                  <a:pt x="190" y="29"/>
                </a:lnTo>
                <a:lnTo>
                  <a:pt x="251" y="32"/>
                </a:lnTo>
                <a:lnTo>
                  <a:pt x="314" y="36"/>
                </a:lnTo>
                <a:lnTo>
                  <a:pt x="368" y="41"/>
                </a:lnTo>
                <a:lnTo>
                  <a:pt x="414" y="46"/>
                </a:lnTo>
                <a:lnTo>
                  <a:pt x="460" y="51"/>
                </a:lnTo>
                <a:lnTo>
                  <a:pt x="513" y="57"/>
                </a:lnTo>
                <a:lnTo>
                  <a:pt x="563" y="66"/>
                </a:lnTo>
                <a:lnTo>
                  <a:pt x="616" y="77"/>
                </a:lnTo>
                <a:lnTo>
                  <a:pt x="672" y="82"/>
                </a:lnTo>
                <a:lnTo>
                  <a:pt x="736" y="94"/>
                </a:lnTo>
                <a:lnTo>
                  <a:pt x="795" y="107"/>
                </a:lnTo>
                <a:lnTo>
                  <a:pt x="858" y="122"/>
                </a:lnTo>
                <a:lnTo>
                  <a:pt x="925" y="130"/>
                </a:lnTo>
                <a:lnTo>
                  <a:pt x="998" y="148"/>
                </a:lnTo>
                <a:lnTo>
                  <a:pt x="1079" y="153"/>
                </a:lnTo>
                <a:lnTo>
                  <a:pt x="1166" y="143"/>
                </a:lnTo>
                <a:lnTo>
                  <a:pt x="1260" y="120"/>
                </a:lnTo>
              </a:path>
            </a:pathLst>
          </a:custGeom>
          <a:noFill/>
          <a:ln w="22225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1047751" y="1090614"/>
            <a:ext cx="7713663" cy="4029075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V="1">
            <a:off x="903289" y="746126"/>
            <a:ext cx="0" cy="45180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809626" y="511968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 rot="16200000">
            <a:off x="539751" y="4894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809626" y="431006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 rot="16200000">
            <a:off x="498514" y="4169041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 flipH="1">
            <a:off x="809626" y="350678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 rot="16200000">
            <a:off x="498514" y="3358800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 flipH="1">
            <a:off x="809626" y="270351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 rot="16200000">
            <a:off x="498514" y="2547494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 flipH="1">
            <a:off x="809626" y="1898651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 rot="16200000">
            <a:off x="498514" y="1743342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 flipH="1">
            <a:off x="809626" y="109061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 rot="16200000">
            <a:off x="541339" y="863601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903289" y="5264151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1479551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1257301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2693989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2471739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Line 57"/>
          <p:cNvSpPr>
            <a:spLocks noChangeShapeType="1"/>
          </p:cNvSpPr>
          <p:nvPr/>
        </p:nvSpPr>
        <p:spPr bwMode="auto">
          <a:xfrm>
            <a:off x="3906839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3684589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>
            <a:off x="5121276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4899026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>
            <a:off x="6334126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>
            <a:off x="6111876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ine 63"/>
          <p:cNvSpPr>
            <a:spLocks noChangeShapeType="1"/>
          </p:cNvSpPr>
          <p:nvPr/>
        </p:nvSpPr>
        <p:spPr bwMode="auto">
          <a:xfrm>
            <a:off x="7548564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>
            <a:off x="7326314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>
            <a:off x="8761414" y="5264151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6"/>
          <p:cNvSpPr>
            <a:spLocks noChangeArrowheads="1"/>
          </p:cNvSpPr>
          <p:nvPr/>
        </p:nvSpPr>
        <p:spPr bwMode="auto">
          <a:xfrm>
            <a:off x="8539164" y="5402264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7"/>
          <p:cNvSpPr>
            <a:spLocks noChangeArrowheads="1"/>
          </p:cNvSpPr>
          <p:nvPr/>
        </p:nvSpPr>
        <p:spPr bwMode="auto">
          <a:xfrm>
            <a:off x="2316164" y="5762626"/>
            <a:ext cx="5475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White Individuals in Restricted Sample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69"/>
          <p:cNvSpPr>
            <a:spLocks noChangeShapeType="1"/>
          </p:cNvSpPr>
          <p:nvPr/>
        </p:nvSpPr>
        <p:spPr bwMode="auto">
          <a:xfrm>
            <a:off x="1295400" y="6453908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70"/>
          <p:cNvSpPr>
            <a:spLocks noChangeArrowheads="1"/>
          </p:cNvSpPr>
          <p:nvPr/>
        </p:nvSpPr>
        <p:spPr bwMode="auto">
          <a:xfrm>
            <a:off x="1693862" y="6420570"/>
            <a:ext cx="66675" cy="6667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71"/>
          <p:cNvSpPr>
            <a:spLocks noChangeShapeType="1"/>
          </p:cNvSpPr>
          <p:nvPr/>
        </p:nvSpPr>
        <p:spPr bwMode="auto">
          <a:xfrm>
            <a:off x="4572000" y="6453908"/>
            <a:ext cx="863600" cy="0"/>
          </a:xfrm>
          <a:prstGeom prst="line">
            <a:avLst/>
          </a:pr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2298700" y="6331670"/>
            <a:ext cx="20261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Empirical Estimates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>
            <a:off x="5575300" y="6172200"/>
            <a:ext cx="30392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Prediction with No Spatial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Cond. on Race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217"/>
          <p:cNvSpPr>
            <a:spLocks noChangeArrowheads="1"/>
          </p:cNvSpPr>
          <p:nvPr/>
        </p:nvSpPr>
        <p:spPr bwMode="auto">
          <a:xfrm>
            <a:off x="0" y="152400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White Upward Mobility vs. Overall Upward Mobility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at Varying ZIP-5 Race Thresholds</a:t>
            </a:r>
            <a:endParaRPr lang="en-US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177"/>
          <p:cNvSpPr>
            <a:spLocks noChangeArrowheads="1"/>
          </p:cNvSpPr>
          <p:nvPr/>
        </p:nvSpPr>
        <p:spPr bwMode="auto">
          <a:xfrm rot="16200000">
            <a:off x="-2423432" y="3265480"/>
            <a:ext cx="539731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Coef. from Reg. of Upward Mobility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Ests</a:t>
            </a:r>
            <a:r>
              <a:rPr lang="en-US" altLang="en-US" sz="1600" dirty="0" smtClean="0">
                <a:solidFill>
                  <a:srgbClr val="000000"/>
                </a:solidFill>
              </a:rPr>
              <a:t>. On Baseline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Ests</a:t>
            </a:r>
            <a:r>
              <a:rPr lang="en-US" altLang="en-US" sz="1600" dirty="0" smtClean="0">
                <a:solidFill>
                  <a:srgbClr val="000000"/>
                </a:solidFill>
              </a:rPr>
              <a:t>.</a:t>
            </a:r>
            <a:endParaRPr lang="en-US" alt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3351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and Upward Income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rgbClr val="000000"/>
              </a:solidFill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cs typeface="Arial"/>
              </a:rPr>
              <a:t>Racial </a:t>
            </a:r>
            <a:r>
              <a:rPr lang="en-US" dirty="0">
                <a:solidFill>
                  <a:srgbClr val="000000"/>
                </a:solidFill>
                <a:cs typeface="Arial"/>
              </a:rPr>
              <a:t>shares matter at community level for </a:t>
            </a:r>
            <a:r>
              <a:rPr lang="en-US" i="1" dirty="0">
                <a:solidFill>
                  <a:srgbClr val="000000"/>
                </a:solidFill>
                <a:cs typeface="Arial"/>
              </a:rPr>
              <a:t>both</a:t>
            </a:r>
            <a:r>
              <a:rPr lang="en-US" dirty="0">
                <a:solidFill>
                  <a:srgbClr val="000000"/>
                </a:solidFill>
                <a:cs typeface="Arial"/>
              </a:rPr>
              <a:t> blacks and whites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r>
              <a:rPr lang="en-US" dirty="0">
                <a:solidFill>
                  <a:srgbClr val="000000"/>
                </a:solidFill>
                <a:cs typeface="Arial"/>
              </a:rPr>
              <a:t>One potential mechanism: racial and income segregation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Historical legacy of greater segregation in areas with larger African-American population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Racial segregation is associated with greater income segregation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Such </a:t>
            </a:r>
            <a:r>
              <a:rPr lang="en-US" dirty="0">
                <a:solidFill>
                  <a:srgbClr val="000000"/>
                </a:solidFill>
              </a:rPr>
              <a:t>segregation could affect both low-income blacks and whites </a:t>
            </a:r>
            <a:r>
              <a:rPr lang="en-US" dirty="0">
                <a:ea typeface="ＭＳ Ｐゴシック"/>
                <a:cs typeface="ＭＳ Ｐゴシック"/>
              </a:rPr>
              <a:t> </a:t>
            </a:r>
            <a:r>
              <a:rPr lang="en-US" sz="1600" dirty="0" smtClean="0">
                <a:ea typeface="ＭＳ Ｐゴシック"/>
                <a:cs typeface="ＭＳ Ｐゴシック"/>
              </a:rPr>
              <a:t>[Wilson 1987, Massey </a:t>
            </a:r>
            <a:r>
              <a:rPr lang="en-US" sz="1600" dirty="0">
                <a:ea typeface="ＭＳ Ｐゴシック"/>
                <a:cs typeface="ＭＳ Ｐゴシック"/>
              </a:rPr>
              <a:t>and Denton 1988, Cutler and </a:t>
            </a:r>
            <a:r>
              <a:rPr lang="en-US" sz="1600" dirty="0" err="1">
                <a:ea typeface="ＭＳ Ｐゴシック"/>
                <a:cs typeface="ＭＳ Ｐゴシック"/>
              </a:rPr>
              <a:t>Glaeser</a:t>
            </a:r>
            <a:r>
              <a:rPr lang="en-US" sz="1600" dirty="0">
                <a:ea typeface="ＭＳ Ｐゴシック"/>
                <a:cs typeface="ＭＳ Ｐゴシック"/>
              </a:rPr>
              <a:t> </a:t>
            </a:r>
            <a:r>
              <a:rPr lang="en-US" sz="1600" dirty="0" smtClean="0">
                <a:ea typeface="ＭＳ Ｐゴシック"/>
                <a:cs typeface="ＭＳ Ｐゴシック"/>
              </a:rPr>
              <a:t>1997, Graham and Sharkey 2013]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0" y="257176"/>
            <a:ext cx="914400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Absolute Upward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Mobility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vs. Racial Segregation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492125" y="746126"/>
            <a:ext cx="8435976" cy="5959475"/>
            <a:chOff x="310" y="470"/>
            <a:chExt cx="5314" cy="3754"/>
          </a:xfrm>
        </p:grpSpPr>
        <p:sp>
          <p:nvSpPr>
            <p:cNvPr id="65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13"/>
            <p:cNvSpPr>
              <a:spLocks noChangeArrowheads="1"/>
            </p:cNvSpPr>
            <p:nvPr/>
          </p:nvSpPr>
          <p:spPr bwMode="auto">
            <a:xfrm>
              <a:off x="628" y="131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14"/>
            <p:cNvSpPr>
              <a:spLocks noChangeArrowheads="1"/>
            </p:cNvSpPr>
            <p:nvPr/>
          </p:nvSpPr>
          <p:spPr bwMode="auto">
            <a:xfrm>
              <a:off x="1679" y="145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15"/>
            <p:cNvSpPr>
              <a:spLocks noChangeArrowheads="1"/>
            </p:cNvSpPr>
            <p:nvPr/>
          </p:nvSpPr>
          <p:spPr bwMode="auto">
            <a:xfrm>
              <a:off x="2335" y="153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16"/>
            <p:cNvSpPr>
              <a:spLocks noChangeArrowheads="1"/>
            </p:cNvSpPr>
            <p:nvPr/>
          </p:nvSpPr>
          <p:spPr bwMode="auto">
            <a:xfrm>
              <a:off x="2685" y="179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17"/>
            <p:cNvSpPr>
              <a:spLocks noChangeArrowheads="1"/>
            </p:cNvSpPr>
            <p:nvPr/>
          </p:nvSpPr>
          <p:spPr bwMode="auto">
            <a:xfrm>
              <a:off x="2978" y="183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18"/>
            <p:cNvSpPr>
              <a:spLocks noChangeArrowheads="1"/>
            </p:cNvSpPr>
            <p:nvPr/>
          </p:nvSpPr>
          <p:spPr bwMode="auto">
            <a:xfrm>
              <a:off x="3198" y="175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19"/>
            <p:cNvSpPr>
              <a:spLocks noChangeArrowheads="1"/>
            </p:cNvSpPr>
            <p:nvPr/>
          </p:nvSpPr>
          <p:spPr bwMode="auto">
            <a:xfrm>
              <a:off x="3365" y="207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0"/>
            <p:cNvSpPr>
              <a:spLocks noChangeArrowheads="1"/>
            </p:cNvSpPr>
            <p:nvPr/>
          </p:nvSpPr>
          <p:spPr bwMode="auto">
            <a:xfrm>
              <a:off x="3498" y="203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21"/>
            <p:cNvSpPr>
              <a:spLocks noChangeArrowheads="1"/>
            </p:cNvSpPr>
            <p:nvPr/>
          </p:nvSpPr>
          <p:spPr bwMode="auto">
            <a:xfrm>
              <a:off x="3641" y="1951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22"/>
            <p:cNvSpPr>
              <a:spLocks noChangeArrowheads="1"/>
            </p:cNvSpPr>
            <p:nvPr/>
          </p:nvSpPr>
          <p:spPr bwMode="auto">
            <a:xfrm>
              <a:off x="3781" y="2101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23"/>
            <p:cNvSpPr>
              <a:spLocks noChangeArrowheads="1"/>
            </p:cNvSpPr>
            <p:nvPr/>
          </p:nvSpPr>
          <p:spPr bwMode="auto">
            <a:xfrm>
              <a:off x="3903" y="223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4"/>
            <p:cNvSpPr>
              <a:spLocks noChangeArrowheads="1"/>
            </p:cNvSpPr>
            <p:nvPr/>
          </p:nvSpPr>
          <p:spPr bwMode="auto">
            <a:xfrm>
              <a:off x="4032" y="242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5"/>
            <p:cNvSpPr>
              <a:spLocks noChangeArrowheads="1"/>
            </p:cNvSpPr>
            <p:nvPr/>
          </p:nvSpPr>
          <p:spPr bwMode="auto">
            <a:xfrm>
              <a:off x="4165" y="213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6"/>
            <p:cNvSpPr>
              <a:spLocks noChangeArrowheads="1"/>
            </p:cNvSpPr>
            <p:nvPr/>
          </p:nvSpPr>
          <p:spPr bwMode="auto">
            <a:xfrm>
              <a:off x="4297" y="2342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27"/>
            <p:cNvSpPr>
              <a:spLocks noChangeArrowheads="1"/>
            </p:cNvSpPr>
            <p:nvPr/>
          </p:nvSpPr>
          <p:spPr bwMode="auto">
            <a:xfrm>
              <a:off x="4416" y="231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28"/>
            <p:cNvSpPr>
              <a:spLocks noChangeArrowheads="1"/>
            </p:cNvSpPr>
            <p:nvPr/>
          </p:nvSpPr>
          <p:spPr bwMode="auto">
            <a:xfrm>
              <a:off x="4577" y="227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29"/>
            <p:cNvSpPr>
              <a:spLocks noChangeArrowheads="1"/>
            </p:cNvSpPr>
            <p:nvPr/>
          </p:nvSpPr>
          <p:spPr bwMode="auto">
            <a:xfrm>
              <a:off x="4695" y="226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30"/>
            <p:cNvSpPr>
              <a:spLocks noChangeArrowheads="1"/>
            </p:cNvSpPr>
            <p:nvPr/>
          </p:nvSpPr>
          <p:spPr bwMode="auto">
            <a:xfrm>
              <a:off x="4845" y="244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31"/>
            <p:cNvSpPr>
              <a:spLocks noChangeArrowheads="1"/>
            </p:cNvSpPr>
            <p:nvPr/>
          </p:nvSpPr>
          <p:spPr bwMode="auto">
            <a:xfrm>
              <a:off x="5069" y="242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32"/>
            <p:cNvSpPr>
              <a:spLocks noChangeArrowheads="1"/>
            </p:cNvSpPr>
            <p:nvPr/>
          </p:nvSpPr>
          <p:spPr bwMode="auto">
            <a:xfrm>
              <a:off x="5488" y="239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3"/>
            <p:cNvSpPr>
              <a:spLocks/>
            </p:cNvSpPr>
            <p:nvPr/>
          </p:nvSpPr>
          <p:spPr bwMode="auto">
            <a:xfrm>
              <a:off x="660" y="1284"/>
              <a:ext cx="4859" cy="1285"/>
            </a:xfrm>
            <a:custGeom>
              <a:avLst/>
              <a:gdLst>
                <a:gd name="T0" fmla="*/ 19 w 1392"/>
                <a:gd name="T1" fmla="*/ 5 h 368"/>
                <a:gd name="T2" fmla="*/ 42 w 1392"/>
                <a:gd name="T3" fmla="*/ 11 h 368"/>
                <a:gd name="T4" fmla="*/ 65 w 1392"/>
                <a:gd name="T5" fmla="*/ 18 h 368"/>
                <a:gd name="T6" fmla="*/ 88 w 1392"/>
                <a:gd name="T7" fmla="*/ 24 h 368"/>
                <a:gd name="T8" fmla="*/ 112 w 1392"/>
                <a:gd name="T9" fmla="*/ 30 h 368"/>
                <a:gd name="T10" fmla="*/ 135 w 1392"/>
                <a:gd name="T11" fmla="*/ 36 h 368"/>
                <a:gd name="T12" fmla="*/ 158 w 1392"/>
                <a:gd name="T13" fmla="*/ 42 h 368"/>
                <a:gd name="T14" fmla="*/ 182 w 1392"/>
                <a:gd name="T15" fmla="*/ 48 h 368"/>
                <a:gd name="T16" fmla="*/ 205 w 1392"/>
                <a:gd name="T17" fmla="*/ 54 h 368"/>
                <a:gd name="T18" fmla="*/ 228 w 1392"/>
                <a:gd name="T19" fmla="*/ 61 h 368"/>
                <a:gd name="T20" fmla="*/ 251 w 1392"/>
                <a:gd name="T21" fmla="*/ 67 h 368"/>
                <a:gd name="T22" fmla="*/ 275 w 1392"/>
                <a:gd name="T23" fmla="*/ 73 h 368"/>
                <a:gd name="T24" fmla="*/ 298 w 1392"/>
                <a:gd name="T25" fmla="*/ 79 h 368"/>
                <a:gd name="T26" fmla="*/ 321 w 1392"/>
                <a:gd name="T27" fmla="*/ 85 h 368"/>
                <a:gd name="T28" fmla="*/ 344 w 1392"/>
                <a:gd name="T29" fmla="*/ 91 h 368"/>
                <a:gd name="T30" fmla="*/ 368 w 1392"/>
                <a:gd name="T31" fmla="*/ 98 h 368"/>
                <a:gd name="T32" fmla="*/ 391 w 1392"/>
                <a:gd name="T33" fmla="*/ 104 h 368"/>
                <a:gd name="T34" fmla="*/ 414 w 1392"/>
                <a:gd name="T35" fmla="*/ 110 h 368"/>
                <a:gd name="T36" fmla="*/ 438 w 1392"/>
                <a:gd name="T37" fmla="*/ 116 h 368"/>
                <a:gd name="T38" fmla="*/ 461 w 1392"/>
                <a:gd name="T39" fmla="*/ 122 h 368"/>
                <a:gd name="T40" fmla="*/ 484 w 1392"/>
                <a:gd name="T41" fmla="*/ 128 h 368"/>
                <a:gd name="T42" fmla="*/ 507 w 1392"/>
                <a:gd name="T43" fmla="*/ 134 h 368"/>
                <a:gd name="T44" fmla="*/ 531 w 1392"/>
                <a:gd name="T45" fmla="*/ 141 h 368"/>
                <a:gd name="T46" fmla="*/ 554 w 1392"/>
                <a:gd name="T47" fmla="*/ 147 h 368"/>
                <a:gd name="T48" fmla="*/ 577 w 1392"/>
                <a:gd name="T49" fmla="*/ 153 h 368"/>
                <a:gd name="T50" fmla="*/ 600 w 1392"/>
                <a:gd name="T51" fmla="*/ 159 h 368"/>
                <a:gd name="T52" fmla="*/ 624 w 1392"/>
                <a:gd name="T53" fmla="*/ 165 h 368"/>
                <a:gd name="T54" fmla="*/ 647 w 1392"/>
                <a:gd name="T55" fmla="*/ 171 h 368"/>
                <a:gd name="T56" fmla="*/ 670 w 1392"/>
                <a:gd name="T57" fmla="*/ 177 h 368"/>
                <a:gd name="T58" fmla="*/ 693 w 1392"/>
                <a:gd name="T59" fmla="*/ 184 h 368"/>
                <a:gd name="T60" fmla="*/ 717 w 1392"/>
                <a:gd name="T61" fmla="*/ 190 h 368"/>
                <a:gd name="T62" fmla="*/ 740 w 1392"/>
                <a:gd name="T63" fmla="*/ 196 h 368"/>
                <a:gd name="T64" fmla="*/ 763 w 1392"/>
                <a:gd name="T65" fmla="*/ 202 h 368"/>
                <a:gd name="T66" fmla="*/ 787 w 1392"/>
                <a:gd name="T67" fmla="*/ 208 h 368"/>
                <a:gd name="T68" fmla="*/ 810 w 1392"/>
                <a:gd name="T69" fmla="*/ 214 h 368"/>
                <a:gd name="T70" fmla="*/ 833 w 1392"/>
                <a:gd name="T71" fmla="*/ 220 h 368"/>
                <a:gd name="T72" fmla="*/ 856 w 1392"/>
                <a:gd name="T73" fmla="*/ 227 h 368"/>
                <a:gd name="T74" fmla="*/ 880 w 1392"/>
                <a:gd name="T75" fmla="*/ 233 h 368"/>
                <a:gd name="T76" fmla="*/ 903 w 1392"/>
                <a:gd name="T77" fmla="*/ 239 h 368"/>
                <a:gd name="T78" fmla="*/ 926 w 1392"/>
                <a:gd name="T79" fmla="*/ 245 h 368"/>
                <a:gd name="T80" fmla="*/ 949 w 1392"/>
                <a:gd name="T81" fmla="*/ 251 h 368"/>
                <a:gd name="T82" fmla="*/ 973 w 1392"/>
                <a:gd name="T83" fmla="*/ 257 h 368"/>
                <a:gd name="T84" fmla="*/ 996 w 1392"/>
                <a:gd name="T85" fmla="*/ 264 h 368"/>
                <a:gd name="T86" fmla="*/ 1019 w 1392"/>
                <a:gd name="T87" fmla="*/ 270 h 368"/>
                <a:gd name="T88" fmla="*/ 1043 w 1392"/>
                <a:gd name="T89" fmla="*/ 276 h 368"/>
                <a:gd name="T90" fmla="*/ 1066 w 1392"/>
                <a:gd name="T91" fmla="*/ 282 h 368"/>
                <a:gd name="T92" fmla="*/ 1089 w 1392"/>
                <a:gd name="T93" fmla="*/ 288 h 368"/>
                <a:gd name="T94" fmla="*/ 1112 w 1392"/>
                <a:gd name="T95" fmla="*/ 294 h 368"/>
                <a:gd name="T96" fmla="*/ 1136 w 1392"/>
                <a:gd name="T97" fmla="*/ 300 h 368"/>
                <a:gd name="T98" fmla="*/ 1159 w 1392"/>
                <a:gd name="T99" fmla="*/ 307 h 368"/>
                <a:gd name="T100" fmla="*/ 1182 w 1392"/>
                <a:gd name="T101" fmla="*/ 313 h 368"/>
                <a:gd name="T102" fmla="*/ 1205 w 1392"/>
                <a:gd name="T103" fmla="*/ 319 h 368"/>
                <a:gd name="T104" fmla="*/ 1229 w 1392"/>
                <a:gd name="T105" fmla="*/ 325 h 368"/>
                <a:gd name="T106" fmla="*/ 1252 w 1392"/>
                <a:gd name="T107" fmla="*/ 331 h 368"/>
                <a:gd name="T108" fmla="*/ 1275 w 1392"/>
                <a:gd name="T109" fmla="*/ 337 h 368"/>
                <a:gd name="T110" fmla="*/ 1299 w 1392"/>
                <a:gd name="T111" fmla="*/ 344 h 368"/>
                <a:gd name="T112" fmla="*/ 1322 w 1392"/>
                <a:gd name="T113" fmla="*/ 350 h 368"/>
                <a:gd name="T114" fmla="*/ 1345 w 1392"/>
                <a:gd name="T115" fmla="*/ 356 h 368"/>
                <a:gd name="T116" fmla="*/ 1368 w 1392"/>
                <a:gd name="T117" fmla="*/ 362 h 368"/>
                <a:gd name="T118" fmla="*/ 1392 w 1392"/>
                <a:gd name="T119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2" h="368">
                  <a:moveTo>
                    <a:pt x="0" y="0"/>
                  </a:moveTo>
                  <a:lnTo>
                    <a:pt x="5" y="2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5"/>
                  </a:lnTo>
                  <a:lnTo>
                    <a:pt x="23" y="6"/>
                  </a:lnTo>
                  <a:lnTo>
                    <a:pt x="28" y="8"/>
                  </a:lnTo>
                  <a:lnTo>
                    <a:pt x="33" y="9"/>
                  </a:lnTo>
                  <a:lnTo>
                    <a:pt x="37" y="10"/>
                  </a:lnTo>
                  <a:lnTo>
                    <a:pt x="42" y="11"/>
                  </a:lnTo>
                  <a:lnTo>
                    <a:pt x="47" y="13"/>
                  </a:lnTo>
                  <a:lnTo>
                    <a:pt x="51" y="14"/>
                  </a:lnTo>
                  <a:lnTo>
                    <a:pt x="56" y="15"/>
                  </a:lnTo>
                  <a:lnTo>
                    <a:pt x="61" y="16"/>
                  </a:lnTo>
                  <a:lnTo>
                    <a:pt x="65" y="18"/>
                  </a:lnTo>
                  <a:lnTo>
                    <a:pt x="70" y="19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4" y="22"/>
                  </a:lnTo>
                  <a:lnTo>
                    <a:pt x="88" y="24"/>
                  </a:lnTo>
                  <a:lnTo>
                    <a:pt x="93" y="25"/>
                  </a:lnTo>
                  <a:lnTo>
                    <a:pt x="98" y="26"/>
                  </a:lnTo>
                  <a:lnTo>
                    <a:pt x="102" y="27"/>
                  </a:lnTo>
                  <a:lnTo>
                    <a:pt x="107" y="29"/>
                  </a:lnTo>
                  <a:lnTo>
                    <a:pt x="112" y="30"/>
                  </a:lnTo>
                  <a:lnTo>
                    <a:pt x="116" y="31"/>
                  </a:lnTo>
                  <a:lnTo>
                    <a:pt x="121" y="32"/>
                  </a:lnTo>
                  <a:lnTo>
                    <a:pt x="126" y="34"/>
                  </a:lnTo>
                  <a:lnTo>
                    <a:pt x="130" y="35"/>
                  </a:lnTo>
                  <a:lnTo>
                    <a:pt x="135" y="36"/>
                  </a:lnTo>
                  <a:lnTo>
                    <a:pt x="140" y="37"/>
                  </a:lnTo>
                  <a:lnTo>
                    <a:pt x="144" y="38"/>
                  </a:lnTo>
                  <a:lnTo>
                    <a:pt x="149" y="40"/>
                  </a:lnTo>
                  <a:lnTo>
                    <a:pt x="154" y="41"/>
                  </a:lnTo>
                  <a:lnTo>
                    <a:pt x="158" y="42"/>
                  </a:lnTo>
                  <a:lnTo>
                    <a:pt x="163" y="43"/>
                  </a:lnTo>
                  <a:lnTo>
                    <a:pt x="168" y="45"/>
                  </a:lnTo>
                  <a:lnTo>
                    <a:pt x="172" y="46"/>
                  </a:lnTo>
                  <a:lnTo>
                    <a:pt x="177" y="47"/>
                  </a:lnTo>
                  <a:lnTo>
                    <a:pt x="182" y="48"/>
                  </a:lnTo>
                  <a:lnTo>
                    <a:pt x="186" y="50"/>
                  </a:lnTo>
                  <a:lnTo>
                    <a:pt x="191" y="51"/>
                  </a:lnTo>
                  <a:lnTo>
                    <a:pt x="196" y="52"/>
                  </a:lnTo>
                  <a:lnTo>
                    <a:pt x="200" y="53"/>
                  </a:lnTo>
                  <a:lnTo>
                    <a:pt x="205" y="54"/>
                  </a:lnTo>
                  <a:lnTo>
                    <a:pt x="209" y="56"/>
                  </a:lnTo>
                  <a:lnTo>
                    <a:pt x="214" y="57"/>
                  </a:lnTo>
                  <a:lnTo>
                    <a:pt x="219" y="58"/>
                  </a:lnTo>
                  <a:lnTo>
                    <a:pt x="223" y="59"/>
                  </a:lnTo>
                  <a:lnTo>
                    <a:pt x="228" y="61"/>
                  </a:lnTo>
                  <a:lnTo>
                    <a:pt x="233" y="62"/>
                  </a:lnTo>
                  <a:lnTo>
                    <a:pt x="237" y="63"/>
                  </a:lnTo>
                  <a:lnTo>
                    <a:pt x="242" y="64"/>
                  </a:lnTo>
                  <a:lnTo>
                    <a:pt x="247" y="66"/>
                  </a:lnTo>
                  <a:lnTo>
                    <a:pt x="251" y="67"/>
                  </a:lnTo>
                  <a:lnTo>
                    <a:pt x="256" y="68"/>
                  </a:lnTo>
                  <a:lnTo>
                    <a:pt x="261" y="69"/>
                  </a:lnTo>
                  <a:lnTo>
                    <a:pt x="265" y="70"/>
                  </a:lnTo>
                  <a:lnTo>
                    <a:pt x="270" y="72"/>
                  </a:lnTo>
                  <a:lnTo>
                    <a:pt x="275" y="73"/>
                  </a:lnTo>
                  <a:lnTo>
                    <a:pt x="279" y="74"/>
                  </a:lnTo>
                  <a:lnTo>
                    <a:pt x="284" y="75"/>
                  </a:lnTo>
                  <a:lnTo>
                    <a:pt x="289" y="77"/>
                  </a:lnTo>
                  <a:lnTo>
                    <a:pt x="293" y="78"/>
                  </a:lnTo>
                  <a:lnTo>
                    <a:pt x="298" y="79"/>
                  </a:lnTo>
                  <a:lnTo>
                    <a:pt x="303" y="80"/>
                  </a:lnTo>
                  <a:lnTo>
                    <a:pt x="307" y="81"/>
                  </a:lnTo>
                  <a:lnTo>
                    <a:pt x="312" y="83"/>
                  </a:lnTo>
                  <a:lnTo>
                    <a:pt x="317" y="84"/>
                  </a:lnTo>
                  <a:lnTo>
                    <a:pt x="321" y="85"/>
                  </a:lnTo>
                  <a:lnTo>
                    <a:pt x="326" y="86"/>
                  </a:lnTo>
                  <a:lnTo>
                    <a:pt x="330" y="88"/>
                  </a:lnTo>
                  <a:lnTo>
                    <a:pt x="335" y="89"/>
                  </a:lnTo>
                  <a:lnTo>
                    <a:pt x="340" y="90"/>
                  </a:lnTo>
                  <a:lnTo>
                    <a:pt x="344" y="91"/>
                  </a:lnTo>
                  <a:lnTo>
                    <a:pt x="349" y="93"/>
                  </a:lnTo>
                  <a:lnTo>
                    <a:pt x="354" y="94"/>
                  </a:lnTo>
                  <a:lnTo>
                    <a:pt x="358" y="95"/>
                  </a:lnTo>
                  <a:lnTo>
                    <a:pt x="363" y="96"/>
                  </a:lnTo>
                  <a:lnTo>
                    <a:pt x="368" y="98"/>
                  </a:lnTo>
                  <a:lnTo>
                    <a:pt x="372" y="99"/>
                  </a:lnTo>
                  <a:lnTo>
                    <a:pt x="377" y="100"/>
                  </a:lnTo>
                  <a:lnTo>
                    <a:pt x="382" y="101"/>
                  </a:lnTo>
                  <a:lnTo>
                    <a:pt x="386" y="102"/>
                  </a:lnTo>
                  <a:lnTo>
                    <a:pt x="391" y="104"/>
                  </a:lnTo>
                  <a:lnTo>
                    <a:pt x="396" y="105"/>
                  </a:lnTo>
                  <a:lnTo>
                    <a:pt x="400" y="106"/>
                  </a:lnTo>
                  <a:lnTo>
                    <a:pt x="405" y="107"/>
                  </a:lnTo>
                  <a:lnTo>
                    <a:pt x="410" y="109"/>
                  </a:lnTo>
                  <a:lnTo>
                    <a:pt x="414" y="110"/>
                  </a:lnTo>
                  <a:lnTo>
                    <a:pt x="419" y="111"/>
                  </a:lnTo>
                  <a:lnTo>
                    <a:pt x="424" y="112"/>
                  </a:lnTo>
                  <a:lnTo>
                    <a:pt x="428" y="113"/>
                  </a:lnTo>
                  <a:lnTo>
                    <a:pt x="433" y="115"/>
                  </a:lnTo>
                  <a:lnTo>
                    <a:pt x="438" y="116"/>
                  </a:lnTo>
                  <a:lnTo>
                    <a:pt x="442" y="117"/>
                  </a:lnTo>
                  <a:lnTo>
                    <a:pt x="447" y="118"/>
                  </a:lnTo>
                  <a:lnTo>
                    <a:pt x="451" y="120"/>
                  </a:lnTo>
                  <a:lnTo>
                    <a:pt x="456" y="121"/>
                  </a:lnTo>
                  <a:lnTo>
                    <a:pt x="461" y="122"/>
                  </a:lnTo>
                  <a:lnTo>
                    <a:pt x="465" y="123"/>
                  </a:lnTo>
                  <a:lnTo>
                    <a:pt x="470" y="125"/>
                  </a:lnTo>
                  <a:lnTo>
                    <a:pt x="475" y="126"/>
                  </a:lnTo>
                  <a:lnTo>
                    <a:pt x="479" y="127"/>
                  </a:lnTo>
                  <a:lnTo>
                    <a:pt x="484" y="128"/>
                  </a:lnTo>
                  <a:lnTo>
                    <a:pt x="489" y="129"/>
                  </a:lnTo>
                  <a:lnTo>
                    <a:pt x="493" y="131"/>
                  </a:lnTo>
                  <a:lnTo>
                    <a:pt x="498" y="132"/>
                  </a:lnTo>
                  <a:lnTo>
                    <a:pt x="503" y="133"/>
                  </a:lnTo>
                  <a:lnTo>
                    <a:pt x="507" y="134"/>
                  </a:lnTo>
                  <a:lnTo>
                    <a:pt x="512" y="136"/>
                  </a:lnTo>
                  <a:lnTo>
                    <a:pt x="517" y="137"/>
                  </a:lnTo>
                  <a:lnTo>
                    <a:pt x="521" y="138"/>
                  </a:lnTo>
                  <a:lnTo>
                    <a:pt x="526" y="139"/>
                  </a:lnTo>
                  <a:lnTo>
                    <a:pt x="531" y="141"/>
                  </a:lnTo>
                  <a:lnTo>
                    <a:pt x="535" y="142"/>
                  </a:lnTo>
                  <a:lnTo>
                    <a:pt x="540" y="143"/>
                  </a:lnTo>
                  <a:lnTo>
                    <a:pt x="545" y="144"/>
                  </a:lnTo>
                  <a:lnTo>
                    <a:pt x="549" y="145"/>
                  </a:lnTo>
                  <a:lnTo>
                    <a:pt x="554" y="147"/>
                  </a:lnTo>
                  <a:lnTo>
                    <a:pt x="559" y="148"/>
                  </a:lnTo>
                  <a:lnTo>
                    <a:pt x="563" y="149"/>
                  </a:lnTo>
                  <a:lnTo>
                    <a:pt x="568" y="150"/>
                  </a:lnTo>
                  <a:lnTo>
                    <a:pt x="572" y="152"/>
                  </a:lnTo>
                  <a:lnTo>
                    <a:pt x="577" y="153"/>
                  </a:lnTo>
                  <a:lnTo>
                    <a:pt x="582" y="154"/>
                  </a:lnTo>
                  <a:lnTo>
                    <a:pt x="586" y="155"/>
                  </a:lnTo>
                  <a:lnTo>
                    <a:pt x="591" y="157"/>
                  </a:lnTo>
                  <a:lnTo>
                    <a:pt x="596" y="158"/>
                  </a:lnTo>
                  <a:lnTo>
                    <a:pt x="600" y="159"/>
                  </a:lnTo>
                  <a:lnTo>
                    <a:pt x="605" y="160"/>
                  </a:lnTo>
                  <a:lnTo>
                    <a:pt x="610" y="161"/>
                  </a:lnTo>
                  <a:lnTo>
                    <a:pt x="614" y="163"/>
                  </a:lnTo>
                  <a:lnTo>
                    <a:pt x="619" y="164"/>
                  </a:lnTo>
                  <a:lnTo>
                    <a:pt x="624" y="165"/>
                  </a:lnTo>
                  <a:lnTo>
                    <a:pt x="628" y="166"/>
                  </a:lnTo>
                  <a:lnTo>
                    <a:pt x="633" y="168"/>
                  </a:lnTo>
                  <a:lnTo>
                    <a:pt x="638" y="169"/>
                  </a:lnTo>
                  <a:lnTo>
                    <a:pt x="642" y="170"/>
                  </a:lnTo>
                  <a:lnTo>
                    <a:pt x="647" y="171"/>
                  </a:lnTo>
                  <a:lnTo>
                    <a:pt x="652" y="173"/>
                  </a:lnTo>
                  <a:lnTo>
                    <a:pt x="656" y="174"/>
                  </a:lnTo>
                  <a:lnTo>
                    <a:pt x="661" y="175"/>
                  </a:lnTo>
                  <a:lnTo>
                    <a:pt x="666" y="176"/>
                  </a:lnTo>
                  <a:lnTo>
                    <a:pt x="670" y="177"/>
                  </a:lnTo>
                  <a:lnTo>
                    <a:pt x="675" y="179"/>
                  </a:lnTo>
                  <a:lnTo>
                    <a:pt x="680" y="180"/>
                  </a:lnTo>
                  <a:lnTo>
                    <a:pt x="684" y="181"/>
                  </a:lnTo>
                  <a:lnTo>
                    <a:pt x="689" y="182"/>
                  </a:lnTo>
                  <a:lnTo>
                    <a:pt x="693" y="184"/>
                  </a:lnTo>
                  <a:lnTo>
                    <a:pt x="698" y="185"/>
                  </a:lnTo>
                  <a:lnTo>
                    <a:pt x="703" y="186"/>
                  </a:lnTo>
                  <a:lnTo>
                    <a:pt x="707" y="187"/>
                  </a:lnTo>
                  <a:lnTo>
                    <a:pt x="712" y="189"/>
                  </a:lnTo>
                  <a:lnTo>
                    <a:pt x="717" y="190"/>
                  </a:lnTo>
                  <a:lnTo>
                    <a:pt x="721" y="191"/>
                  </a:lnTo>
                  <a:lnTo>
                    <a:pt x="726" y="192"/>
                  </a:lnTo>
                  <a:lnTo>
                    <a:pt x="731" y="193"/>
                  </a:lnTo>
                  <a:lnTo>
                    <a:pt x="735" y="195"/>
                  </a:lnTo>
                  <a:lnTo>
                    <a:pt x="740" y="196"/>
                  </a:lnTo>
                  <a:lnTo>
                    <a:pt x="745" y="197"/>
                  </a:lnTo>
                  <a:lnTo>
                    <a:pt x="749" y="198"/>
                  </a:lnTo>
                  <a:lnTo>
                    <a:pt x="754" y="200"/>
                  </a:lnTo>
                  <a:lnTo>
                    <a:pt x="759" y="201"/>
                  </a:lnTo>
                  <a:lnTo>
                    <a:pt x="763" y="202"/>
                  </a:lnTo>
                  <a:lnTo>
                    <a:pt x="768" y="203"/>
                  </a:lnTo>
                  <a:lnTo>
                    <a:pt x="773" y="205"/>
                  </a:lnTo>
                  <a:lnTo>
                    <a:pt x="777" y="206"/>
                  </a:lnTo>
                  <a:lnTo>
                    <a:pt x="782" y="207"/>
                  </a:lnTo>
                  <a:lnTo>
                    <a:pt x="787" y="208"/>
                  </a:lnTo>
                  <a:lnTo>
                    <a:pt x="791" y="209"/>
                  </a:lnTo>
                  <a:lnTo>
                    <a:pt x="796" y="211"/>
                  </a:lnTo>
                  <a:lnTo>
                    <a:pt x="801" y="212"/>
                  </a:lnTo>
                  <a:lnTo>
                    <a:pt x="805" y="213"/>
                  </a:lnTo>
                  <a:lnTo>
                    <a:pt x="810" y="214"/>
                  </a:lnTo>
                  <a:lnTo>
                    <a:pt x="815" y="216"/>
                  </a:lnTo>
                  <a:lnTo>
                    <a:pt x="819" y="217"/>
                  </a:lnTo>
                  <a:lnTo>
                    <a:pt x="824" y="218"/>
                  </a:lnTo>
                  <a:lnTo>
                    <a:pt x="828" y="219"/>
                  </a:lnTo>
                  <a:lnTo>
                    <a:pt x="833" y="220"/>
                  </a:lnTo>
                  <a:lnTo>
                    <a:pt x="838" y="222"/>
                  </a:lnTo>
                  <a:lnTo>
                    <a:pt x="842" y="223"/>
                  </a:lnTo>
                  <a:lnTo>
                    <a:pt x="847" y="224"/>
                  </a:lnTo>
                  <a:lnTo>
                    <a:pt x="852" y="225"/>
                  </a:lnTo>
                  <a:lnTo>
                    <a:pt x="856" y="227"/>
                  </a:lnTo>
                  <a:lnTo>
                    <a:pt x="861" y="228"/>
                  </a:lnTo>
                  <a:lnTo>
                    <a:pt x="866" y="229"/>
                  </a:lnTo>
                  <a:lnTo>
                    <a:pt x="870" y="230"/>
                  </a:lnTo>
                  <a:lnTo>
                    <a:pt x="875" y="232"/>
                  </a:lnTo>
                  <a:lnTo>
                    <a:pt x="880" y="233"/>
                  </a:lnTo>
                  <a:lnTo>
                    <a:pt x="884" y="234"/>
                  </a:lnTo>
                  <a:lnTo>
                    <a:pt x="889" y="235"/>
                  </a:lnTo>
                  <a:lnTo>
                    <a:pt x="894" y="237"/>
                  </a:lnTo>
                  <a:lnTo>
                    <a:pt x="898" y="238"/>
                  </a:lnTo>
                  <a:lnTo>
                    <a:pt x="903" y="239"/>
                  </a:lnTo>
                  <a:lnTo>
                    <a:pt x="908" y="240"/>
                  </a:lnTo>
                  <a:lnTo>
                    <a:pt x="912" y="241"/>
                  </a:lnTo>
                  <a:lnTo>
                    <a:pt x="917" y="243"/>
                  </a:lnTo>
                  <a:lnTo>
                    <a:pt x="922" y="244"/>
                  </a:lnTo>
                  <a:lnTo>
                    <a:pt x="926" y="245"/>
                  </a:lnTo>
                  <a:lnTo>
                    <a:pt x="931" y="246"/>
                  </a:lnTo>
                  <a:lnTo>
                    <a:pt x="936" y="248"/>
                  </a:lnTo>
                  <a:lnTo>
                    <a:pt x="940" y="249"/>
                  </a:lnTo>
                  <a:lnTo>
                    <a:pt x="945" y="250"/>
                  </a:lnTo>
                  <a:lnTo>
                    <a:pt x="949" y="251"/>
                  </a:lnTo>
                  <a:lnTo>
                    <a:pt x="954" y="252"/>
                  </a:lnTo>
                  <a:lnTo>
                    <a:pt x="959" y="254"/>
                  </a:lnTo>
                  <a:lnTo>
                    <a:pt x="963" y="255"/>
                  </a:lnTo>
                  <a:lnTo>
                    <a:pt x="968" y="256"/>
                  </a:lnTo>
                  <a:lnTo>
                    <a:pt x="973" y="257"/>
                  </a:lnTo>
                  <a:lnTo>
                    <a:pt x="977" y="259"/>
                  </a:lnTo>
                  <a:lnTo>
                    <a:pt x="982" y="260"/>
                  </a:lnTo>
                  <a:lnTo>
                    <a:pt x="987" y="261"/>
                  </a:lnTo>
                  <a:lnTo>
                    <a:pt x="991" y="262"/>
                  </a:lnTo>
                  <a:lnTo>
                    <a:pt x="996" y="264"/>
                  </a:lnTo>
                  <a:lnTo>
                    <a:pt x="1001" y="265"/>
                  </a:lnTo>
                  <a:lnTo>
                    <a:pt x="1005" y="266"/>
                  </a:lnTo>
                  <a:lnTo>
                    <a:pt x="1010" y="267"/>
                  </a:lnTo>
                  <a:lnTo>
                    <a:pt x="1015" y="269"/>
                  </a:lnTo>
                  <a:lnTo>
                    <a:pt x="1019" y="270"/>
                  </a:lnTo>
                  <a:lnTo>
                    <a:pt x="1024" y="271"/>
                  </a:lnTo>
                  <a:lnTo>
                    <a:pt x="1029" y="272"/>
                  </a:lnTo>
                  <a:lnTo>
                    <a:pt x="1033" y="273"/>
                  </a:lnTo>
                  <a:lnTo>
                    <a:pt x="1038" y="275"/>
                  </a:lnTo>
                  <a:lnTo>
                    <a:pt x="1043" y="276"/>
                  </a:lnTo>
                  <a:lnTo>
                    <a:pt x="1047" y="277"/>
                  </a:lnTo>
                  <a:lnTo>
                    <a:pt x="1052" y="278"/>
                  </a:lnTo>
                  <a:lnTo>
                    <a:pt x="1057" y="280"/>
                  </a:lnTo>
                  <a:lnTo>
                    <a:pt x="1061" y="281"/>
                  </a:lnTo>
                  <a:lnTo>
                    <a:pt x="1066" y="282"/>
                  </a:lnTo>
                  <a:lnTo>
                    <a:pt x="1070" y="283"/>
                  </a:lnTo>
                  <a:lnTo>
                    <a:pt x="1075" y="284"/>
                  </a:lnTo>
                  <a:lnTo>
                    <a:pt x="1080" y="286"/>
                  </a:lnTo>
                  <a:lnTo>
                    <a:pt x="1084" y="287"/>
                  </a:lnTo>
                  <a:lnTo>
                    <a:pt x="1089" y="288"/>
                  </a:lnTo>
                  <a:lnTo>
                    <a:pt x="1094" y="289"/>
                  </a:lnTo>
                  <a:lnTo>
                    <a:pt x="1098" y="291"/>
                  </a:lnTo>
                  <a:lnTo>
                    <a:pt x="1103" y="292"/>
                  </a:lnTo>
                  <a:lnTo>
                    <a:pt x="1108" y="293"/>
                  </a:lnTo>
                  <a:lnTo>
                    <a:pt x="1112" y="294"/>
                  </a:lnTo>
                  <a:lnTo>
                    <a:pt x="1117" y="296"/>
                  </a:lnTo>
                  <a:lnTo>
                    <a:pt x="1122" y="297"/>
                  </a:lnTo>
                  <a:lnTo>
                    <a:pt x="1126" y="298"/>
                  </a:lnTo>
                  <a:lnTo>
                    <a:pt x="1131" y="299"/>
                  </a:lnTo>
                  <a:lnTo>
                    <a:pt x="1136" y="300"/>
                  </a:lnTo>
                  <a:lnTo>
                    <a:pt x="1140" y="302"/>
                  </a:lnTo>
                  <a:lnTo>
                    <a:pt x="1145" y="303"/>
                  </a:lnTo>
                  <a:lnTo>
                    <a:pt x="1150" y="304"/>
                  </a:lnTo>
                  <a:lnTo>
                    <a:pt x="1154" y="305"/>
                  </a:lnTo>
                  <a:lnTo>
                    <a:pt x="1159" y="307"/>
                  </a:lnTo>
                  <a:lnTo>
                    <a:pt x="1164" y="308"/>
                  </a:lnTo>
                  <a:lnTo>
                    <a:pt x="1168" y="309"/>
                  </a:lnTo>
                  <a:lnTo>
                    <a:pt x="1173" y="310"/>
                  </a:lnTo>
                  <a:lnTo>
                    <a:pt x="1178" y="312"/>
                  </a:lnTo>
                  <a:lnTo>
                    <a:pt x="1182" y="313"/>
                  </a:lnTo>
                  <a:lnTo>
                    <a:pt x="1187" y="314"/>
                  </a:lnTo>
                  <a:lnTo>
                    <a:pt x="1191" y="315"/>
                  </a:lnTo>
                  <a:lnTo>
                    <a:pt x="1196" y="316"/>
                  </a:lnTo>
                  <a:lnTo>
                    <a:pt x="1201" y="318"/>
                  </a:lnTo>
                  <a:lnTo>
                    <a:pt x="1205" y="319"/>
                  </a:lnTo>
                  <a:lnTo>
                    <a:pt x="1210" y="320"/>
                  </a:lnTo>
                  <a:lnTo>
                    <a:pt x="1215" y="321"/>
                  </a:lnTo>
                  <a:lnTo>
                    <a:pt x="1219" y="323"/>
                  </a:lnTo>
                  <a:lnTo>
                    <a:pt x="1224" y="324"/>
                  </a:lnTo>
                  <a:lnTo>
                    <a:pt x="1229" y="325"/>
                  </a:lnTo>
                  <a:lnTo>
                    <a:pt x="1233" y="326"/>
                  </a:lnTo>
                  <a:lnTo>
                    <a:pt x="1238" y="328"/>
                  </a:lnTo>
                  <a:lnTo>
                    <a:pt x="1243" y="329"/>
                  </a:lnTo>
                  <a:lnTo>
                    <a:pt x="1247" y="330"/>
                  </a:lnTo>
                  <a:lnTo>
                    <a:pt x="1252" y="331"/>
                  </a:lnTo>
                  <a:lnTo>
                    <a:pt x="1257" y="332"/>
                  </a:lnTo>
                  <a:lnTo>
                    <a:pt x="1261" y="334"/>
                  </a:lnTo>
                  <a:lnTo>
                    <a:pt x="1266" y="335"/>
                  </a:lnTo>
                  <a:lnTo>
                    <a:pt x="1271" y="336"/>
                  </a:lnTo>
                  <a:lnTo>
                    <a:pt x="1275" y="337"/>
                  </a:lnTo>
                  <a:lnTo>
                    <a:pt x="1280" y="339"/>
                  </a:lnTo>
                  <a:lnTo>
                    <a:pt x="1285" y="340"/>
                  </a:lnTo>
                  <a:lnTo>
                    <a:pt x="1289" y="341"/>
                  </a:lnTo>
                  <a:lnTo>
                    <a:pt x="1294" y="342"/>
                  </a:lnTo>
                  <a:lnTo>
                    <a:pt x="1299" y="344"/>
                  </a:lnTo>
                  <a:lnTo>
                    <a:pt x="1303" y="345"/>
                  </a:lnTo>
                  <a:lnTo>
                    <a:pt x="1308" y="346"/>
                  </a:lnTo>
                  <a:lnTo>
                    <a:pt x="1312" y="347"/>
                  </a:lnTo>
                  <a:lnTo>
                    <a:pt x="1317" y="348"/>
                  </a:lnTo>
                  <a:lnTo>
                    <a:pt x="1322" y="350"/>
                  </a:lnTo>
                  <a:lnTo>
                    <a:pt x="1326" y="351"/>
                  </a:lnTo>
                  <a:lnTo>
                    <a:pt x="1331" y="352"/>
                  </a:lnTo>
                  <a:lnTo>
                    <a:pt x="1336" y="353"/>
                  </a:lnTo>
                  <a:lnTo>
                    <a:pt x="1340" y="355"/>
                  </a:lnTo>
                  <a:lnTo>
                    <a:pt x="1345" y="356"/>
                  </a:lnTo>
                  <a:lnTo>
                    <a:pt x="1350" y="357"/>
                  </a:lnTo>
                  <a:lnTo>
                    <a:pt x="1354" y="358"/>
                  </a:lnTo>
                  <a:lnTo>
                    <a:pt x="1359" y="360"/>
                  </a:lnTo>
                  <a:lnTo>
                    <a:pt x="1364" y="361"/>
                  </a:lnTo>
                  <a:lnTo>
                    <a:pt x="1368" y="362"/>
                  </a:lnTo>
                  <a:lnTo>
                    <a:pt x="1373" y="363"/>
                  </a:lnTo>
                  <a:lnTo>
                    <a:pt x="1378" y="364"/>
                  </a:lnTo>
                  <a:lnTo>
                    <a:pt x="1382" y="366"/>
                  </a:lnTo>
                  <a:lnTo>
                    <a:pt x="1387" y="367"/>
                  </a:lnTo>
                  <a:lnTo>
                    <a:pt x="1392" y="368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49"/>
            <p:cNvSpPr>
              <a:spLocks noChangeShapeType="1"/>
            </p:cNvSpPr>
            <p:nvPr/>
          </p:nvSpPr>
          <p:spPr bwMode="auto">
            <a:xfrm>
              <a:off x="78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50"/>
            <p:cNvSpPr>
              <a:spLocks noChangeArrowheads="1"/>
            </p:cNvSpPr>
            <p:nvPr/>
          </p:nvSpPr>
          <p:spPr bwMode="auto">
            <a:xfrm>
              <a:off x="646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Line 51"/>
            <p:cNvSpPr>
              <a:spLocks noChangeShapeType="1"/>
            </p:cNvSpPr>
            <p:nvPr/>
          </p:nvSpPr>
          <p:spPr bwMode="auto">
            <a:xfrm>
              <a:off x="167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52"/>
            <p:cNvSpPr>
              <a:spLocks noChangeArrowheads="1"/>
            </p:cNvSpPr>
            <p:nvPr/>
          </p:nvSpPr>
          <p:spPr bwMode="auto">
            <a:xfrm>
              <a:off x="1533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Line 53"/>
            <p:cNvSpPr>
              <a:spLocks noChangeShapeType="1"/>
            </p:cNvSpPr>
            <p:nvPr/>
          </p:nvSpPr>
          <p:spPr bwMode="auto">
            <a:xfrm>
              <a:off x="284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4"/>
            <p:cNvSpPr>
              <a:spLocks noChangeArrowheads="1"/>
            </p:cNvSpPr>
            <p:nvPr/>
          </p:nvSpPr>
          <p:spPr bwMode="auto">
            <a:xfrm>
              <a:off x="2702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Line 55"/>
            <p:cNvSpPr>
              <a:spLocks noChangeShapeType="1"/>
            </p:cNvSpPr>
            <p:nvPr/>
          </p:nvSpPr>
          <p:spPr bwMode="auto">
            <a:xfrm>
              <a:off x="416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56"/>
            <p:cNvSpPr>
              <a:spLocks noChangeArrowheads="1"/>
            </p:cNvSpPr>
            <p:nvPr/>
          </p:nvSpPr>
          <p:spPr bwMode="auto">
            <a:xfrm>
              <a:off x="4022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Line 57"/>
            <p:cNvSpPr>
              <a:spLocks noChangeShapeType="1"/>
            </p:cNvSpPr>
            <p:nvPr/>
          </p:nvSpPr>
          <p:spPr bwMode="auto">
            <a:xfrm>
              <a:off x="54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58"/>
            <p:cNvSpPr>
              <a:spLocks noChangeArrowheads="1"/>
            </p:cNvSpPr>
            <p:nvPr/>
          </p:nvSpPr>
          <p:spPr bwMode="auto">
            <a:xfrm>
              <a:off x="5264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59"/>
            <p:cNvSpPr>
              <a:spLocks noChangeArrowheads="1"/>
            </p:cNvSpPr>
            <p:nvPr/>
          </p:nvSpPr>
          <p:spPr bwMode="auto">
            <a:xfrm>
              <a:off x="1389" y="4014"/>
              <a:ext cx="359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Theil</a:t>
              </a: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Index of Racial Segregation in 2000 (log scale)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4" name="Rectangle 34"/>
          <p:cNvSpPr>
            <a:spLocks noChangeArrowheads="1"/>
          </p:cNvSpPr>
          <p:nvPr/>
        </p:nvSpPr>
        <p:spPr bwMode="auto">
          <a:xfrm>
            <a:off x="6705600" y="240132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-0.361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Rectangle 35"/>
          <p:cNvSpPr>
            <a:spLocks noChangeArrowheads="1"/>
          </p:cNvSpPr>
          <p:nvPr/>
        </p:nvSpPr>
        <p:spPr bwMode="auto">
          <a:xfrm>
            <a:off x="8077202" y="262834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(0.068)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16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39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42060"/>
            <a:ext cx="7620000" cy="508254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+mj-lt"/>
                <a:cs typeface="Arial" panose="020B0604020202020204" pitchFamily="34" charset="0"/>
              </a:rPr>
              <a:t>Whites (blue), Blacks (green), Asians (red), Hispanics (orange)</a:t>
            </a:r>
            <a:endParaRPr lang="en-US" dirty="0" smtClean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6519446"/>
            <a:ext cx="4738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1E2D53"/>
                </a:solidFill>
                <a:latin typeface="Calibri"/>
              </a:rPr>
              <a:t>Source: Cable </a:t>
            </a:r>
            <a:r>
              <a:rPr lang="en-US" dirty="0" smtClean="0">
                <a:solidFill>
                  <a:srgbClr val="1E2D53"/>
                </a:solidFill>
                <a:latin typeface="Calibri"/>
              </a:rPr>
              <a:t>(2013) based on Census 2010 data</a:t>
            </a:r>
            <a:endParaRPr lang="en-US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183" y="2564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Racial Segregation in Atlanta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27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42060"/>
            <a:ext cx="7620000" cy="508254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183" y="2564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Racial Segregation in Sacramento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334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+mj-lt"/>
                <a:cs typeface="Arial" panose="020B0604020202020204" pitchFamily="34" charset="0"/>
              </a:rPr>
              <a:t>Whites (blue), Blacks (green), Asians (red), Hispanics (</a:t>
            </a:r>
            <a:r>
              <a:rPr lang="en-US" dirty="0">
                <a:solidFill>
                  <a:srgbClr val="1E2D53"/>
                </a:solidFill>
                <a:latin typeface="+mj-lt"/>
                <a:cs typeface="Arial" panose="020B0604020202020204" pitchFamily="34" charset="0"/>
              </a:rPr>
              <a:t>o</a:t>
            </a:r>
            <a:r>
              <a:rPr lang="en-US" dirty="0" smtClean="0">
                <a:solidFill>
                  <a:srgbClr val="1E2D53"/>
                </a:solidFill>
                <a:latin typeface="+mj-lt"/>
                <a:cs typeface="Arial" panose="020B0604020202020204" pitchFamily="34" charset="0"/>
              </a:rPr>
              <a:t>range)</a:t>
            </a:r>
            <a:endParaRPr lang="en-US" dirty="0" smtClean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19600" y="6519446"/>
            <a:ext cx="4738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1E2D53"/>
                </a:solidFill>
                <a:latin typeface="Calibri"/>
              </a:rPr>
              <a:t>Source: Cable </a:t>
            </a:r>
            <a:r>
              <a:rPr lang="en-US" dirty="0" smtClean="0">
                <a:solidFill>
                  <a:srgbClr val="1E2D53"/>
                </a:solidFill>
                <a:latin typeface="Calibri"/>
              </a:rPr>
              <a:t>(2013) based on Census 2010 data</a:t>
            </a:r>
            <a:endParaRPr 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63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7"/>
          <p:cNvSpPr>
            <a:spLocks noChangeArrowheads="1"/>
          </p:cNvSpPr>
          <p:nvPr/>
        </p:nvSpPr>
        <p:spPr bwMode="auto">
          <a:xfrm>
            <a:off x="0" y="257176"/>
            <a:ext cx="914400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Absolute Upward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Mobility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vs. Income Segregation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0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685213" cy="5959475"/>
            <a:chOff x="310" y="470"/>
            <a:chExt cx="5471" cy="3754"/>
          </a:xfrm>
        </p:grpSpPr>
        <p:sp>
          <p:nvSpPr>
            <p:cNvPr id="61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13"/>
            <p:cNvSpPr>
              <a:spLocks noChangeArrowheads="1"/>
            </p:cNvSpPr>
            <p:nvPr/>
          </p:nvSpPr>
          <p:spPr bwMode="auto">
            <a:xfrm>
              <a:off x="1075" y="111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14"/>
            <p:cNvSpPr>
              <a:spLocks noChangeArrowheads="1"/>
            </p:cNvSpPr>
            <p:nvPr/>
          </p:nvSpPr>
          <p:spPr bwMode="auto">
            <a:xfrm>
              <a:off x="2088" y="1430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15"/>
            <p:cNvSpPr>
              <a:spLocks noChangeArrowheads="1"/>
            </p:cNvSpPr>
            <p:nvPr/>
          </p:nvSpPr>
          <p:spPr bwMode="auto">
            <a:xfrm>
              <a:off x="2475" y="18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16"/>
            <p:cNvSpPr>
              <a:spLocks noChangeArrowheads="1"/>
            </p:cNvSpPr>
            <p:nvPr/>
          </p:nvSpPr>
          <p:spPr bwMode="auto">
            <a:xfrm>
              <a:off x="2688" y="186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17"/>
            <p:cNvSpPr>
              <a:spLocks noChangeArrowheads="1"/>
            </p:cNvSpPr>
            <p:nvPr/>
          </p:nvSpPr>
          <p:spPr bwMode="auto">
            <a:xfrm>
              <a:off x="2904" y="179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18"/>
            <p:cNvSpPr>
              <a:spLocks noChangeArrowheads="1"/>
            </p:cNvSpPr>
            <p:nvPr/>
          </p:nvSpPr>
          <p:spPr bwMode="auto">
            <a:xfrm>
              <a:off x="3110" y="177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19"/>
            <p:cNvSpPr>
              <a:spLocks noChangeArrowheads="1"/>
            </p:cNvSpPr>
            <p:nvPr/>
          </p:nvSpPr>
          <p:spPr bwMode="auto">
            <a:xfrm>
              <a:off x="3288" y="204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0"/>
            <p:cNvSpPr>
              <a:spLocks noChangeArrowheads="1"/>
            </p:cNvSpPr>
            <p:nvPr/>
          </p:nvSpPr>
          <p:spPr bwMode="auto">
            <a:xfrm>
              <a:off x="3446" y="1947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21"/>
            <p:cNvSpPr>
              <a:spLocks noChangeArrowheads="1"/>
            </p:cNvSpPr>
            <p:nvPr/>
          </p:nvSpPr>
          <p:spPr bwMode="auto">
            <a:xfrm>
              <a:off x="3613" y="220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22"/>
            <p:cNvSpPr>
              <a:spLocks noChangeArrowheads="1"/>
            </p:cNvSpPr>
            <p:nvPr/>
          </p:nvSpPr>
          <p:spPr bwMode="auto">
            <a:xfrm>
              <a:off x="3777" y="201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23"/>
            <p:cNvSpPr>
              <a:spLocks noChangeArrowheads="1"/>
            </p:cNvSpPr>
            <p:nvPr/>
          </p:nvSpPr>
          <p:spPr bwMode="auto">
            <a:xfrm>
              <a:off x="3910" y="21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4"/>
            <p:cNvSpPr>
              <a:spLocks noChangeArrowheads="1"/>
            </p:cNvSpPr>
            <p:nvPr/>
          </p:nvSpPr>
          <p:spPr bwMode="auto">
            <a:xfrm>
              <a:off x="4035" y="21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5"/>
            <p:cNvSpPr>
              <a:spLocks noChangeArrowheads="1"/>
            </p:cNvSpPr>
            <p:nvPr/>
          </p:nvSpPr>
          <p:spPr bwMode="auto">
            <a:xfrm>
              <a:off x="4179" y="2118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6"/>
            <p:cNvSpPr>
              <a:spLocks noChangeArrowheads="1"/>
            </p:cNvSpPr>
            <p:nvPr/>
          </p:nvSpPr>
          <p:spPr bwMode="auto">
            <a:xfrm>
              <a:off x="4318" y="240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27"/>
            <p:cNvSpPr>
              <a:spLocks noChangeArrowheads="1"/>
            </p:cNvSpPr>
            <p:nvPr/>
          </p:nvSpPr>
          <p:spPr bwMode="auto">
            <a:xfrm>
              <a:off x="4465" y="209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28"/>
            <p:cNvSpPr>
              <a:spLocks noChangeArrowheads="1"/>
            </p:cNvSpPr>
            <p:nvPr/>
          </p:nvSpPr>
          <p:spPr bwMode="auto">
            <a:xfrm>
              <a:off x="4618" y="231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29"/>
            <p:cNvSpPr>
              <a:spLocks noChangeArrowheads="1"/>
            </p:cNvSpPr>
            <p:nvPr/>
          </p:nvSpPr>
          <p:spPr bwMode="auto">
            <a:xfrm>
              <a:off x="4776" y="223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30"/>
            <p:cNvSpPr>
              <a:spLocks noChangeArrowheads="1"/>
            </p:cNvSpPr>
            <p:nvPr/>
          </p:nvSpPr>
          <p:spPr bwMode="auto">
            <a:xfrm>
              <a:off x="4940" y="2506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31"/>
            <p:cNvSpPr>
              <a:spLocks noChangeArrowheads="1"/>
            </p:cNvSpPr>
            <p:nvPr/>
          </p:nvSpPr>
          <p:spPr bwMode="auto">
            <a:xfrm>
              <a:off x="5128" y="248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32"/>
            <p:cNvSpPr>
              <a:spLocks noChangeArrowheads="1"/>
            </p:cNvSpPr>
            <p:nvPr/>
          </p:nvSpPr>
          <p:spPr bwMode="auto">
            <a:xfrm>
              <a:off x="5334" y="2520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3"/>
            <p:cNvSpPr>
              <a:spLocks/>
            </p:cNvSpPr>
            <p:nvPr/>
          </p:nvSpPr>
          <p:spPr bwMode="auto">
            <a:xfrm>
              <a:off x="1107" y="1294"/>
              <a:ext cx="4259" cy="1282"/>
            </a:xfrm>
            <a:custGeom>
              <a:avLst/>
              <a:gdLst>
                <a:gd name="T0" fmla="*/ 17 w 1220"/>
                <a:gd name="T1" fmla="*/ 5 h 367"/>
                <a:gd name="T2" fmla="*/ 37 w 1220"/>
                <a:gd name="T3" fmla="*/ 11 h 367"/>
                <a:gd name="T4" fmla="*/ 58 w 1220"/>
                <a:gd name="T5" fmla="*/ 17 h 367"/>
                <a:gd name="T6" fmla="*/ 78 w 1220"/>
                <a:gd name="T7" fmla="*/ 23 h 367"/>
                <a:gd name="T8" fmla="*/ 98 w 1220"/>
                <a:gd name="T9" fmla="*/ 29 h 367"/>
                <a:gd name="T10" fmla="*/ 119 w 1220"/>
                <a:gd name="T11" fmla="*/ 35 h 367"/>
                <a:gd name="T12" fmla="*/ 139 w 1220"/>
                <a:gd name="T13" fmla="*/ 42 h 367"/>
                <a:gd name="T14" fmla="*/ 160 w 1220"/>
                <a:gd name="T15" fmla="*/ 48 h 367"/>
                <a:gd name="T16" fmla="*/ 180 w 1220"/>
                <a:gd name="T17" fmla="*/ 54 h 367"/>
                <a:gd name="T18" fmla="*/ 200 w 1220"/>
                <a:gd name="T19" fmla="*/ 60 h 367"/>
                <a:gd name="T20" fmla="*/ 221 w 1220"/>
                <a:gd name="T21" fmla="*/ 66 h 367"/>
                <a:gd name="T22" fmla="*/ 241 w 1220"/>
                <a:gd name="T23" fmla="*/ 72 h 367"/>
                <a:gd name="T24" fmla="*/ 261 w 1220"/>
                <a:gd name="T25" fmla="*/ 79 h 367"/>
                <a:gd name="T26" fmla="*/ 282 w 1220"/>
                <a:gd name="T27" fmla="*/ 85 h 367"/>
                <a:gd name="T28" fmla="*/ 302 w 1220"/>
                <a:gd name="T29" fmla="*/ 91 h 367"/>
                <a:gd name="T30" fmla="*/ 323 w 1220"/>
                <a:gd name="T31" fmla="*/ 97 h 367"/>
                <a:gd name="T32" fmla="*/ 343 w 1220"/>
                <a:gd name="T33" fmla="*/ 103 h 367"/>
                <a:gd name="T34" fmla="*/ 363 w 1220"/>
                <a:gd name="T35" fmla="*/ 109 h 367"/>
                <a:gd name="T36" fmla="*/ 384 w 1220"/>
                <a:gd name="T37" fmla="*/ 115 h 367"/>
                <a:gd name="T38" fmla="*/ 404 w 1220"/>
                <a:gd name="T39" fmla="*/ 122 h 367"/>
                <a:gd name="T40" fmla="*/ 425 w 1220"/>
                <a:gd name="T41" fmla="*/ 128 h 367"/>
                <a:gd name="T42" fmla="*/ 445 w 1220"/>
                <a:gd name="T43" fmla="*/ 134 h 367"/>
                <a:gd name="T44" fmla="*/ 465 w 1220"/>
                <a:gd name="T45" fmla="*/ 140 h 367"/>
                <a:gd name="T46" fmla="*/ 486 w 1220"/>
                <a:gd name="T47" fmla="*/ 146 h 367"/>
                <a:gd name="T48" fmla="*/ 506 w 1220"/>
                <a:gd name="T49" fmla="*/ 152 h 367"/>
                <a:gd name="T50" fmla="*/ 527 w 1220"/>
                <a:gd name="T51" fmla="*/ 158 h 367"/>
                <a:gd name="T52" fmla="*/ 547 w 1220"/>
                <a:gd name="T53" fmla="*/ 165 h 367"/>
                <a:gd name="T54" fmla="*/ 567 w 1220"/>
                <a:gd name="T55" fmla="*/ 171 h 367"/>
                <a:gd name="T56" fmla="*/ 588 w 1220"/>
                <a:gd name="T57" fmla="*/ 177 h 367"/>
                <a:gd name="T58" fmla="*/ 608 w 1220"/>
                <a:gd name="T59" fmla="*/ 183 h 367"/>
                <a:gd name="T60" fmla="*/ 628 w 1220"/>
                <a:gd name="T61" fmla="*/ 189 h 367"/>
                <a:gd name="T62" fmla="*/ 649 w 1220"/>
                <a:gd name="T63" fmla="*/ 195 h 367"/>
                <a:gd name="T64" fmla="*/ 669 w 1220"/>
                <a:gd name="T65" fmla="*/ 201 h 367"/>
                <a:gd name="T66" fmla="*/ 690 w 1220"/>
                <a:gd name="T67" fmla="*/ 208 h 367"/>
                <a:gd name="T68" fmla="*/ 710 w 1220"/>
                <a:gd name="T69" fmla="*/ 214 h 367"/>
                <a:gd name="T70" fmla="*/ 730 w 1220"/>
                <a:gd name="T71" fmla="*/ 220 h 367"/>
                <a:gd name="T72" fmla="*/ 751 w 1220"/>
                <a:gd name="T73" fmla="*/ 226 h 367"/>
                <a:gd name="T74" fmla="*/ 771 w 1220"/>
                <a:gd name="T75" fmla="*/ 232 h 367"/>
                <a:gd name="T76" fmla="*/ 792 w 1220"/>
                <a:gd name="T77" fmla="*/ 238 h 367"/>
                <a:gd name="T78" fmla="*/ 812 w 1220"/>
                <a:gd name="T79" fmla="*/ 245 h 367"/>
                <a:gd name="T80" fmla="*/ 832 w 1220"/>
                <a:gd name="T81" fmla="*/ 251 h 367"/>
                <a:gd name="T82" fmla="*/ 853 w 1220"/>
                <a:gd name="T83" fmla="*/ 257 h 367"/>
                <a:gd name="T84" fmla="*/ 873 w 1220"/>
                <a:gd name="T85" fmla="*/ 263 h 367"/>
                <a:gd name="T86" fmla="*/ 894 w 1220"/>
                <a:gd name="T87" fmla="*/ 269 h 367"/>
                <a:gd name="T88" fmla="*/ 914 w 1220"/>
                <a:gd name="T89" fmla="*/ 275 h 367"/>
                <a:gd name="T90" fmla="*/ 934 w 1220"/>
                <a:gd name="T91" fmla="*/ 281 h 367"/>
                <a:gd name="T92" fmla="*/ 955 w 1220"/>
                <a:gd name="T93" fmla="*/ 288 h 367"/>
                <a:gd name="T94" fmla="*/ 975 w 1220"/>
                <a:gd name="T95" fmla="*/ 294 h 367"/>
                <a:gd name="T96" fmla="*/ 996 w 1220"/>
                <a:gd name="T97" fmla="*/ 300 h 367"/>
                <a:gd name="T98" fmla="*/ 1016 w 1220"/>
                <a:gd name="T99" fmla="*/ 306 h 367"/>
                <a:gd name="T100" fmla="*/ 1036 w 1220"/>
                <a:gd name="T101" fmla="*/ 312 h 367"/>
                <a:gd name="T102" fmla="*/ 1057 w 1220"/>
                <a:gd name="T103" fmla="*/ 318 h 367"/>
                <a:gd name="T104" fmla="*/ 1077 w 1220"/>
                <a:gd name="T105" fmla="*/ 324 h 367"/>
                <a:gd name="T106" fmla="*/ 1097 w 1220"/>
                <a:gd name="T107" fmla="*/ 331 h 367"/>
                <a:gd name="T108" fmla="*/ 1118 w 1220"/>
                <a:gd name="T109" fmla="*/ 337 h 367"/>
                <a:gd name="T110" fmla="*/ 1138 w 1220"/>
                <a:gd name="T111" fmla="*/ 343 h 367"/>
                <a:gd name="T112" fmla="*/ 1159 w 1220"/>
                <a:gd name="T113" fmla="*/ 349 h 367"/>
                <a:gd name="T114" fmla="*/ 1179 w 1220"/>
                <a:gd name="T115" fmla="*/ 355 h 367"/>
                <a:gd name="T116" fmla="*/ 1199 w 1220"/>
                <a:gd name="T117" fmla="*/ 361 h 367"/>
                <a:gd name="T118" fmla="*/ 1220 w 1220"/>
                <a:gd name="T11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0" h="367">
                  <a:moveTo>
                    <a:pt x="0" y="0"/>
                  </a:moveTo>
                  <a:lnTo>
                    <a:pt x="5" y="1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7" y="5"/>
                  </a:lnTo>
                  <a:lnTo>
                    <a:pt x="21" y="6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3" y="10"/>
                  </a:lnTo>
                  <a:lnTo>
                    <a:pt x="37" y="11"/>
                  </a:lnTo>
                  <a:lnTo>
                    <a:pt x="41" y="12"/>
                  </a:lnTo>
                  <a:lnTo>
                    <a:pt x="45" y="13"/>
                  </a:lnTo>
                  <a:lnTo>
                    <a:pt x="49" y="15"/>
                  </a:lnTo>
                  <a:lnTo>
                    <a:pt x="54" y="16"/>
                  </a:lnTo>
                  <a:lnTo>
                    <a:pt x="58" y="17"/>
                  </a:lnTo>
                  <a:lnTo>
                    <a:pt x="62" y="18"/>
                  </a:lnTo>
                  <a:lnTo>
                    <a:pt x="66" y="19"/>
                  </a:lnTo>
                  <a:lnTo>
                    <a:pt x="70" y="21"/>
                  </a:lnTo>
                  <a:lnTo>
                    <a:pt x="74" y="22"/>
                  </a:lnTo>
                  <a:lnTo>
                    <a:pt x="78" y="23"/>
                  </a:lnTo>
                  <a:lnTo>
                    <a:pt x="82" y="24"/>
                  </a:lnTo>
                  <a:lnTo>
                    <a:pt x="86" y="26"/>
                  </a:lnTo>
                  <a:lnTo>
                    <a:pt x="90" y="27"/>
                  </a:lnTo>
                  <a:lnTo>
                    <a:pt x="94" y="28"/>
                  </a:lnTo>
                  <a:lnTo>
                    <a:pt x="98" y="29"/>
                  </a:lnTo>
                  <a:lnTo>
                    <a:pt x="102" y="31"/>
                  </a:lnTo>
                  <a:lnTo>
                    <a:pt x="107" y="32"/>
                  </a:lnTo>
                  <a:lnTo>
                    <a:pt x="111" y="33"/>
                  </a:lnTo>
                  <a:lnTo>
                    <a:pt x="115" y="34"/>
                  </a:lnTo>
                  <a:lnTo>
                    <a:pt x="119" y="35"/>
                  </a:lnTo>
                  <a:lnTo>
                    <a:pt x="123" y="37"/>
                  </a:lnTo>
                  <a:lnTo>
                    <a:pt x="127" y="38"/>
                  </a:lnTo>
                  <a:lnTo>
                    <a:pt x="131" y="39"/>
                  </a:lnTo>
                  <a:lnTo>
                    <a:pt x="135" y="40"/>
                  </a:lnTo>
                  <a:lnTo>
                    <a:pt x="139" y="42"/>
                  </a:lnTo>
                  <a:lnTo>
                    <a:pt x="143" y="43"/>
                  </a:lnTo>
                  <a:lnTo>
                    <a:pt x="147" y="44"/>
                  </a:lnTo>
                  <a:lnTo>
                    <a:pt x="151" y="45"/>
                  </a:lnTo>
                  <a:lnTo>
                    <a:pt x="155" y="47"/>
                  </a:lnTo>
                  <a:lnTo>
                    <a:pt x="160" y="48"/>
                  </a:lnTo>
                  <a:lnTo>
                    <a:pt x="164" y="49"/>
                  </a:lnTo>
                  <a:lnTo>
                    <a:pt x="168" y="50"/>
                  </a:lnTo>
                  <a:lnTo>
                    <a:pt x="172" y="51"/>
                  </a:lnTo>
                  <a:lnTo>
                    <a:pt x="176" y="53"/>
                  </a:lnTo>
                  <a:lnTo>
                    <a:pt x="180" y="54"/>
                  </a:lnTo>
                  <a:lnTo>
                    <a:pt x="184" y="55"/>
                  </a:lnTo>
                  <a:lnTo>
                    <a:pt x="188" y="56"/>
                  </a:lnTo>
                  <a:lnTo>
                    <a:pt x="192" y="58"/>
                  </a:lnTo>
                  <a:lnTo>
                    <a:pt x="196" y="59"/>
                  </a:lnTo>
                  <a:lnTo>
                    <a:pt x="200" y="60"/>
                  </a:lnTo>
                  <a:lnTo>
                    <a:pt x="204" y="61"/>
                  </a:lnTo>
                  <a:lnTo>
                    <a:pt x="208" y="63"/>
                  </a:lnTo>
                  <a:lnTo>
                    <a:pt x="213" y="64"/>
                  </a:lnTo>
                  <a:lnTo>
                    <a:pt x="217" y="65"/>
                  </a:lnTo>
                  <a:lnTo>
                    <a:pt x="221" y="66"/>
                  </a:lnTo>
                  <a:lnTo>
                    <a:pt x="225" y="67"/>
                  </a:lnTo>
                  <a:lnTo>
                    <a:pt x="229" y="69"/>
                  </a:lnTo>
                  <a:lnTo>
                    <a:pt x="233" y="70"/>
                  </a:lnTo>
                  <a:lnTo>
                    <a:pt x="237" y="71"/>
                  </a:lnTo>
                  <a:lnTo>
                    <a:pt x="241" y="72"/>
                  </a:lnTo>
                  <a:lnTo>
                    <a:pt x="245" y="74"/>
                  </a:lnTo>
                  <a:lnTo>
                    <a:pt x="249" y="75"/>
                  </a:lnTo>
                  <a:lnTo>
                    <a:pt x="253" y="76"/>
                  </a:lnTo>
                  <a:lnTo>
                    <a:pt x="257" y="77"/>
                  </a:lnTo>
                  <a:lnTo>
                    <a:pt x="261" y="79"/>
                  </a:lnTo>
                  <a:lnTo>
                    <a:pt x="266" y="80"/>
                  </a:lnTo>
                  <a:lnTo>
                    <a:pt x="270" y="81"/>
                  </a:lnTo>
                  <a:lnTo>
                    <a:pt x="274" y="82"/>
                  </a:lnTo>
                  <a:lnTo>
                    <a:pt x="278" y="83"/>
                  </a:lnTo>
                  <a:lnTo>
                    <a:pt x="282" y="85"/>
                  </a:lnTo>
                  <a:lnTo>
                    <a:pt x="286" y="86"/>
                  </a:lnTo>
                  <a:lnTo>
                    <a:pt x="290" y="87"/>
                  </a:lnTo>
                  <a:lnTo>
                    <a:pt x="294" y="88"/>
                  </a:lnTo>
                  <a:lnTo>
                    <a:pt x="298" y="90"/>
                  </a:lnTo>
                  <a:lnTo>
                    <a:pt x="302" y="91"/>
                  </a:lnTo>
                  <a:lnTo>
                    <a:pt x="306" y="92"/>
                  </a:lnTo>
                  <a:lnTo>
                    <a:pt x="310" y="93"/>
                  </a:lnTo>
                  <a:lnTo>
                    <a:pt x="315" y="95"/>
                  </a:lnTo>
                  <a:lnTo>
                    <a:pt x="319" y="96"/>
                  </a:lnTo>
                  <a:lnTo>
                    <a:pt x="323" y="97"/>
                  </a:lnTo>
                  <a:lnTo>
                    <a:pt x="327" y="98"/>
                  </a:lnTo>
                  <a:lnTo>
                    <a:pt x="331" y="99"/>
                  </a:lnTo>
                  <a:lnTo>
                    <a:pt x="335" y="101"/>
                  </a:lnTo>
                  <a:lnTo>
                    <a:pt x="339" y="102"/>
                  </a:lnTo>
                  <a:lnTo>
                    <a:pt x="343" y="103"/>
                  </a:lnTo>
                  <a:lnTo>
                    <a:pt x="347" y="104"/>
                  </a:lnTo>
                  <a:lnTo>
                    <a:pt x="351" y="106"/>
                  </a:lnTo>
                  <a:lnTo>
                    <a:pt x="355" y="107"/>
                  </a:lnTo>
                  <a:lnTo>
                    <a:pt x="359" y="108"/>
                  </a:lnTo>
                  <a:lnTo>
                    <a:pt x="363" y="109"/>
                  </a:lnTo>
                  <a:lnTo>
                    <a:pt x="367" y="110"/>
                  </a:lnTo>
                  <a:lnTo>
                    <a:pt x="372" y="112"/>
                  </a:lnTo>
                  <a:lnTo>
                    <a:pt x="376" y="113"/>
                  </a:lnTo>
                  <a:lnTo>
                    <a:pt x="380" y="114"/>
                  </a:lnTo>
                  <a:lnTo>
                    <a:pt x="384" y="115"/>
                  </a:lnTo>
                  <a:lnTo>
                    <a:pt x="388" y="117"/>
                  </a:lnTo>
                  <a:lnTo>
                    <a:pt x="392" y="118"/>
                  </a:lnTo>
                  <a:lnTo>
                    <a:pt x="396" y="119"/>
                  </a:lnTo>
                  <a:lnTo>
                    <a:pt x="400" y="120"/>
                  </a:lnTo>
                  <a:lnTo>
                    <a:pt x="404" y="122"/>
                  </a:lnTo>
                  <a:lnTo>
                    <a:pt x="408" y="123"/>
                  </a:lnTo>
                  <a:lnTo>
                    <a:pt x="412" y="124"/>
                  </a:lnTo>
                  <a:lnTo>
                    <a:pt x="416" y="125"/>
                  </a:lnTo>
                  <a:lnTo>
                    <a:pt x="421" y="126"/>
                  </a:lnTo>
                  <a:lnTo>
                    <a:pt x="425" y="128"/>
                  </a:lnTo>
                  <a:lnTo>
                    <a:pt x="429" y="129"/>
                  </a:lnTo>
                  <a:lnTo>
                    <a:pt x="433" y="130"/>
                  </a:lnTo>
                  <a:lnTo>
                    <a:pt x="437" y="131"/>
                  </a:lnTo>
                  <a:lnTo>
                    <a:pt x="441" y="133"/>
                  </a:lnTo>
                  <a:lnTo>
                    <a:pt x="445" y="134"/>
                  </a:lnTo>
                  <a:lnTo>
                    <a:pt x="449" y="135"/>
                  </a:lnTo>
                  <a:lnTo>
                    <a:pt x="453" y="136"/>
                  </a:lnTo>
                  <a:lnTo>
                    <a:pt x="457" y="138"/>
                  </a:lnTo>
                  <a:lnTo>
                    <a:pt x="461" y="139"/>
                  </a:lnTo>
                  <a:lnTo>
                    <a:pt x="465" y="140"/>
                  </a:lnTo>
                  <a:lnTo>
                    <a:pt x="469" y="141"/>
                  </a:lnTo>
                  <a:lnTo>
                    <a:pt x="474" y="142"/>
                  </a:lnTo>
                  <a:lnTo>
                    <a:pt x="478" y="144"/>
                  </a:lnTo>
                  <a:lnTo>
                    <a:pt x="482" y="145"/>
                  </a:lnTo>
                  <a:lnTo>
                    <a:pt x="486" y="146"/>
                  </a:lnTo>
                  <a:lnTo>
                    <a:pt x="490" y="147"/>
                  </a:lnTo>
                  <a:lnTo>
                    <a:pt x="494" y="149"/>
                  </a:lnTo>
                  <a:lnTo>
                    <a:pt x="498" y="150"/>
                  </a:lnTo>
                  <a:lnTo>
                    <a:pt x="502" y="151"/>
                  </a:lnTo>
                  <a:lnTo>
                    <a:pt x="506" y="152"/>
                  </a:lnTo>
                  <a:lnTo>
                    <a:pt x="510" y="154"/>
                  </a:lnTo>
                  <a:lnTo>
                    <a:pt x="514" y="155"/>
                  </a:lnTo>
                  <a:lnTo>
                    <a:pt x="518" y="156"/>
                  </a:lnTo>
                  <a:lnTo>
                    <a:pt x="522" y="157"/>
                  </a:lnTo>
                  <a:lnTo>
                    <a:pt x="527" y="158"/>
                  </a:lnTo>
                  <a:lnTo>
                    <a:pt x="531" y="160"/>
                  </a:lnTo>
                  <a:lnTo>
                    <a:pt x="535" y="161"/>
                  </a:lnTo>
                  <a:lnTo>
                    <a:pt x="539" y="162"/>
                  </a:lnTo>
                  <a:lnTo>
                    <a:pt x="543" y="163"/>
                  </a:lnTo>
                  <a:lnTo>
                    <a:pt x="547" y="165"/>
                  </a:lnTo>
                  <a:lnTo>
                    <a:pt x="551" y="166"/>
                  </a:lnTo>
                  <a:lnTo>
                    <a:pt x="555" y="167"/>
                  </a:lnTo>
                  <a:lnTo>
                    <a:pt x="559" y="168"/>
                  </a:lnTo>
                  <a:lnTo>
                    <a:pt x="563" y="170"/>
                  </a:lnTo>
                  <a:lnTo>
                    <a:pt x="567" y="171"/>
                  </a:lnTo>
                  <a:lnTo>
                    <a:pt x="571" y="172"/>
                  </a:lnTo>
                  <a:lnTo>
                    <a:pt x="575" y="173"/>
                  </a:lnTo>
                  <a:lnTo>
                    <a:pt x="580" y="174"/>
                  </a:lnTo>
                  <a:lnTo>
                    <a:pt x="584" y="176"/>
                  </a:lnTo>
                  <a:lnTo>
                    <a:pt x="588" y="177"/>
                  </a:lnTo>
                  <a:lnTo>
                    <a:pt x="592" y="178"/>
                  </a:lnTo>
                  <a:lnTo>
                    <a:pt x="596" y="179"/>
                  </a:lnTo>
                  <a:lnTo>
                    <a:pt x="600" y="181"/>
                  </a:lnTo>
                  <a:lnTo>
                    <a:pt x="604" y="182"/>
                  </a:lnTo>
                  <a:lnTo>
                    <a:pt x="608" y="183"/>
                  </a:lnTo>
                  <a:lnTo>
                    <a:pt x="612" y="184"/>
                  </a:lnTo>
                  <a:lnTo>
                    <a:pt x="616" y="185"/>
                  </a:lnTo>
                  <a:lnTo>
                    <a:pt x="620" y="187"/>
                  </a:lnTo>
                  <a:lnTo>
                    <a:pt x="624" y="188"/>
                  </a:lnTo>
                  <a:lnTo>
                    <a:pt x="628" y="189"/>
                  </a:lnTo>
                  <a:lnTo>
                    <a:pt x="633" y="190"/>
                  </a:lnTo>
                  <a:lnTo>
                    <a:pt x="637" y="192"/>
                  </a:lnTo>
                  <a:lnTo>
                    <a:pt x="641" y="193"/>
                  </a:lnTo>
                  <a:lnTo>
                    <a:pt x="645" y="194"/>
                  </a:lnTo>
                  <a:lnTo>
                    <a:pt x="649" y="195"/>
                  </a:lnTo>
                  <a:lnTo>
                    <a:pt x="653" y="197"/>
                  </a:lnTo>
                  <a:lnTo>
                    <a:pt x="657" y="198"/>
                  </a:lnTo>
                  <a:lnTo>
                    <a:pt x="661" y="199"/>
                  </a:lnTo>
                  <a:lnTo>
                    <a:pt x="665" y="200"/>
                  </a:lnTo>
                  <a:lnTo>
                    <a:pt x="669" y="201"/>
                  </a:lnTo>
                  <a:lnTo>
                    <a:pt x="673" y="203"/>
                  </a:lnTo>
                  <a:lnTo>
                    <a:pt x="677" y="204"/>
                  </a:lnTo>
                  <a:lnTo>
                    <a:pt x="682" y="205"/>
                  </a:lnTo>
                  <a:lnTo>
                    <a:pt x="686" y="206"/>
                  </a:lnTo>
                  <a:lnTo>
                    <a:pt x="690" y="208"/>
                  </a:lnTo>
                  <a:lnTo>
                    <a:pt x="694" y="209"/>
                  </a:lnTo>
                  <a:lnTo>
                    <a:pt x="698" y="210"/>
                  </a:lnTo>
                  <a:lnTo>
                    <a:pt x="702" y="211"/>
                  </a:lnTo>
                  <a:lnTo>
                    <a:pt x="706" y="213"/>
                  </a:lnTo>
                  <a:lnTo>
                    <a:pt x="710" y="214"/>
                  </a:lnTo>
                  <a:lnTo>
                    <a:pt x="714" y="215"/>
                  </a:lnTo>
                  <a:lnTo>
                    <a:pt x="718" y="216"/>
                  </a:lnTo>
                  <a:lnTo>
                    <a:pt x="722" y="217"/>
                  </a:lnTo>
                  <a:lnTo>
                    <a:pt x="726" y="219"/>
                  </a:lnTo>
                  <a:lnTo>
                    <a:pt x="730" y="220"/>
                  </a:lnTo>
                  <a:lnTo>
                    <a:pt x="734" y="221"/>
                  </a:lnTo>
                  <a:lnTo>
                    <a:pt x="739" y="222"/>
                  </a:lnTo>
                  <a:lnTo>
                    <a:pt x="743" y="224"/>
                  </a:lnTo>
                  <a:lnTo>
                    <a:pt x="747" y="225"/>
                  </a:lnTo>
                  <a:lnTo>
                    <a:pt x="751" y="226"/>
                  </a:lnTo>
                  <a:lnTo>
                    <a:pt x="755" y="227"/>
                  </a:lnTo>
                  <a:lnTo>
                    <a:pt x="759" y="229"/>
                  </a:lnTo>
                  <a:lnTo>
                    <a:pt x="763" y="230"/>
                  </a:lnTo>
                  <a:lnTo>
                    <a:pt x="767" y="231"/>
                  </a:lnTo>
                  <a:lnTo>
                    <a:pt x="771" y="232"/>
                  </a:lnTo>
                  <a:lnTo>
                    <a:pt x="775" y="233"/>
                  </a:lnTo>
                  <a:lnTo>
                    <a:pt x="779" y="235"/>
                  </a:lnTo>
                  <a:lnTo>
                    <a:pt x="783" y="236"/>
                  </a:lnTo>
                  <a:lnTo>
                    <a:pt x="788" y="237"/>
                  </a:lnTo>
                  <a:lnTo>
                    <a:pt x="792" y="238"/>
                  </a:lnTo>
                  <a:lnTo>
                    <a:pt x="796" y="240"/>
                  </a:lnTo>
                  <a:lnTo>
                    <a:pt x="800" y="241"/>
                  </a:lnTo>
                  <a:lnTo>
                    <a:pt x="804" y="242"/>
                  </a:lnTo>
                  <a:lnTo>
                    <a:pt x="808" y="243"/>
                  </a:lnTo>
                  <a:lnTo>
                    <a:pt x="812" y="245"/>
                  </a:lnTo>
                  <a:lnTo>
                    <a:pt x="816" y="246"/>
                  </a:lnTo>
                  <a:lnTo>
                    <a:pt x="820" y="247"/>
                  </a:lnTo>
                  <a:lnTo>
                    <a:pt x="824" y="248"/>
                  </a:lnTo>
                  <a:lnTo>
                    <a:pt x="828" y="249"/>
                  </a:lnTo>
                  <a:lnTo>
                    <a:pt x="832" y="251"/>
                  </a:lnTo>
                  <a:lnTo>
                    <a:pt x="836" y="252"/>
                  </a:lnTo>
                  <a:lnTo>
                    <a:pt x="841" y="253"/>
                  </a:lnTo>
                  <a:lnTo>
                    <a:pt x="845" y="254"/>
                  </a:lnTo>
                  <a:lnTo>
                    <a:pt x="849" y="256"/>
                  </a:lnTo>
                  <a:lnTo>
                    <a:pt x="853" y="257"/>
                  </a:lnTo>
                  <a:lnTo>
                    <a:pt x="857" y="258"/>
                  </a:lnTo>
                  <a:lnTo>
                    <a:pt x="861" y="259"/>
                  </a:lnTo>
                  <a:lnTo>
                    <a:pt x="865" y="261"/>
                  </a:lnTo>
                  <a:lnTo>
                    <a:pt x="869" y="262"/>
                  </a:lnTo>
                  <a:lnTo>
                    <a:pt x="873" y="263"/>
                  </a:lnTo>
                  <a:lnTo>
                    <a:pt x="877" y="264"/>
                  </a:lnTo>
                  <a:lnTo>
                    <a:pt x="881" y="265"/>
                  </a:lnTo>
                  <a:lnTo>
                    <a:pt x="885" y="267"/>
                  </a:lnTo>
                  <a:lnTo>
                    <a:pt x="889" y="268"/>
                  </a:lnTo>
                  <a:lnTo>
                    <a:pt x="894" y="269"/>
                  </a:lnTo>
                  <a:lnTo>
                    <a:pt x="898" y="270"/>
                  </a:lnTo>
                  <a:lnTo>
                    <a:pt x="902" y="272"/>
                  </a:lnTo>
                  <a:lnTo>
                    <a:pt x="906" y="273"/>
                  </a:lnTo>
                  <a:lnTo>
                    <a:pt x="910" y="274"/>
                  </a:lnTo>
                  <a:lnTo>
                    <a:pt x="914" y="275"/>
                  </a:lnTo>
                  <a:lnTo>
                    <a:pt x="918" y="276"/>
                  </a:lnTo>
                  <a:lnTo>
                    <a:pt x="922" y="278"/>
                  </a:lnTo>
                  <a:lnTo>
                    <a:pt x="926" y="279"/>
                  </a:lnTo>
                  <a:lnTo>
                    <a:pt x="930" y="280"/>
                  </a:lnTo>
                  <a:lnTo>
                    <a:pt x="934" y="281"/>
                  </a:lnTo>
                  <a:lnTo>
                    <a:pt x="938" y="283"/>
                  </a:lnTo>
                  <a:lnTo>
                    <a:pt x="942" y="284"/>
                  </a:lnTo>
                  <a:lnTo>
                    <a:pt x="947" y="285"/>
                  </a:lnTo>
                  <a:lnTo>
                    <a:pt x="951" y="286"/>
                  </a:lnTo>
                  <a:lnTo>
                    <a:pt x="955" y="288"/>
                  </a:lnTo>
                  <a:lnTo>
                    <a:pt x="959" y="289"/>
                  </a:lnTo>
                  <a:lnTo>
                    <a:pt x="963" y="290"/>
                  </a:lnTo>
                  <a:lnTo>
                    <a:pt x="967" y="291"/>
                  </a:lnTo>
                  <a:lnTo>
                    <a:pt x="971" y="292"/>
                  </a:lnTo>
                  <a:lnTo>
                    <a:pt x="975" y="294"/>
                  </a:lnTo>
                  <a:lnTo>
                    <a:pt x="979" y="295"/>
                  </a:lnTo>
                  <a:lnTo>
                    <a:pt x="983" y="296"/>
                  </a:lnTo>
                  <a:lnTo>
                    <a:pt x="987" y="297"/>
                  </a:lnTo>
                  <a:lnTo>
                    <a:pt x="991" y="299"/>
                  </a:lnTo>
                  <a:lnTo>
                    <a:pt x="996" y="300"/>
                  </a:lnTo>
                  <a:lnTo>
                    <a:pt x="1000" y="301"/>
                  </a:lnTo>
                  <a:lnTo>
                    <a:pt x="1004" y="302"/>
                  </a:lnTo>
                  <a:lnTo>
                    <a:pt x="1008" y="304"/>
                  </a:lnTo>
                  <a:lnTo>
                    <a:pt x="1012" y="305"/>
                  </a:lnTo>
                  <a:lnTo>
                    <a:pt x="1016" y="306"/>
                  </a:lnTo>
                  <a:lnTo>
                    <a:pt x="1020" y="307"/>
                  </a:lnTo>
                  <a:lnTo>
                    <a:pt x="1024" y="308"/>
                  </a:lnTo>
                  <a:lnTo>
                    <a:pt x="1028" y="310"/>
                  </a:lnTo>
                  <a:lnTo>
                    <a:pt x="1032" y="311"/>
                  </a:lnTo>
                  <a:lnTo>
                    <a:pt x="1036" y="312"/>
                  </a:lnTo>
                  <a:lnTo>
                    <a:pt x="1040" y="313"/>
                  </a:lnTo>
                  <a:lnTo>
                    <a:pt x="1044" y="315"/>
                  </a:lnTo>
                  <a:lnTo>
                    <a:pt x="1049" y="316"/>
                  </a:lnTo>
                  <a:lnTo>
                    <a:pt x="1053" y="317"/>
                  </a:lnTo>
                  <a:lnTo>
                    <a:pt x="1057" y="318"/>
                  </a:lnTo>
                  <a:lnTo>
                    <a:pt x="1061" y="320"/>
                  </a:lnTo>
                  <a:lnTo>
                    <a:pt x="1065" y="321"/>
                  </a:lnTo>
                  <a:lnTo>
                    <a:pt x="1069" y="322"/>
                  </a:lnTo>
                  <a:lnTo>
                    <a:pt x="1073" y="323"/>
                  </a:lnTo>
                  <a:lnTo>
                    <a:pt x="1077" y="324"/>
                  </a:lnTo>
                  <a:lnTo>
                    <a:pt x="1081" y="326"/>
                  </a:lnTo>
                  <a:lnTo>
                    <a:pt x="1085" y="327"/>
                  </a:lnTo>
                  <a:lnTo>
                    <a:pt x="1089" y="328"/>
                  </a:lnTo>
                  <a:lnTo>
                    <a:pt x="1093" y="329"/>
                  </a:lnTo>
                  <a:lnTo>
                    <a:pt x="1097" y="331"/>
                  </a:lnTo>
                  <a:lnTo>
                    <a:pt x="1102" y="332"/>
                  </a:lnTo>
                  <a:lnTo>
                    <a:pt x="1106" y="333"/>
                  </a:lnTo>
                  <a:lnTo>
                    <a:pt x="1110" y="334"/>
                  </a:lnTo>
                  <a:lnTo>
                    <a:pt x="1114" y="336"/>
                  </a:lnTo>
                  <a:lnTo>
                    <a:pt x="1118" y="337"/>
                  </a:lnTo>
                  <a:lnTo>
                    <a:pt x="1122" y="338"/>
                  </a:lnTo>
                  <a:lnTo>
                    <a:pt x="1126" y="339"/>
                  </a:lnTo>
                  <a:lnTo>
                    <a:pt x="1130" y="340"/>
                  </a:lnTo>
                  <a:lnTo>
                    <a:pt x="1134" y="342"/>
                  </a:lnTo>
                  <a:lnTo>
                    <a:pt x="1138" y="343"/>
                  </a:lnTo>
                  <a:lnTo>
                    <a:pt x="1142" y="344"/>
                  </a:lnTo>
                  <a:lnTo>
                    <a:pt x="1146" y="345"/>
                  </a:lnTo>
                  <a:lnTo>
                    <a:pt x="1150" y="347"/>
                  </a:lnTo>
                  <a:lnTo>
                    <a:pt x="1155" y="348"/>
                  </a:lnTo>
                  <a:lnTo>
                    <a:pt x="1159" y="349"/>
                  </a:lnTo>
                  <a:lnTo>
                    <a:pt x="1163" y="350"/>
                  </a:lnTo>
                  <a:lnTo>
                    <a:pt x="1167" y="351"/>
                  </a:lnTo>
                  <a:lnTo>
                    <a:pt x="1171" y="353"/>
                  </a:lnTo>
                  <a:lnTo>
                    <a:pt x="1175" y="354"/>
                  </a:lnTo>
                  <a:lnTo>
                    <a:pt x="1179" y="355"/>
                  </a:lnTo>
                  <a:lnTo>
                    <a:pt x="1183" y="356"/>
                  </a:lnTo>
                  <a:lnTo>
                    <a:pt x="1187" y="358"/>
                  </a:lnTo>
                  <a:lnTo>
                    <a:pt x="1191" y="359"/>
                  </a:lnTo>
                  <a:lnTo>
                    <a:pt x="1195" y="360"/>
                  </a:lnTo>
                  <a:lnTo>
                    <a:pt x="1199" y="361"/>
                  </a:lnTo>
                  <a:lnTo>
                    <a:pt x="1203" y="363"/>
                  </a:lnTo>
                  <a:lnTo>
                    <a:pt x="1208" y="364"/>
                  </a:lnTo>
                  <a:lnTo>
                    <a:pt x="1212" y="365"/>
                  </a:lnTo>
                  <a:lnTo>
                    <a:pt x="1216" y="366"/>
                  </a:lnTo>
                  <a:lnTo>
                    <a:pt x="1220" y="367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4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50"/>
            <p:cNvSpPr>
              <a:spLocks noChangeArrowheads="1"/>
            </p:cNvSpPr>
            <p:nvPr/>
          </p:nvSpPr>
          <p:spPr bwMode="auto">
            <a:xfrm>
              <a:off x="478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0.002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Line 51"/>
            <p:cNvSpPr>
              <a:spLocks noChangeShapeType="1"/>
            </p:cNvSpPr>
            <p:nvPr/>
          </p:nvSpPr>
          <p:spPr bwMode="auto">
            <a:xfrm>
              <a:off x="210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52"/>
            <p:cNvSpPr>
              <a:spLocks noChangeArrowheads="1"/>
            </p:cNvSpPr>
            <p:nvPr/>
          </p:nvSpPr>
          <p:spPr bwMode="auto">
            <a:xfrm>
              <a:off x="1923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0.007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Line 53"/>
            <p:cNvSpPr>
              <a:spLocks noChangeShapeType="1"/>
            </p:cNvSpPr>
            <p:nvPr/>
          </p:nvSpPr>
          <p:spPr bwMode="auto">
            <a:xfrm>
              <a:off x="319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4"/>
            <p:cNvSpPr>
              <a:spLocks noChangeArrowheads="1"/>
            </p:cNvSpPr>
            <p:nvPr/>
          </p:nvSpPr>
          <p:spPr bwMode="auto">
            <a:xfrm>
              <a:off x="3013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Line 55"/>
            <p:cNvSpPr>
              <a:spLocks noChangeShapeType="1"/>
            </p:cNvSpPr>
            <p:nvPr/>
          </p:nvSpPr>
          <p:spPr bwMode="auto">
            <a:xfrm>
              <a:off x="437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56"/>
            <p:cNvSpPr>
              <a:spLocks noChangeArrowheads="1"/>
            </p:cNvSpPr>
            <p:nvPr/>
          </p:nvSpPr>
          <p:spPr bwMode="auto">
            <a:xfrm>
              <a:off x="4189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Line 57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58"/>
            <p:cNvSpPr>
              <a:spLocks noChangeArrowheads="1"/>
            </p:cNvSpPr>
            <p:nvPr/>
          </p:nvSpPr>
          <p:spPr bwMode="auto">
            <a:xfrm>
              <a:off x="5338" y="3773"/>
              <a:ext cx="44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59"/>
            <p:cNvSpPr>
              <a:spLocks noChangeArrowheads="1"/>
            </p:cNvSpPr>
            <p:nvPr/>
          </p:nvSpPr>
          <p:spPr bwMode="auto">
            <a:xfrm>
              <a:off x="1393" y="4014"/>
              <a:ext cx="361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Rank-Order Index of Income Segregation (log scale)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1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Rectangle 34"/>
          <p:cNvSpPr>
            <a:spLocks noChangeArrowheads="1"/>
          </p:cNvSpPr>
          <p:nvPr/>
        </p:nvSpPr>
        <p:spPr bwMode="auto">
          <a:xfrm>
            <a:off x="6705600" y="239158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-0.393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Rectangle 35"/>
          <p:cNvSpPr>
            <a:spLocks noChangeArrowheads="1"/>
          </p:cNvSpPr>
          <p:nvPr/>
        </p:nvSpPr>
        <p:spPr bwMode="auto">
          <a:xfrm>
            <a:off x="8077202" y="261860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(0.065)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3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4"/>
          <p:cNvSpPr>
            <a:spLocks noChangeArrowheads="1"/>
          </p:cNvSpPr>
          <p:nvPr/>
        </p:nvSpPr>
        <p:spPr bwMode="auto">
          <a:xfrm>
            <a:off x="0" y="23798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Intergenerational Mobility and  Segregation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9" y="653879"/>
            <a:ext cx="8941323" cy="5550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12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6264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Income Distribution and Upward Income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rgbClr val="000000"/>
              </a:solidFill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cs typeface="Arial"/>
              </a:rPr>
              <a:t>Next, investigate properties of local income distribution: mean income levels and inequality</a:t>
            </a:r>
          </a:p>
          <a:p>
            <a:endParaRPr lang="en-US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n-US" dirty="0">
                <a:ea typeface="ＭＳ Ｐゴシック"/>
                <a:cs typeface="ＭＳ Ｐゴシック"/>
              </a:rPr>
              <a:t>Many </a:t>
            </a:r>
            <a:r>
              <a:rPr lang="en-US" dirty="0" smtClean="0">
                <a:ea typeface="ＭＳ Ｐゴシック"/>
                <a:cs typeface="ＭＳ Ｐゴシック"/>
              </a:rPr>
              <a:t>economic channels </a:t>
            </a:r>
            <a:r>
              <a:rPr lang="en-US" dirty="0">
                <a:ea typeface="ＭＳ Ｐゴシック"/>
                <a:cs typeface="ＭＳ Ｐゴシック"/>
              </a:rPr>
              <a:t>for link </a:t>
            </a:r>
            <a:r>
              <a:rPr lang="en-US" dirty="0" smtClean="0">
                <a:ea typeface="ＭＳ Ｐゴシック"/>
                <a:cs typeface="ＭＳ Ｐゴシック"/>
              </a:rPr>
              <a:t>between static income distribution and </a:t>
            </a:r>
            <a:r>
              <a:rPr lang="en-US" dirty="0">
                <a:ea typeface="ＭＳ Ｐゴシック"/>
                <a:cs typeface="ＭＳ Ｐゴシック"/>
              </a:rPr>
              <a:t>intergenerational mobility </a:t>
            </a:r>
            <a:r>
              <a:rPr lang="en-US" sz="1600" dirty="0">
                <a:ea typeface="ＭＳ Ｐゴシック"/>
                <a:cs typeface="ＭＳ Ｐゴシック"/>
              </a:rPr>
              <a:t>[e.g. Becker and Tomes 1979, </a:t>
            </a:r>
            <a:r>
              <a:rPr lang="en-US" sz="1600" dirty="0" smtClean="0">
                <a:ea typeface="ＭＳ Ｐゴシック"/>
                <a:cs typeface="ＭＳ Ｐゴシック"/>
              </a:rPr>
              <a:t>Han and Mulligan 2001, Solon </a:t>
            </a:r>
            <a:r>
              <a:rPr lang="en-US" sz="1600" dirty="0">
                <a:ea typeface="ＭＳ Ｐゴシック"/>
                <a:cs typeface="ＭＳ Ｐゴシック"/>
              </a:rPr>
              <a:t>2004]</a:t>
            </a:r>
          </a:p>
          <a:p>
            <a:pPr marL="457200" lvl="1" indent="0">
              <a:buNone/>
            </a:pPr>
            <a:endParaRPr lang="en-US" sz="1600" dirty="0">
              <a:ea typeface="ＭＳ Ｐゴシック"/>
              <a:cs typeface="ＭＳ Ｐゴシック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cs typeface="Arial"/>
              </a:rPr>
              <a:t>Inequality is negatively correlated with intergenerational mobility across countries </a:t>
            </a:r>
            <a:r>
              <a:rPr lang="en-US" sz="1600" dirty="0" smtClean="0">
                <a:ea typeface="ＭＳ Ｐゴシック"/>
                <a:cs typeface="ＭＳ Ｐゴシック"/>
              </a:rPr>
              <a:t>[e.g. </a:t>
            </a:r>
            <a:r>
              <a:rPr lang="en-US" sz="1600" dirty="0" err="1" smtClean="0">
                <a:ea typeface="ＭＳ Ｐゴシック"/>
                <a:cs typeface="ＭＳ Ｐゴシック"/>
              </a:rPr>
              <a:t>Corak</a:t>
            </a:r>
            <a:r>
              <a:rPr lang="en-US" sz="1600" dirty="0" smtClean="0">
                <a:ea typeface="ＭＳ Ｐゴシック"/>
                <a:cs typeface="ＭＳ Ｐゴシック"/>
              </a:rPr>
              <a:t> </a:t>
            </a:r>
            <a:r>
              <a:rPr lang="en-US" sz="1600" dirty="0">
                <a:ea typeface="ＭＳ Ｐゴシック"/>
                <a:cs typeface="ＭＳ Ｐゴシック"/>
              </a:rPr>
              <a:t>2013</a:t>
            </a:r>
            <a:r>
              <a:rPr lang="en-US" sz="1600" dirty="0" smtClean="0">
                <a:ea typeface="ＭＳ Ｐゴシック"/>
                <a:cs typeface="ＭＳ Ｐゴシック"/>
              </a:rPr>
              <a:t>]</a:t>
            </a:r>
          </a:p>
          <a:p>
            <a:pPr lvl="1"/>
            <a:endParaRPr lang="en-US" sz="1600" dirty="0">
              <a:ea typeface="ＭＳ Ｐゴシック"/>
              <a:cs typeface="ＭＳ Ｐゴシック"/>
            </a:endParaRPr>
          </a:p>
          <a:p>
            <a:pPr lvl="1"/>
            <a:endParaRPr lang="en-US" sz="1600" dirty="0">
              <a:solidFill>
                <a:srgbClr val="000000"/>
              </a:solidFill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87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618538" cy="5576888"/>
            <a:chOff x="310" y="470"/>
            <a:chExt cx="5429" cy="3513"/>
          </a:xfrm>
        </p:grpSpPr>
        <p:sp>
          <p:nvSpPr>
            <p:cNvPr id="69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13"/>
            <p:cNvSpPr>
              <a:spLocks noChangeArrowheads="1"/>
            </p:cNvSpPr>
            <p:nvPr/>
          </p:nvSpPr>
          <p:spPr bwMode="auto">
            <a:xfrm>
              <a:off x="628" y="235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14"/>
            <p:cNvSpPr>
              <a:spLocks noChangeArrowheads="1"/>
            </p:cNvSpPr>
            <p:nvPr/>
          </p:nvSpPr>
          <p:spPr bwMode="auto">
            <a:xfrm>
              <a:off x="1634" y="229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15"/>
            <p:cNvSpPr>
              <a:spLocks noChangeArrowheads="1"/>
            </p:cNvSpPr>
            <p:nvPr/>
          </p:nvSpPr>
          <p:spPr bwMode="auto">
            <a:xfrm>
              <a:off x="1913" y="243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16"/>
            <p:cNvSpPr>
              <a:spLocks noChangeArrowheads="1"/>
            </p:cNvSpPr>
            <p:nvPr/>
          </p:nvSpPr>
          <p:spPr bwMode="auto">
            <a:xfrm>
              <a:off x="2150" y="217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17"/>
            <p:cNvSpPr>
              <a:spLocks noChangeArrowheads="1"/>
            </p:cNvSpPr>
            <p:nvPr/>
          </p:nvSpPr>
          <p:spPr bwMode="auto">
            <a:xfrm>
              <a:off x="2328" y="20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18"/>
            <p:cNvSpPr>
              <a:spLocks noChangeArrowheads="1"/>
            </p:cNvSpPr>
            <p:nvPr/>
          </p:nvSpPr>
          <p:spPr bwMode="auto">
            <a:xfrm>
              <a:off x="2475" y="21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19"/>
            <p:cNvSpPr>
              <a:spLocks noChangeArrowheads="1"/>
            </p:cNvSpPr>
            <p:nvPr/>
          </p:nvSpPr>
          <p:spPr bwMode="auto">
            <a:xfrm>
              <a:off x="2622" y="2150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0"/>
            <p:cNvSpPr>
              <a:spLocks noChangeArrowheads="1"/>
            </p:cNvSpPr>
            <p:nvPr/>
          </p:nvSpPr>
          <p:spPr bwMode="auto">
            <a:xfrm>
              <a:off x="2733" y="1724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1"/>
            <p:cNvSpPr>
              <a:spLocks noChangeArrowheads="1"/>
            </p:cNvSpPr>
            <p:nvPr/>
          </p:nvSpPr>
          <p:spPr bwMode="auto">
            <a:xfrm>
              <a:off x="2828" y="2076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2"/>
            <p:cNvSpPr>
              <a:spLocks noChangeArrowheads="1"/>
            </p:cNvSpPr>
            <p:nvPr/>
          </p:nvSpPr>
          <p:spPr bwMode="auto">
            <a:xfrm>
              <a:off x="2932" y="18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23"/>
            <p:cNvSpPr>
              <a:spLocks noChangeArrowheads="1"/>
            </p:cNvSpPr>
            <p:nvPr/>
          </p:nvSpPr>
          <p:spPr bwMode="auto">
            <a:xfrm>
              <a:off x="3058" y="19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24"/>
            <p:cNvSpPr>
              <a:spLocks noChangeArrowheads="1"/>
            </p:cNvSpPr>
            <p:nvPr/>
          </p:nvSpPr>
          <p:spPr bwMode="auto">
            <a:xfrm>
              <a:off x="3198" y="185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25"/>
            <p:cNvSpPr>
              <a:spLocks noChangeArrowheads="1"/>
            </p:cNvSpPr>
            <p:nvPr/>
          </p:nvSpPr>
          <p:spPr bwMode="auto">
            <a:xfrm>
              <a:off x="3330" y="162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26"/>
            <p:cNvSpPr>
              <a:spLocks noChangeArrowheads="1"/>
            </p:cNvSpPr>
            <p:nvPr/>
          </p:nvSpPr>
          <p:spPr bwMode="auto">
            <a:xfrm>
              <a:off x="3439" y="162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27"/>
            <p:cNvSpPr>
              <a:spLocks noChangeArrowheads="1"/>
            </p:cNvSpPr>
            <p:nvPr/>
          </p:nvSpPr>
          <p:spPr bwMode="auto">
            <a:xfrm>
              <a:off x="3550" y="174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28"/>
            <p:cNvSpPr>
              <a:spLocks noChangeArrowheads="1"/>
            </p:cNvSpPr>
            <p:nvPr/>
          </p:nvSpPr>
          <p:spPr bwMode="auto">
            <a:xfrm>
              <a:off x="3683" y="192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29"/>
            <p:cNvSpPr>
              <a:spLocks noChangeArrowheads="1"/>
            </p:cNvSpPr>
            <p:nvPr/>
          </p:nvSpPr>
          <p:spPr bwMode="auto">
            <a:xfrm>
              <a:off x="3885" y="21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30"/>
            <p:cNvSpPr>
              <a:spLocks noChangeArrowheads="1"/>
            </p:cNvSpPr>
            <p:nvPr/>
          </p:nvSpPr>
          <p:spPr bwMode="auto">
            <a:xfrm>
              <a:off x="4095" y="21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31"/>
            <p:cNvSpPr>
              <a:spLocks noChangeArrowheads="1"/>
            </p:cNvSpPr>
            <p:nvPr/>
          </p:nvSpPr>
          <p:spPr bwMode="auto">
            <a:xfrm>
              <a:off x="4378" y="2352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32"/>
            <p:cNvSpPr>
              <a:spLocks noChangeArrowheads="1"/>
            </p:cNvSpPr>
            <p:nvPr/>
          </p:nvSpPr>
          <p:spPr bwMode="auto">
            <a:xfrm>
              <a:off x="5275" y="231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3"/>
            <p:cNvSpPr>
              <a:spLocks/>
            </p:cNvSpPr>
            <p:nvPr/>
          </p:nvSpPr>
          <p:spPr bwMode="auto">
            <a:xfrm>
              <a:off x="660" y="1957"/>
              <a:ext cx="4646" cy="262"/>
            </a:xfrm>
            <a:custGeom>
              <a:avLst/>
              <a:gdLst>
                <a:gd name="T0" fmla="*/ 18 w 1331"/>
                <a:gd name="T1" fmla="*/ 74 h 75"/>
                <a:gd name="T2" fmla="*/ 40 w 1331"/>
                <a:gd name="T3" fmla="*/ 73 h 75"/>
                <a:gd name="T4" fmla="*/ 62 w 1331"/>
                <a:gd name="T5" fmla="*/ 71 h 75"/>
                <a:gd name="T6" fmla="*/ 85 w 1331"/>
                <a:gd name="T7" fmla="*/ 70 h 75"/>
                <a:gd name="T8" fmla="*/ 107 w 1331"/>
                <a:gd name="T9" fmla="*/ 69 h 75"/>
                <a:gd name="T10" fmla="*/ 129 w 1331"/>
                <a:gd name="T11" fmla="*/ 68 h 75"/>
                <a:gd name="T12" fmla="*/ 151 w 1331"/>
                <a:gd name="T13" fmla="*/ 66 h 75"/>
                <a:gd name="T14" fmla="*/ 174 w 1331"/>
                <a:gd name="T15" fmla="*/ 65 h 75"/>
                <a:gd name="T16" fmla="*/ 196 w 1331"/>
                <a:gd name="T17" fmla="*/ 64 h 75"/>
                <a:gd name="T18" fmla="*/ 218 w 1331"/>
                <a:gd name="T19" fmla="*/ 63 h 75"/>
                <a:gd name="T20" fmla="*/ 240 w 1331"/>
                <a:gd name="T21" fmla="*/ 61 h 75"/>
                <a:gd name="T22" fmla="*/ 263 w 1331"/>
                <a:gd name="T23" fmla="*/ 60 h 75"/>
                <a:gd name="T24" fmla="*/ 285 w 1331"/>
                <a:gd name="T25" fmla="*/ 59 h 75"/>
                <a:gd name="T26" fmla="*/ 307 w 1331"/>
                <a:gd name="T27" fmla="*/ 58 h 75"/>
                <a:gd name="T28" fmla="*/ 329 w 1331"/>
                <a:gd name="T29" fmla="*/ 56 h 75"/>
                <a:gd name="T30" fmla="*/ 352 w 1331"/>
                <a:gd name="T31" fmla="*/ 55 h 75"/>
                <a:gd name="T32" fmla="*/ 374 w 1331"/>
                <a:gd name="T33" fmla="*/ 54 h 75"/>
                <a:gd name="T34" fmla="*/ 396 w 1331"/>
                <a:gd name="T35" fmla="*/ 53 h 75"/>
                <a:gd name="T36" fmla="*/ 419 w 1331"/>
                <a:gd name="T37" fmla="*/ 51 h 75"/>
                <a:gd name="T38" fmla="*/ 441 w 1331"/>
                <a:gd name="T39" fmla="*/ 50 h 75"/>
                <a:gd name="T40" fmla="*/ 463 w 1331"/>
                <a:gd name="T41" fmla="*/ 49 h 75"/>
                <a:gd name="T42" fmla="*/ 485 w 1331"/>
                <a:gd name="T43" fmla="*/ 47 h 75"/>
                <a:gd name="T44" fmla="*/ 507 w 1331"/>
                <a:gd name="T45" fmla="*/ 46 h 75"/>
                <a:gd name="T46" fmla="*/ 530 w 1331"/>
                <a:gd name="T47" fmla="*/ 45 h 75"/>
                <a:gd name="T48" fmla="*/ 552 w 1331"/>
                <a:gd name="T49" fmla="*/ 44 h 75"/>
                <a:gd name="T50" fmla="*/ 574 w 1331"/>
                <a:gd name="T51" fmla="*/ 42 h 75"/>
                <a:gd name="T52" fmla="*/ 597 w 1331"/>
                <a:gd name="T53" fmla="*/ 41 h 75"/>
                <a:gd name="T54" fmla="*/ 619 w 1331"/>
                <a:gd name="T55" fmla="*/ 40 h 75"/>
                <a:gd name="T56" fmla="*/ 641 w 1331"/>
                <a:gd name="T57" fmla="*/ 39 h 75"/>
                <a:gd name="T58" fmla="*/ 663 w 1331"/>
                <a:gd name="T59" fmla="*/ 37 h 75"/>
                <a:gd name="T60" fmla="*/ 686 w 1331"/>
                <a:gd name="T61" fmla="*/ 36 h 75"/>
                <a:gd name="T62" fmla="*/ 708 w 1331"/>
                <a:gd name="T63" fmla="*/ 35 h 75"/>
                <a:gd name="T64" fmla="*/ 730 w 1331"/>
                <a:gd name="T65" fmla="*/ 34 h 75"/>
                <a:gd name="T66" fmla="*/ 752 w 1331"/>
                <a:gd name="T67" fmla="*/ 32 h 75"/>
                <a:gd name="T68" fmla="*/ 775 w 1331"/>
                <a:gd name="T69" fmla="*/ 31 h 75"/>
                <a:gd name="T70" fmla="*/ 797 w 1331"/>
                <a:gd name="T71" fmla="*/ 30 h 75"/>
                <a:gd name="T72" fmla="*/ 819 w 1331"/>
                <a:gd name="T73" fmla="*/ 29 h 75"/>
                <a:gd name="T74" fmla="*/ 841 w 1331"/>
                <a:gd name="T75" fmla="*/ 27 h 75"/>
                <a:gd name="T76" fmla="*/ 864 w 1331"/>
                <a:gd name="T77" fmla="*/ 26 h 75"/>
                <a:gd name="T78" fmla="*/ 886 w 1331"/>
                <a:gd name="T79" fmla="*/ 25 h 75"/>
                <a:gd name="T80" fmla="*/ 908 w 1331"/>
                <a:gd name="T81" fmla="*/ 24 h 75"/>
                <a:gd name="T82" fmla="*/ 930 w 1331"/>
                <a:gd name="T83" fmla="*/ 22 h 75"/>
                <a:gd name="T84" fmla="*/ 953 w 1331"/>
                <a:gd name="T85" fmla="*/ 21 h 75"/>
                <a:gd name="T86" fmla="*/ 975 w 1331"/>
                <a:gd name="T87" fmla="*/ 20 h 75"/>
                <a:gd name="T88" fmla="*/ 997 w 1331"/>
                <a:gd name="T89" fmla="*/ 19 h 75"/>
                <a:gd name="T90" fmla="*/ 1019 w 1331"/>
                <a:gd name="T91" fmla="*/ 17 h 75"/>
                <a:gd name="T92" fmla="*/ 1042 w 1331"/>
                <a:gd name="T93" fmla="*/ 16 h 75"/>
                <a:gd name="T94" fmla="*/ 1064 w 1331"/>
                <a:gd name="T95" fmla="*/ 15 h 75"/>
                <a:gd name="T96" fmla="*/ 1086 w 1331"/>
                <a:gd name="T97" fmla="*/ 14 h 75"/>
                <a:gd name="T98" fmla="*/ 1108 w 1331"/>
                <a:gd name="T99" fmla="*/ 12 h 75"/>
                <a:gd name="T100" fmla="*/ 1131 w 1331"/>
                <a:gd name="T101" fmla="*/ 11 h 75"/>
                <a:gd name="T102" fmla="*/ 1153 w 1331"/>
                <a:gd name="T103" fmla="*/ 10 h 75"/>
                <a:gd name="T104" fmla="*/ 1175 w 1331"/>
                <a:gd name="T105" fmla="*/ 9 h 75"/>
                <a:gd name="T106" fmla="*/ 1197 w 1331"/>
                <a:gd name="T107" fmla="*/ 7 h 75"/>
                <a:gd name="T108" fmla="*/ 1220 w 1331"/>
                <a:gd name="T109" fmla="*/ 6 h 75"/>
                <a:gd name="T110" fmla="*/ 1242 w 1331"/>
                <a:gd name="T111" fmla="*/ 5 h 75"/>
                <a:gd name="T112" fmla="*/ 1264 w 1331"/>
                <a:gd name="T113" fmla="*/ 4 h 75"/>
                <a:gd name="T114" fmla="*/ 1286 w 1331"/>
                <a:gd name="T115" fmla="*/ 2 h 75"/>
                <a:gd name="T116" fmla="*/ 1309 w 1331"/>
                <a:gd name="T117" fmla="*/ 1 h 75"/>
                <a:gd name="T118" fmla="*/ 1331 w 1331"/>
                <a:gd name="T11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1" h="75">
                  <a:moveTo>
                    <a:pt x="0" y="75"/>
                  </a:moveTo>
                  <a:lnTo>
                    <a:pt x="5" y="75"/>
                  </a:lnTo>
                  <a:lnTo>
                    <a:pt x="9" y="74"/>
                  </a:lnTo>
                  <a:lnTo>
                    <a:pt x="13" y="74"/>
                  </a:lnTo>
                  <a:lnTo>
                    <a:pt x="18" y="74"/>
                  </a:lnTo>
                  <a:lnTo>
                    <a:pt x="22" y="74"/>
                  </a:lnTo>
                  <a:lnTo>
                    <a:pt x="27" y="73"/>
                  </a:lnTo>
                  <a:lnTo>
                    <a:pt x="31" y="73"/>
                  </a:lnTo>
                  <a:lnTo>
                    <a:pt x="36" y="73"/>
                  </a:lnTo>
                  <a:lnTo>
                    <a:pt x="40" y="73"/>
                  </a:lnTo>
                  <a:lnTo>
                    <a:pt x="45" y="72"/>
                  </a:lnTo>
                  <a:lnTo>
                    <a:pt x="49" y="72"/>
                  </a:lnTo>
                  <a:lnTo>
                    <a:pt x="54" y="72"/>
                  </a:lnTo>
                  <a:lnTo>
                    <a:pt x="58" y="72"/>
                  </a:lnTo>
                  <a:lnTo>
                    <a:pt x="62" y="71"/>
                  </a:lnTo>
                  <a:lnTo>
                    <a:pt x="67" y="71"/>
                  </a:lnTo>
                  <a:lnTo>
                    <a:pt x="71" y="71"/>
                  </a:lnTo>
                  <a:lnTo>
                    <a:pt x="76" y="71"/>
                  </a:lnTo>
                  <a:lnTo>
                    <a:pt x="80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94" y="70"/>
                  </a:lnTo>
                  <a:lnTo>
                    <a:pt x="98" y="69"/>
                  </a:lnTo>
                  <a:lnTo>
                    <a:pt x="102" y="69"/>
                  </a:lnTo>
                  <a:lnTo>
                    <a:pt x="107" y="69"/>
                  </a:lnTo>
                  <a:lnTo>
                    <a:pt x="111" y="69"/>
                  </a:lnTo>
                  <a:lnTo>
                    <a:pt x="116" y="68"/>
                  </a:lnTo>
                  <a:lnTo>
                    <a:pt x="120" y="68"/>
                  </a:lnTo>
                  <a:lnTo>
                    <a:pt x="125" y="68"/>
                  </a:lnTo>
                  <a:lnTo>
                    <a:pt x="129" y="68"/>
                  </a:lnTo>
                  <a:lnTo>
                    <a:pt x="134" y="67"/>
                  </a:lnTo>
                  <a:lnTo>
                    <a:pt x="138" y="67"/>
                  </a:lnTo>
                  <a:lnTo>
                    <a:pt x="143" y="67"/>
                  </a:lnTo>
                  <a:lnTo>
                    <a:pt x="147" y="67"/>
                  </a:lnTo>
                  <a:lnTo>
                    <a:pt x="151" y="66"/>
                  </a:lnTo>
                  <a:lnTo>
                    <a:pt x="156" y="66"/>
                  </a:lnTo>
                  <a:lnTo>
                    <a:pt x="160" y="66"/>
                  </a:lnTo>
                  <a:lnTo>
                    <a:pt x="165" y="66"/>
                  </a:lnTo>
                  <a:lnTo>
                    <a:pt x="169" y="65"/>
                  </a:lnTo>
                  <a:lnTo>
                    <a:pt x="174" y="65"/>
                  </a:lnTo>
                  <a:lnTo>
                    <a:pt x="178" y="65"/>
                  </a:lnTo>
                  <a:lnTo>
                    <a:pt x="183" y="65"/>
                  </a:lnTo>
                  <a:lnTo>
                    <a:pt x="187" y="64"/>
                  </a:lnTo>
                  <a:lnTo>
                    <a:pt x="192" y="64"/>
                  </a:lnTo>
                  <a:lnTo>
                    <a:pt x="196" y="64"/>
                  </a:lnTo>
                  <a:lnTo>
                    <a:pt x="200" y="64"/>
                  </a:lnTo>
                  <a:lnTo>
                    <a:pt x="205" y="63"/>
                  </a:lnTo>
                  <a:lnTo>
                    <a:pt x="209" y="63"/>
                  </a:lnTo>
                  <a:lnTo>
                    <a:pt x="214" y="63"/>
                  </a:lnTo>
                  <a:lnTo>
                    <a:pt x="218" y="63"/>
                  </a:lnTo>
                  <a:lnTo>
                    <a:pt x="223" y="62"/>
                  </a:lnTo>
                  <a:lnTo>
                    <a:pt x="227" y="62"/>
                  </a:lnTo>
                  <a:lnTo>
                    <a:pt x="232" y="62"/>
                  </a:lnTo>
                  <a:lnTo>
                    <a:pt x="236" y="62"/>
                  </a:lnTo>
                  <a:lnTo>
                    <a:pt x="240" y="61"/>
                  </a:lnTo>
                  <a:lnTo>
                    <a:pt x="245" y="61"/>
                  </a:lnTo>
                  <a:lnTo>
                    <a:pt x="249" y="61"/>
                  </a:lnTo>
                  <a:lnTo>
                    <a:pt x="254" y="61"/>
                  </a:lnTo>
                  <a:lnTo>
                    <a:pt x="258" y="60"/>
                  </a:lnTo>
                  <a:lnTo>
                    <a:pt x="263" y="60"/>
                  </a:lnTo>
                  <a:lnTo>
                    <a:pt x="267" y="60"/>
                  </a:lnTo>
                  <a:lnTo>
                    <a:pt x="272" y="60"/>
                  </a:lnTo>
                  <a:lnTo>
                    <a:pt x="276" y="59"/>
                  </a:lnTo>
                  <a:lnTo>
                    <a:pt x="281" y="59"/>
                  </a:lnTo>
                  <a:lnTo>
                    <a:pt x="285" y="59"/>
                  </a:lnTo>
                  <a:lnTo>
                    <a:pt x="289" y="59"/>
                  </a:lnTo>
                  <a:lnTo>
                    <a:pt x="294" y="58"/>
                  </a:lnTo>
                  <a:lnTo>
                    <a:pt x="298" y="58"/>
                  </a:lnTo>
                  <a:lnTo>
                    <a:pt x="303" y="58"/>
                  </a:lnTo>
                  <a:lnTo>
                    <a:pt x="307" y="58"/>
                  </a:lnTo>
                  <a:lnTo>
                    <a:pt x="312" y="57"/>
                  </a:lnTo>
                  <a:lnTo>
                    <a:pt x="316" y="57"/>
                  </a:lnTo>
                  <a:lnTo>
                    <a:pt x="321" y="57"/>
                  </a:lnTo>
                  <a:lnTo>
                    <a:pt x="325" y="57"/>
                  </a:lnTo>
                  <a:lnTo>
                    <a:pt x="329" y="56"/>
                  </a:lnTo>
                  <a:lnTo>
                    <a:pt x="334" y="56"/>
                  </a:lnTo>
                  <a:lnTo>
                    <a:pt x="338" y="56"/>
                  </a:lnTo>
                  <a:lnTo>
                    <a:pt x="343" y="56"/>
                  </a:lnTo>
                  <a:lnTo>
                    <a:pt x="347" y="55"/>
                  </a:lnTo>
                  <a:lnTo>
                    <a:pt x="352" y="55"/>
                  </a:lnTo>
                  <a:lnTo>
                    <a:pt x="356" y="55"/>
                  </a:lnTo>
                  <a:lnTo>
                    <a:pt x="361" y="55"/>
                  </a:lnTo>
                  <a:lnTo>
                    <a:pt x="365" y="54"/>
                  </a:lnTo>
                  <a:lnTo>
                    <a:pt x="370" y="54"/>
                  </a:lnTo>
                  <a:lnTo>
                    <a:pt x="374" y="54"/>
                  </a:lnTo>
                  <a:lnTo>
                    <a:pt x="378" y="54"/>
                  </a:lnTo>
                  <a:lnTo>
                    <a:pt x="383" y="53"/>
                  </a:lnTo>
                  <a:lnTo>
                    <a:pt x="387" y="53"/>
                  </a:lnTo>
                  <a:lnTo>
                    <a:pt x="392" y="53"/>
                  </a:lnTo>
                  <a:lnTo>
                    <a:pt x="396" y="53"/>
                  </a:lnTo>
                  <a:lnTo>
                    <a:pt x="401" y="52"/>
                  </a:lnTo>
                  <a:lnTo>
                    <a:pt x="405" y="52"/>
                  </a:lnTo>
                  <a:lnTo>
                    <a:pt x="410" y="52"/>
                  </a:lnTo>
                  <a:lnTo>
                    <a:pt x="414" y="51"/>
                  </a:lnTo>
                  <a:lnTo>
                    <a:pt x="419" y="51"/>
                  </a:lnTo>
                  <a:lnTo>
                    <a:pt x="423" y="51"/>
                  </a:lnTo>
                  <a:lnTo>
                    <a:pt x="427" y="51"/>
                  </a:lnTo>
                  <a:lnTo>
                    <a:pt x="432" y="51"/>
                  </a:lnTo>
                  <a:lnTo>
                    <a:pt x="436" y="50"/>
                  </a:lnTo>
                  <a:lnTo>
                    <a:pt x="441" y="50"/>
                  </a:lnTo>
                  <a:lnTo>
                    <a:pt x="445" y="50"/>
                  </a:lnTo>
                  <a:lnTo>
                    <a:pt x="450" y="49"/>
                  </a:lnTo>
                  <a:lnTo>
                    <a:pt x="454" y="49"/>
                  </a:lnTo>
                  <a:lnTo>
                    <a:pt x="459" y="49"/>
                  </a:lnTo>
                  <a:lnTo>
                    <a:pt x="463" y="49"/>
                  </a:lnTo>
                  <a:lnTo>
                    <a:pt x="467" y="49"/>
                  </a:lnTo>
                  <a:lnTo>
                    <a:pt x="472" y="48"/>
                  </a:lnTo>
                  <a:lnTo>
                    <a:pt x="476" y="48"/>
                  </a:lnTo>
                  <a:lnTo>
                    <a:pt x="481" y="48"/>
                  </a:lnTo>
                  <a:lnTo>
                    <a:pt x="485" y="47"/>
                  </a:lnTo>
                  <a:lnTo>
                    <a:pt x="490" y="47"/>
                  </a:lnTo>
                  <a:lnTo>
                    <a:pt x="494" y="47"/>
                  </a:lnTo>
                  <a:lnTo>
                    <a:pt x="499" y="47"/>
                  </a:lnTo>
                  <a:lnTo>
                    <a:pt x="503" y="46"/>
                  </a:lnTo>
                  <a:lnTo>
                    <a:pt x="507" y="46"/>
                  </a:lnTo>
                  <a:lnTo>
                    <a:pt x="512" y="46"/>
                  </a:lnTo>
                  <a:lnTo>
                    <a:pt x="516" y="46"/>
                  </a:lnTo>
                  <a:lnTo>
                    <a:pt x="521" y="46"/>
                  </a:lnTo>
                  <a:lnTo>
                    <a:pt x="525" y="45"/>
                  </a:lnTo>
                  <a:lnTo>
                    <a:pt x="530" y="45"/>
                  </a:lnTo>
                  <a:lnTo>
                    <a:pt x="534" y="45"/>
                  </a:lnTo>
                  <a:lnTo>
                    <a:pt x="539" y="44"/>
                  </a:lnTo>
                  <a:lnTo>
                    <a:pt x="543" y="44"/>
                  </a:lnTo>
                  <a:lnTo>
                    <a:pt x="548" y="44"/>
                  </a:lnTo>
                  <a:lnTo>
                    <a:pt x="552" y="44"/>
                  </a:lnTo>
                  <a:lnTo>
                    <a:pt x="557" y="44"/>
                  </a:lnTo>
                  <a:lnTo>
                    <a:pt x="561" y="43"/>
                  </a:lnTo>
                  <a:lnTo>
                    <a:pt x="565" y="43"/>
                  </a:lnTo>
                  <a:lnTo>
                    <a:pt x="570" y="43"/>
                  </a:lnTo>
                  <a:lnTo>
                    <a:pt x="574" y="42"/>
                  </a:lnTo>
                  <a:lnTo>
                    <a:pt x="579" y="42"/>
                  </a:lnTo>
                  <a:lnTo>
                    <a:pt x="583" y="42"/>
                  </a:lnTo>
                  <a:lnTo>
                    <a:pt x="588" y="42"/>
                  </a:lnTo>
                  <a:lnTo>
                    <a:pt x="592" y="41"/>
                  </a:lnTo>
                  <a:lnTo>
                    <a:pt x="597" y="41"/>
                  </a:lnTo>
                  <a:lnTo>
                    <a:pt x="601" y="41"/>
                  </a:lnTo>
                  <a:lnTo>
                    <a:pt x="605" y="41"/>
                  </a:lnTo>
                  <a:lnTo>
                    <a:pt x="610" y="40"/>
                  </a:lnTo>
                  <a:lnTo>
                    <a:pt x="614" y="40"/>
                  </a:lnTo>
                  <a:lnTo>
                    <a:pt x="619" y="40"/>
                  </a:lnTo>
                  <a:lnTo>
                    <a:pt x="623" y="40"/>
                  </a:lnTo>
                  <a:lnTo>
                    <a:pt x="628" y="39"/>
                  </a:lnTo>
                  <a:lnTo>
                    <a:pt x="632" y="39"/>
                  </a:lnTo>
                  <a:lnTo>
                    <a:pt x="637" y="39"/>
                  </a:lnTo>
                  <a:lnTo>
                    <a:pt x="641" y="39"/>
                  </a:lnTo>
                  <a:lnTo>
                    <a:pt x="645" y="38"/>
                  </a:lnTo>
                  <a:lnTo>
                    <a:pt x="650" y="38"/>
                  </a:lnTo>
                  <a:lnTo>
                    <a:pt x="654" y="38"/>
                  </a:lnTo>
                  <a:lnTo>
                    <a:pt x="659" y="38"/>
                  </a:lnTo>
                  <a:lnTo>
                    <a:pt x="663" y="37"/>
                  </a:lnTo>
                  <a:lnTo>
                    <a:pt x="668" y="37"/>
                  </a:lnTo>
                  <a:lnTo>
                    <a:pt x="672" y="37"/>
                  </a:lnTo>
                  <a:lnTo>
                    <a:pt x="677" y="37"/>
                  </a:lnTo>
                  <a:lnTo>
                    <a:pt x="681" y="36"/>
                  </a:lnTo>
                  <a:lnTo>
                    <a:pt x="686" y="36"/>
                  </a:lnTo>
                  <a:lnTo>
                    <a:pt x="690" y="36"/>
                  </a:lnTo>
                  <a:lnTo>
                    <a:pt x="694" y="36"/>
                  </a:lnTo>
                  <a:lnTo>
                    <a:pt x="699" y="35"/>
                  </a:lnTo>
                  <a:lnTo>
                    <a:pt x="703" y="35"/>
                  </a:lnTo>
                  <a:lnTo>
                    <a:pt x="708" y="35"/>
                  </a:lnTo>
                  <a:lnTo>
                    <a:pt x="712" y="35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6" y="34"/>
                  </a:lnTo>
                  <a:lnTo>
                    <a:pt x="730" y="34"/>
                  </a:lnTo>
                  <a:lnTo>
                    <a:pt x="735" y="33"/>
                  </a:lnTo>
                  <a:lnTo>
                    <a:pt x="739" y="33"/>
                  </a:lnTo>
                  <a:lnTo>
                    <a:pt x="743" y="33"/>
                  </a:lnTo>
                  <a:lnTo>
                    <a:pt x="748" y="33"/>
                  </a:lnTo>
                  <a:lnTo>
                    <a:pt x="752" y="32"/>
                  </a:lnTo>
                  <a:lnTo>
                    <a:pt x="757" y="32"/>
                  </a:lnTo>
                  <a:lnTo>
                    <a:pt x="761" y="32"/>
                  </a:lnTo>
                  <a:lnTo>
                    <a:pt x="766" y="32"/>
                  </a:lnTo>
                  <a:lnTo>
                    <a:pt x="770" y="31"/>
                  </a:lnTo>
                  <a:lnTo>
                    <a:pt x="775" y="31"/>
                  </a:lnTo>
                  <a:lnTo>
                    <a:pt x="779" y="31"/>
                  </a:lnTo>
                  <a:lnTo>
                    <a:pt x="783" y="31"/>
                  </a:lnTo>
                  <a:lnTo>
                    <a:pt x="788" y="30"/>
                  </a:lnTo>
                  <a:lnTo>
                    <a:pt x="792" y="30"/>
                  </a:lnTo>
                  <a:lnTo>
                    <a:pt x="797" y="30"/>
                  </a:lnTo>
                  <a:lnTo>
                    <a:pt x="801" y="30"/>
                  </a:lnTo>
                  <a:lnTo>
                    <a:pt x="806" y="29"/>
                  </a:lnTo>
                  <a:lnTo>
                    <a:pt x="810" y="29"/>
                  </a:lnTo>
                  <a:lnTo>
                    <a:pt x="815" y="29"/>
                  </a:lnTo>
                  <a:lnTo>
                    <a:pt x="819" y="29"/>
                  </a:lnTo>
                  <a:lnTo>
                    <a:pt x="824" y="28"/>
                  </a:lnTo>
                  <a:lnTo>
                    <a:pt x="828" y="28"/>
                  </a:lnTo>
                  <a:lnTo>
                    <a:pt x="832" y="28"/>
                  </a:lnTo>
                  <a:lnTo>
                    <a:pt x="837" y="28"/>
                  </a:lnTo>
                  <a:lnTo>
                    <a:pt x="841" y="27"/>
                  </a:lnTo>
                  <a:lnTo>
                    <a:pt x="846" y="27"/>
                  </a:lnTo>
                  <a:lnTo>
                    <a:pt x="850" y="27"/>
                  </a:lnTo>
                  <a:lnTo>
                    <a:pt x="855" y="27"/>
                  </a:lnTo>
                  <a:lnTo>
                    <a:pt x="859" y="26"/>
                  </a:lnTo>
                  <a:lnTo>
                    <a:pt x="864" y="26"/>
                  </a:lnTo>
                  <a:lnTo>
                    <a:pt x="868" y="26"/>
                  </a:lnTo>
                  <a:lnTo>
                    <a:pt x="873" y="26"/>
                  </a:lnTo>
                  <a:lnTo>
                    <a:pt x="877" y="25"/>
                  </a:lnTo>
                  <a:lnTo>
                    <a:pt x="881" y="25"/>
                  </a:lnTo>
                  <a:lnTo>
                    <a:pt x="886" y="25"/>
                  </a:lnTo>
                  <a:lnTo>
                    <a:pt x="890" y="25"/>
                  </a:lnTo>
                  <a:lnTo>
                    <a:pt x="895" y="24"/>
                  </a:lnTo>
                  <a:lnTo>
                    <a:pt x="899" y="24"/>
                  </a:lnTo>
                  <a:lnTo>
                    <a:pt x="904" y="24"/>
                  </a:lnTo>
                  <a:lnTo>
                    <a:pt x="908" y="24"/>
                  </a:lnTo>
                  <a:lnTo>
                    <a:pt x="913" y="23"/>
                  </a:lnTo>
                  <a:lnTo>
                    <a:pt x="917" y="23"/>
                  </a:lnTo>
                  <a:lnTo>
                    <a:pt x="921" y="23"/>
                  </a:lnTo>
                  <a:lnTo>
                    <a:pt x="926" y="23"/>
                  </a:lnTo>
                  <a:lnTo>
                    <a:pt x="930" y="22"/>
                  </a:lnTo>
                  <a:lnTo>
                    <a:pt x="935" y="22"/>
                  </a:lnTo>
                  <a:lnTo>
                    <a:pt x="939" y="22"/>
                  </a:lnTo>
                  <a:lnTo>
                    <a:pt x="944" y="22"/>
                  </a:lnTo>
                  <a:lnTo>
                    <a:pt x="948" y="21"/>
                  </a:lnTo>
                  <a:lnTo>
                    <a:pt x="953" y="21"/>
                  </a:lnTo>
                  <a:lnTo>
                    <a:pt x="957" y="21"/>
                  </a:lnTo>
                  <a:lnTo>
                    <a:pt x="962" y="21"/>
                  </a:lnTo>
                  <a:lnTo>
                    <a:pt x="966" y="20"/>
                  </a:lnTo>
                  <a:lnTo>
                    <a:pt x="970" y="20"/>
                  </a:lnTo>
                  <a:lnTo>
                    <a:pt x="975" y="20"/>
                  </a:lnTo>
                  <a:lnTo>
                    <a:pt x="979" y="20"/>
                  </a:lnTo>
                  <a:lnTo>
                    <a:pt x="984" y="19"/>
                  </a:lnTo>
                  <a:lnTo>
                    <a:pt x="988" y="19"/>
                  </a:lnTo>
                  <a:lnTo>
                    <a:pt x="993" y="19"/>
                  </a:lnTo>
                  <a:lnTo>
                    <a:pt x="997" y="19"/>
                  </a:lnTo>
                  <a:lnTo>
                    <a:pt x="1002" y="18"/>
                  </a:lnTo>
                  <a:lnTo>
                    <a:pt x="1006" y="18"/>
                  </a:lnTo>
                  <a:lnTo>
                    <a:pt x="1010" y="18"/>
                  </a:lnTo>
                  <a:lnTo>
                    <a:pt x="1015" y="18"/>
                  </a:lnTo>
                  <a:lnTo>
                    <a:pt x="1019" y="17"/>
                  </a:lnTo>
                  <a:lnTo>
                    <a:pt x="1024" y="17"/>
                  </a:lnTo>
                  <a:lnTo>
                    <a:pt x="1028" y="17"/>
                  </a:lnTo>
                  <a:lnTo>
                    <a:pt x="1033" y="17"/>
                  </a:lnTo>
                  <a:lnTo>
                    <a:pt x="1037" y="16"/>
                  </a:lnTo>
                  <a:lnTo>
                    <a:pt x="1042" y="16"/>
                  </a:lnTo>
                  <a:lnTo>
                    <a:pt x="1046" y="16"/>
                  </a:lnTo>
                  <a:lnTo>
                    <a:pt x="1051" y="16"/>
                  </a:lnTo>
                  <a:lnTo>
                    <a:pt x="1055" y="15"/>
                  </a:lnTo>
                  <a:lnTo>
                    <a:pt x="1059" y="15"/>
                  </a:lnTo>
                  <a:lnTo>
                    <a:pt x="1064" y="15"/>
                  </a:lnTo>
                  <a:lnTo>
                    <a:pt x="1068" y="15"/>
                  </a:lnTo>
                  <a:lnTo>
                    <a:pt x="1073" y="14"/>
                  </a:lnTo>
                  <a:lnTo>
                    <a:pt x="1077" y="14"/>
                  </a:lnTo>
                  <a:lnTo>
                    <a:pt x="1082" y="14"/>
                  </a:lnTo>
                  <a:lnTo>
                    <a:pt x="1086" y="14"/>
                  </a:lnTo>
                  <a:lnTo>
                    <a:pt x="1091" y="13"/>
                  </a:lnTo>
                  <a:lnTo>
                    <a:pt x="1095" y="13"/>
                  </a:lnTo>
                  <a:lnTo>
                    <a:pt x="1100" y="13"/>
                  </a:lnTo>
                  <a:lnTo>
                    <a:pt x="1104" y="13"/>
                  </a:lnTo>
                  <a:lnTo>
                    <a:pt x="1108" y="12"/>
                  </a:lnTo>
                  <a:lnTo>
                    <a:pt x="1113" y="12"/>
                  </a:lnTo>
                  <a:lnTo>
                    <a:pt x="1117" y="12"/>
                  </a:lnTo>
                  <a:lnTo>
                    <a:pt x="1122" y="12"/>
                  </a:lnTo>
                  <a:lnTo>
                    <a:pt x="1126" y="11"/>
                  </a:lnTo>
                  <a:lnTo>
                    <a:pt x="1131" y="11"/>
                  </a:lnTo>
                  <a:lnTo>
                    <a:pt x="1135" y="11"/>
                  </a:lnTo>
                  <a:lnTo>
                    <a:pt x="1140" y="11"/>
                  </a:lnTo>
                  <a:lnTo>
                    <a:pt x="1144" y="10"/>
                  </a:lnTo>
                  <a:lnTo>
                    <a:pt x="1148" y="10"/>
                  </a:lnTo>
                  <a:lnTo>
                    <a:pt x="1153" y="10"/>
                  </a:lnTo>
                  <a:lnTo>
                    <a:pt x="1157" y="10"/>
                  </a:lnTo>
                  <a:lnTo>
                    <a:pt x="1162" y="9"/>
                  </a:lnTo>
                  <a:lnTo>
                    <a:pt x="1166" y="9"/>
                  </a:lnTo>
                  <a:lnTo>
                    <a:pt x="1171" y="9"/>
                  </a:lnTo>
                  <a:lnTo>
                    <a:pt x="1175" y="9"/>
                  </a:lnTo>
                  <a:lnTo>
                    <a:pt x="1180" y="8"/>
                  </a:lnTo>
                  <a:lnTo>
                    <a:pt x="1184" y="8"/>
                  </a:lnTo>
                  <a:lnTo>
                    <a:pt x="1189" y="8"/>
                  </a:lnTo>
                  <a:lnTo>
                    <a:pt x="1193" y="8"/>
                  </a:lnTo>
                  <a:lnTo>
                    <a:pt x="1197" y="7"/>
                  </a:lnTo>
                  <a:lnTo>
                    <a:pt x="1202" y="7"/>
                  </a:lnTo>
                  <a:lnTo>
                    <a:pt x="1206" y="7"/>
                  </a:lnTo>
                  <a:lnTo>
                    <a:pt x="1211" y="7"/>
                  </a:lnTo>
                  <a:lnTo>
                    <a:pt x="1215" y="6"/>
                  </a:lnTo>
                  <a:lnTo>
                    <a:pt x="1220" y="6"/>
                  </a:lnTo>
                  <a:lnTo>
                    <a:pt x="1224" y="6"/>
                  </a:lnTo>
                  <a:lnTo>
                    <a:pt x="1229" y="6"/>
                  </a:lnTo>
                  <a:lnTo>
                    <a:pt x="1233" y="5"/>
                  </a:lnTo>
                  <a:lnTo>
                    <a:pt x="1238" y="5"/>
                  </a:lnTo>
                  <a:lnTo>
                    <a:pt x="1242" y="5"/>
                  </a:lnTo>
                  <a:lnTo>
                    <a:pt x="1246" y="5"/>
                  </a:lnTo>
                  <a:lnTo>
                    <a:pt x="1251" y="4"/>
                  </a:lnTo>
                  <a:lnTo>
                    <a:pt x="1255" y="4"/>
                  </a:lnTo>
                  <a:lnTo>
                    <a:pt x="1260" y="4"/>
                  </a:lnTo>
                  <a:lnTo>
                    <a:pt x="1264" y="4"/>
                  </a:lnTo>
                  <a:lnTo>
                    <a:pt x="1269" y="3"/>
                  </a:lnTo>
                  <a:lnTo>
                    <a:pt x="1273" y="3"/>
                  </a:lnTo>
                  <a:lnTo>
                    <a:pt x="1278" y="3"/>
                  </a:lnTo>
                  <a:lnTo>
                    <a:pt x="1282" y="3"/>
                  </a:lnTo>
                  <a:lnTo>
                    <a:pt x="1286" y="2"/>
                  </a:lnTo>
                  <a:lnTo>
                    <a:pt x="1291" y="2"/>
                  </a:lnTo>
                  <a:lnTo>
                    <a:pt x="1295" y="2"/>
                  </a:lnTo>
                  <a:lnTo>
                    <a:pt x="1300" y="2"/>
                  </a:lnTo>
                  <a:lnTo>
                    <a:pt x="1304" y="1"/>
                  </a:lnTo>
                  <a:lnTo>
                    <a:pt x="1309" y="1"/>
                  </a:lnTo>
                  <a:lnTo>
                    <a:pt x="1313" y="1"/>
                  </a:lnTo>
                  <a:lnTo>
                    <a:pt x="1318" y="1"/>
                  </a:lnTo>
                  <a:lnTo>
                    <a:pt x="1322" y="0"/>
                  </a:lnTo>
                  <a:lnTo>
                    <a:pt x="1327" y="0"/>
                  </a:lnTo>
                  <a:lnTo>
                    <a:pt x="1331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49"/>
            <p:cNvSpPr>
              <a:spLocks noChangeShapeType="1"/>
            </p:cNvSpPr>
            <p:nvPr/>
          </p:nvSpPr>
          <p:spPr bwMode="auto">
            <a:xfrm>
              <a:off x="7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0"/>
            <p:cNvSpPr>
              <a:spLocks noChangeArrowheads="1"/>
            </p:cNvSpPr>
            <p:nvPr/>
          </p:nvSpPr>
          <p:spPr bwMode="auto">
            <a:xfrm>
              <a:off x="579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22.0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Line 51"/>
            <p:cNvSpPr>
              <a:spLocks noChangeShapeType="1"/>
            </p:cNvSpPr>
            <p:nvPr/>
          </p:nvSpPr>
          <p:spPr bwMode="auto">
            <a:xfrm>
              <a:off x="192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52"/>
            <p:cNvSpPr>
              <a:spLocks noChangeArrowheads="1"/>
            </p:cNvSpPr>
            <p:nvPr/>
          </p:nvSpPr>
          <p:spPr bwMode="auto">
            <a:xfrm>
              <a:off x="1780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26.9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Line 53"/>
            <p:cNvSpPr>
              <a:spLocks noChangeShapeType="1"/>
            </p:cNvSpPr>
            <p:nvPr/>
          </p:nvSpPr>
          <p:spPr bwMode="auto">
            <a:xfrm>
              <a:off x="312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54"/>
            <p:cNvSpPr>
              <a:spLocks noChangeArrowheads="1"/>
            </p:cNvSpPr>
            <p:nvPr/>
          </p:nvSpPr>
          <p:spPr bwMode="auto">
            <a:xfrm>
              <a:off x="2981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32.9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Line 55"/>
            <p:cNvSpPr>
              <a:spLocks noChangeShapeType="1"/>
            </p:cNvSpPr>
            <p:nvPr/>
          </p:nvSpPr>
          <p:spPr bwMode="auto">
            <a:xfrm>
              <a:off x="431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56"/>
            <p:cNvSpPr>
              <a:spLocks noChangeArrowheads="1"/>
            </p:cNvSpPr>
            <p:nvPr/>
          </p:nvSpPr>
          <p:spPr bwMode="auto">
            <a:xfrm>
              <a:off x="4179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Line 57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58"/>
            <p:cNvSpPr>
              <a:spLocks noChangeArrowheads="1"/>
            </p:cNvSpPr>
            <p:nvPr/>
          </p:nvSpPr>
          <p:spPr bwMode="auto">
            <a:xfrm>
              <a:off x="5379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49.0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2131636" y="6372225"/>
            <a:ext cx="58693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Income per Working Age Adult ($1000s, log scale)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6261112" y="4419600"/>
            <a:ext cx="1968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35"/>
          <p:cNvSpPr>
            <a:spLocks noChangeArrowheads="1"/>
          </p:cNvSpPr>
          <p:nvPr/>
        </p:nvSpPr>
        <p:spPr bwMode="auto">
          <a:xfrm>
            <a:off x="7562474" y="4651375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(0.071)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5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7"/>
          <p:cNvSpPr>
            <a:spLocks noChangeArrowheads="1"/>
          </p:cNvSpPr>
          <p:nvPr/>
        </p:nvSpPr>
        <p:spPr bwMode="auto">
          <a:xfrm>
            <a:off x="0" y="257176"/>
            <a:ext cx="914400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Absolute Upward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Mobility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vs. Mean Household Income in CZ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1" y="746125"/>
            <a:ext cx="8963024" cy="5903099"/>
            <a:chOff x="76201" y="746125"/>
            <a:chExt cx="8963024" cy="5903099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903287" y="510222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903287" y="409892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903287" y="30972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903287" y="20939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903287" y="10906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996950" y="18875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617662" y="19875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955800" y="21367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2266950" y="22034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593975" y="28749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870200" y="272573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3141662" y="28908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348037" y="322897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3546475" y="342423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3784600" y="33401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4051300" y="32956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4338637" y="35734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4649788" y="35560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4914900" y="37830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5181600" y="39227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5530850" y="40163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5913438" y="39163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6378575" y="41878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6943725" y="41719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8534400" y="40830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1047750" y="2232025"/>
              <a:ext cx="7535863" cy="2598738"/>
            </a:xfrm>
            <a:custGeom>
              <a:avLst/>
              <a:gdLst>
                <a:gd name="T0" fmla="*/ 18 w 1360"/>
                <a:gd name="T1" fmla="*/ 6 h 469"/>
                <a:gd name="T2" fmla="*/ 41 w 1360"/>
                <a:gd name="T3" fmla="*/ 14 h 469"/>
                <a:gd name="T4" fmla="*/ 64 w 1360"/>
                <a:gd name="T5" fmla="*/ 22 h 469"/>
                <a:gd name="T6" fmla="*/ 86 w 1360"/>
                <a:gd name="T7" fmla="*/ 30 h 469"/>
                <a:gd name="T8" fmla="*/ 109 w 1360"/>
                <a:gd name="T9" fmla="*/ 38 h 469"/>
                <a:gd name="T10" fmla="*/ 132 w 1360"/>
                <a:gd name="T11" fmla="*/ 45 h 469"/>
                <a:gd name="T12" fmla="*/ 155 w 1360"/>
                <a:gd name="T13" fmla="*/ 53 h 469"/>
                <a:gd name="T14" fmla="*/ 177 w 1360"/>
                <a:gd name="T15" fmla="*/ 61 h 469"/>
                <a:gd name="T16" fmla="*/ 200 w 1360"/>
                <a:gd name="T17" fmla="*/ 69 h 469"/>
                <a:gd name="T18" fmla="*/ 223 w 1360"/>
                <a:gd name="T19" fmla="*/ 77 h 469"/>
                <a:gd name="T20" fmla="*/ 246 w 1360"/>
                <a:gd name="T21" fmla="*/ 85 h 469"/>
                <a:gd name="T22" fmla="*/ 268 w 1360"/>
                <a:gd name="T23" fmla="*/ 93 h 469"/>
                <a:gd name="T24" fmla="*/ 291 w 1360"/>
                <a:gd name="T25" fmla="*/ 100 h 469"/>
                <a:gd name="T26" fmla="*/ 314 w 1360"/>
                <a:gd name="T27" fmla="*/ 108 h 469"/>
                <a:gd name="T28" fmla="*/ 337 w 1360"/>
                <a:gd name="T29" fmla="*/ 116 h 469"/>
                <a:gd name="T30" fmla="*/ 359 w 1360"/>
                <a:gd name="T31" fmla="*/ 124 h 469"/>
                <a:gd name="T32" fmla="*/ 382 w 1360"/>
                <a:gd name="T33" fmla="*/ 132 h 469"/>
                <a:gd name="T34" fmla="*/ 405 w 1360"/>
                <a:gd name="T35" fmla="*/ 140 h 469"/>
                <a:gd name="T36" fmla="*/ 428 w 1360"/>
                <a:gd name="T37" fmla="*/ 147 h 469"/>
                <a:gd name="T38" fmla="*/ 450 w 1360"/>
                <a:gd name="T39" fmla="*/ 155 h 469"/>
                <a:gd name="T40" fmla="*/ 473 w 1360"/>
                <a:gd name="T41" fmla="*/ 163 h 469"/>
                <a:gd name="T42" fmla="*/ 496 w 1360"/>
                <a:gd name="T43" fmla="*/ 171 h 469"/>
                <a:gd name="T44" fmla="*/ 518 w 1360"/>
                <a:gd name="T45" fmla="*/ 179 h 469"/>
                <a:gd name="T46" fmla="*/ 541 w 1360"/>
                <a:gd name="T47" fmla="*/ 187 h 469"/>
                <a:gd name="T48" fmla="*/ 564 w 1360"/>
                <a:gd name="T49" fmla="*/ 195 h 469"/>
                <a:gd name="T50" fmla="*/ 587 w 1360"/>
                <a:gd name="T51" fmla="*/ 202 h 469"/>
                <a:gd name="T52" fmla="*/ 609 w 1360"/>
                <a:gd name="T53" fmla="*/ 210 h 469"/>
                <a:gd name="T54" fmla="*/ 632 w 1360"/>
                <a:gd name="T55" fmla="*/ 218 h 469"/>
                <a:gd name="T56" fmla="*/ 655 w 1360"/>
                <a:gd name="T57" fmla="*/ 226 h 469"/>
                <a:gd name="T58" fmla="*/ 678 w 1360"/>
                <a:gd name="T59" fmla="*/ 234 h 469"/>
                <a:gd name="T60" fmla="*/ 700 w 1360"/>
                <a:gd name="T61" fmla="*/ 242 h 469"/>
                <a:gd name="T62" fmla="*/ 723 w 1360"/>
                <a:gd name="T63" fmla="*/ 249 h 469"/>
                <a:gd name="T64" fmla="*/ 746 w 1360"/>
                <a:gd name="T65" fmla="*/ 257 h 469"/>
                <a:gd name="T66" fmla="*/ 769 w 1360"/>
                <a:gd name="T67" fmla="*/ 265 h 469"/>
                <a:gd name="T68" fmla="*/ 791 w 1360"/>
                <a:gd name="T69" fmla="*/ 273 h 469"/>
                <a:gd name="T70" fmla="*/ 814 w 1360"/>
                <a:gd name="T71" fmla="*/ 281 h 469"/>
                <a:gd name="T72" fmla="*/ 837 w 1360"/>
                <a:gd name="T73" fmla="*/ 289 h 469"/>
                <a:gd name="T74" fmla="*/ 860 w 1360"/>
                <a:gd name="T75" fmla="*/ 297 h 469"/>
                <a:gd name="T76" fmla="*/ 882 w 1360"/>
                <a:gd name="T77" fmla="*/ 304 h 469"/>
                <a:gd name="T78" fmla="*/ 905 w 1360"/>
                <a:gd name="T79" fmla="*/ 312 h 469"/>
                <a:gd name="T80" fmla="*/ 928 w 1360"/>
                <a:gd name="T81" fmla="*/ 320 h 469"/>
                <a:gd name="T82" fmla="*/ 950 w 1360"/>
                <a:gd name="T83" fmla="*/ 328 h 469"/>
                <a:gd name="T84" fmla="*/ 973 w 1360"/>
                <a:gd name="T85" fmla="*/ 336 h 469"/>
                <a:gd name="T86" fmla="*/ 996 w 1360"/>
                <a:gd name="T87" fmla="*/ 344 h 469"/>
                <a:gd name="T88" fmla="*/ 1019 w 1360"/>
                <a:gd name="T89" fmla="*/ 351 h 469"/>
                <a:gd name="T90" fmla="*/ 1041 w 1360"/>
                <a:gd name="T91" fmla="*/ 359 h 469"/>
                <a:gd name="T92" fmla="*/ 1064 w 1360"/>
                <a:gd name="T93" fmla="*/ 367 h 469"/>
                <a:gd name="T94" fmla="*/ 1087 w 1360"/>
                <a:gd name="T95" fmla="*/ 375 h 469"/>
                <a:gd name="T96" fmla="*/ 1110 w 1360"/>
                <a:gd name="T97" fmla="*/ 383 h 469"/>
                <a:gd name="T98" fmla="*/ 1132 w 1360"/>
                <a:gd name="T99" fmla="*/ 391 h 469"/>
                <a:gd name="T100" fmla="*/ 1155 w 1360"/>
                <a:gd name="T101" fmla="*/ 399 h 469"/>
                <a:gd name="T102" fmla="*/ 1178 w 1360"/>
                <a:gd name="T103" fmla="*/ 406 h 469"/>
                <a:gd name="T104" fmla="*/ 1201 w 1360"/>
                <a:gd name="T105" fmla="*/ 414 h 469"/>
                <a:gd name="T106" fmla="*/ 1223 w 1360"/>
                <a:gd name="T107" fmla="*/ 422 h 469"/>
                <a:gd name="T108" fmla="*/ 1246 w 1360"/>
                <a:gd name="T109" fmla="*/ 430 h 469"/>
                <a:gd name="T110" fmla="*/ 1269 w 1360"/>
                <a:gd name="T111" fmla="*/ 438 h 469"/>
                <a:gd name="T112" fmla="*/ 1291 w 1360"/>
                <a:gd name="T113" fmla="*/ 446 h 469"/>
                <a:gd name="T114" fmla="*/ 1314 w 1360"/>
                <a:gd name="T115" fmla="*/ 454 h 469"/>
                <a:gd name="T116" fmla="*/ 1337 w 1360"/>
                <a:gd name="T117" fmla="*/ 461 h 469"/>
                <a:gd name="T118" fmla="*/ 1360 w 1360"/>
                <a:gd name="T119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469">
                  <a:moveTo>
                    <a:pt x="0" y="0"/>
                  </a:moveTo>
                  <a:lnTo>
                    <a:pt x="5" y="2"/>
                  </a:lnTo>
                  <a:lnTo>
                    <a:pt x="9" y="3"/>
                  </a:lnTo>
                  <a:lnTo>
                    <a:pt x="14" y="5"/>
                  </a:lnTo>
                  <a:lnTo>
                    <a:pt x="18" y="6"/>
                  </a:lnTo>
                  <a:lnTo>
                    <a:pt x="23" y="8"/>
                  </a:lnTo>
                  <a:lnTo>
                    <a:pt x="27" y="9"/>
                  </a:lnTo>
                  <a:lnTo>
                    <a:pt x="32" y="11"/>
                  </a:lnTo>
                  <a:lnTo>
                    <a:pt x="36" y="12"/>
                  </a:lnTo>
                  <a:lnTo>
                    <a:pt x="41" y="14"/>
                  </a:lnTo>
                  <a:lnTo>
                    <a:pt x="46" y="16"/>
                  </a:lnTo>
                  <a:lnTo>
                    <a:pt x="50" y="17"/>
                  </a:lnTo>
                  <a:lnTo>
                    <a:pt x="55" y="19"/>
                  </a:lnTo>
                  <a:lnTo>
                    <a:pt x="59" y="20"/>
                  </a:lnTo>
                  <a:lnTo>
                    <a:pt x="64" y="22"/>
                  </a:lnTo>
                  <a:lnTo>
                    <a:pt x="68" y="23"/>
                  </a:lnTo>
                  <a:lnTo>
                    <a:pt x="73" y="25"/>
                  </a:lnTo>
                  <a:lnTo>
                    <a:pt x="77" y="27"/>
                  </a:lnTo>
                  <a:lnTo>
                    <a:pt x="82" y="28"/>
                  </a:lnTo>
                  <a:lnTo>
                    <a:pt x="86" y="30"/>
                  </a:lnTo>
                  <a:lnTo>
                    <a:pt x="91" y="31"/>
                  </a:lnTo>
                  <a:lnTo>
                    <a:pt x="96" y="33"/>
                  </a:lnTo>
                  <a:lnTo>
                    <a:pt x="100" y="34"/>
                  </a:lnTo>
                  <a:lnTo>
                    <a:pt x="105" y="36"/>
                  </a:lnTo>
                  <a:lnTo>
                    <a:pt x="109" y="38"/>
                  </a:lnTo>
                  <a:lnTo>
                    <a:pt x="114" y="39"/>
                  </a:lnTo>
                  <a:lnTo>
                    <a:pt x="118" y="41"/>
                  </a:lnTo>
                  <a:lnTo>
                    <a:pt x="123" y="42"/>
                  </a:lnTo>
                  <a:lnTo>
                    <a:pt x="127" y="44"/>
                  </a:lnTo>
                  <a:lnTo>
                    <a:pt x="132" y="45"/>
                  </a:lnTo>
                  <a:lnTo>
                    <a:pt x="137" y="47"/>
                  </a:lnTo>
                  <a:lnTo>
                    <a:pt x="141" y="49"/>
                  </a:lnTo>
                  <a:lnTo>
                    <a:pt x="146" y="50"/>
                  </a:lnTo>
                  <a:lnTo>
                    <a:pt x="150" y="52"/>
                  </a:lnTo>
                  <a:lnTo>
                    <a:pt x="155" y="53"/>
                  </a:lnTo>
                  <a:lnTo>
                    <a:pt x="159" y="55"/>
                  </a:lnTo>
                  <a:lnTo>
                    <a:pt x="164" y="56"/>
                  </a:lnTo>
                  <a:lnTo>
                    <a:pt x="168" y="58"/>
                  </a:lnTo>
                  <a:lnTo>
                    <a:pt x="173" y="60"/>
                  </a:lnTo>
                  <a:lnTo>
                    <a:pt x="177" y="61"/>
                  </a:lnTo>
                  <a:lnTo>
                    <a:pt x="182" y="63"/>
                  </a:lnTo>
                  <a:lnTo>
                    <a:pt x="187" y="64"/>
                  </a:lnTo>
                  <a:lnTo>
                    <a:pt x="191" y="66"/>
                  </a:lnTo>
                  <a:lnTo>
                    <a:pt x="196" y="67"/>
                  </a:lnTo>
                  <a:lnTo>
                    <a:pt x="200" y="69"/>
                  </a:lnTo>
                  <a:lnTo>
                    <a:pt x="205" y="71"/>
                  </a:lnTo>
                  <a:lnTo>
                    <a:pt x="209" y="72"/>
                  </a:lnTo>
                  <a:lnTo>
                    <a:pt x="214" y="74"/>
                  </a:lnTo>
                  <a:lnTo>
                    <a:pt x="218" y="75"/>
                  </a:lnTo>
                  <a:lnTo>
                    <a:pt x="223" y="77"/>
                  </a:lnTo>
                  <a:lnTo>
                    <a:pt x="227" y="78"/>
                  </a:lnTo>
                  <a:lnTo>
                    <a:pt x="232" y="80"/>
                  </a:lnTo>
                  <a:lnTo>
                    <a:pt x="237" y="82"/>
                  </a:lnTo>
                  <a:lnTo>
                    <a:pt x="241" y="83"/>
                  </a:lnTo>
                  <a:lnTo>
                    <a:pt x="246" y="85"/>
                  </a:lnTo>
                  <a:lnTo>
                    <a:pt x="250" y="86"/>
                  </a:lnTo>
                  <a:lnTo>
                    <a:pt x="255" y="88"/>
                  </a:lnTo>
                  <a:lnTo>
                    <a:pt x="259" y="89"/>
                  </a:lnTo>
                  <a:lnTo>
                    <a:pt x="264" y="91"/>
                  </a:lnTo>
                  <a:lnTo>
                    <a:pt x="268" y="93"/>
                  </a:lnTo>
                  <a:lnTo>
                    <a:pt x="273" y="94"/>
                  </a:lnTo>
                  <a:lnTo>
                    <a:pt x="277" y="96"/>
                  </a:lnTo>
                  <a:lnTo>
                    <a:pt x="282" y="97"/>
                  </a:lnTo>
                  <a:lnTo>
                    <a:pt x="287" y="99"/>
                  </a:lnTo>
                  <a:lnTo>
                    <a:pt x="291" y="100"/>
                  </a:lnTo>
                  <a:lnTo>
                    <a:pt x="296" y="102"/>
                  </a:lnTo>
                  <a:lnTo>
                    <a:pt x="300" y="104"/>
                  </a:lnTo>
                  <a:lnTo>
                    <a:pt x="305" y="105"/>
                  </a:lnTo>
                  <a:lnTo>
                    <a:pt x="309" y="107"/>
                  </a:lnTo>
                  <a:lnTo>
                    <a:pt x="314" y="108"/>
                  </a:lnTo>
                  <a:lnTo>
                    <a:pt x="318" y="110"/>
                  </a:lnTo>
                  <a:lnTo>
                    <a:pt x="323" y="111"/>
                  </a:lnTo>
                  <a:lnTo>
                    <a:pt x="327" y="113"/>
                  </a:lnTo>
                  <a:lnTo>
                    <a:pt x="332" y="114"/>
                  </a:lnTo>
                  <a:lnTo>
                    <a:pt x="337" y="116"/>
                  </a:lnTo>
                  <a:lnTo>
                    <a:pt x="341" y="118"/>
                  </a:lnTo>
                  <a:lnTo>
                    <a:pt x="346" y="119"/>
                  </a:lnTo>
                  <a:lnTo>
                    <a:pt x="350" y="121"/>
                  </a:lnTo>
                  <a:lnTo>
                    <a:pt x="355" y="122"/>
                  </a:lnTo>
                  <a:lnTo>
                    <a:pt x="359" y="124"/>
                  </a:lnTo>
                  <a:lnTo>
                    <a:pt x="364" y="126"/>
                  </a:lnTo>
                  <a:lnTo>
                    <a:pt x="368" y="127"/>
                  </a:lnTo>
                  <a:lnTo>
                    <a:pt x="373" y="129"/>
                  </a:lnTo>
                  <a:lnTo>
                    <a:pt x="377" y="130"/>
                  </a:lnTo>
                  <a:lnTo>
                    <a:pt x="382" y="132"/>
                  </a:lnTo>
                  <a:lnTo>
                    <a:pt x="387" y="133"/>
                  </a:lnTo>
                  <a:lnTo>
                    <a:pt x="391" y="135"/>
                  </a:lnTo>
                  <a:lnTo>
                    <a:pt x="396" y="136"/>
                  </a:lnTo>
                  <a:lnTo>
                    <a:pt x="400" y="138"/>
                  </a:lnTo>
                  <a:lnTo>
                    <a:pt x="405" y="140"/>
                  </a:lnTo>
                  <a:lnTo>
                    <a:pt x="409" y="141"/>
                  </a:lnTo>
                  <a:lnTo>
                    <a:pt x="414" y="143"/>
                  </a:lnTo>
                  <a:lnTo>
                    <a:pt x="418" y="144"/>
                  </a:lnTo>
                  <a:lnTo>
                    <a:pt x="423" y="146"/>
                  </a:lnTo>
                  <a:lnTo>
                    <a:pt x="428" y="147"/>
                  </a:lnTo>
                  <a:lnTo>
                    <a:pt x="432" y="149"/>
                  </a:lnTo>
                  <a:lnTo>
                    <a:pt x="437" y="151"/>
                  </a:lnTo>
                  <a:lnTo>
                    <a:pt x="441" y="152"/>
                  </a:lnTo>
                  <a:lnTo>
                    <a:pt x="446" y="154"/>
                  </a:lnTo>
                  <a:lnTo>
                    <a:pt x="450" y="155"/>
                  </a:lnTo>
                  <a:lnTo>
                    <a:pt x="455" y="157"/>
                  </a:lnTo>
                  <a:lnTo>
                    <a:pt x="459" y="158"/>
                  </a:lnTo>
                  <a:lnTo>
                    <a:pt x="464" y="160"/>
                  </a:lnTo>
                  <a:lnTo>
                    <a:pt x="468" y="162"/>
                  </a:lnTo>
                  <a:lnTo>
                    <a:pt x="473" y="163"/>
                  </a:lnTo>
                  <a:lnTo>
                    <a:pt x="478" y="165"/>
                  </a:lnTo>
                  <a:lnTo>
                    <a:pt x="482" y="166"/>
                  </a:lnTo>
                  <a:lnTo>
                    <a:pt x="487" y="168"/>
                  </a:lnTo>
                  <a:lnTo>
                    <a:pt x="491" y="169"/>
                  </a:lnTo>
                  <a:lnTo>
                    <a:pt x="496" y="171"/>
                  </a:lnTo>
                  <a:lnTo>
                    <a:pt x="500" y="173"/>
                  </a:lnTo>
                  <a:lnTo>
                    <a:pt x="505" y="174"/>
                  </a:lnTo>
                  <a:lnTo>
                    <a:pt x="509" y="176"/>
                  </a:lnTo>
                  <a:lnTo>
                    <a:pt x="514" y="177"/>
                  </a:lnTo>
                  <a:lnTo>
                    <a:pt x="518" y="179"/>
                  </a:lnTo>
                  <a:lnTo>
                    <a:pt x="523" y="180"/>
                  </a:lnTo>
                  <a:lnTo>
                    <a:pt x="528" y="182"/>
                  </a:lnTo>
                  <a:lnTo>
                    <a:pt x="532" y="184"/>
                  </a:lnTo>
                  <a:lnTo>
                    <a:pt x="537" y="185"/>
                  </a:lnTo>
                  <a:lnTo>
                    <a:pt x="541" y="187"/>
                  </a:lnTo>
                  <a:lnTo>
                    <a:pt x="546" y="188"/>
                  </a:lnTo>
                  <a:lnTo>
                    <a:pt x="550" y="190"/>
                  </a:lnTo>
                  <a:lnTo>
                    <a:pt x="555" y="191"/>
                  </a:lnTo>
                  <a:lnTo>
                    <a:pt x="559" y="193"/>
                  </a:lnTo>
                  <a:lnTo>
                    <a:pt x="564" y="195"/>
                  </a:lnTo>
                  <a:lnTo>
                    <a:pt x="569" y="196"/>
                  </a:lnTo>
                  <a:lnTo>
                    <a:pt x="573" y="198"/>
                  </a:lnTo>
                  <a:lnTo>
                    <a:pt x="578" y="199"/>
                  </a:lnTo>
                  <a:lnTo>
                    <a:pt x="582" y="201"/>
                  </a:lnTo>
                  <a:lnTo>
                    <a:pt x="587" y="202"/>
                  </a:lnTo>
                  <a:lnTo>
                    <a:pt x="591" y="204"/>
                  </a:lnTo>
                  <a:lnTo>
                    <a:pt x="596" y="206"/>
                  </a:lnTo>
                  <a:lnTo>
                    <a:pt x="600" y="207"/>
                  </a:lnTo>
                  <a:lnTo>
                    <a:pt x="605" y="209"/>
                  </a:lnTo>
                  <a:lnTo>
                    <a:pt x="609" y="210"/>
                  </a:lnTo>
                  <a:lnTo>
                    <a:pt x="614" y="212"/>
                  </a:lnTo>
                  <a:lnTo>
                    <a:pt x="618" y="213"/>
                  </a:lnTo>
                  <a:lnTo>
                    <a:pt x="623" y="215"/>
                  </a:lnTo>
                  <a:lnTo>
                    <a:pt x="628" y="217"/>
                  </a:lnTo>
                  <a:lnTo>
                    <a:pt x="632" y="218"/>
                  </a:lnTo>
                  <a:lnTo>
                    <a:pt x="637" y="220"/>
                  </a:lnTo>
                  <a:lnTo>
                    <a:pt x="641" y="221"/>
                  </a:lnTo>
                  <a:lnTo>
                    <a:pt x="646" y="223"/>
                  </a:lnTo>
                  <a:lnTo>
                    <a:pt x="650" y="224"/>
                  </a:lnTo>
                  <a:lnTo>
                    <a:pt x="655" y="226"/>
                  </a:lnTo>
                  <a:lnTo>
                    <a:pt x="659" y="228"/>
                  </a:lnTo>
                  <a:lnTo>
                    <a:pt x="664" y="229"/>
                  </a:lnTo>
                  <a:lnTo>
                    <a:pt x="669" y="231"/>
                  </a:lnTo>
                  <a:lnTo>
                    <a:pt x="673" y="232"/>
                  </a:lnTo>
                  <a:lnTo>
                    <a:pt x="678" y="234"/>
                  </a:lnTo>
                  <a:lnTo>
                    <a:pt x="682" y="235"/>
                  </a:lnTo>
                  <a:lnTo>
                    <a:pt x="687" y="237"/>
                  </a:lnTo>
                  <a:lnTo>
                    <a:pt x="691" y="238"/>
                  </a:lnTo>
                  <a:lnTo>
                    <a:pt x="696" y="240"/>
                  </a:lnTo>
                  <a:lnTo>
                    <a:pt x="700" y="242"/>
                  </a:lnTo>
                  <a:lnTo>
                    <a:pt x="705" y="243"/>
                  </a:lnTo>
                  <a:lnTo>
                    <a:pt x="709" y="245"/>
                  </a:lnTo>
                  <a:lnTo>
                    <a:pt x="714" y="246"/>
                  </a:lnTo>
                  <a:lnTo>
                    <a:pt x="719" y="248"/>
                  </a:lnTo>
                  <a:lnTo>
                    <a:pt x="723" y="249"/>
                  </a:lnTo>
                  <a:lnTo>
                    <a:pt x="728" y="251"/>
                  </a:lnTo>
                  <a:lnTo>
                    <a:pt x="732" y="253"/>
                  </a:lnTo>
                  <a:lnTo>
                    <a:pt x="737" y="254"/>
                  </a:lnTo>
                  <a:lnTo>
                    <a:pt x="741" y="256"/>
                  </a:lnTo>
                  <a:lnTo>
                    <a:pt x="746" y="257"/>
                  </a:lnTo>
                  <a:lnTo>
                    <a:pt x="750" y="259"/>
                  </a:lnTo>
                  <a:lnTo>
                    <a:pt x="755" y="260"/>
                  </a:lnTo>
                  <a:lnTo>
                    <a:pt x="759" y="262"/>
                  </a:lnTo>
                  <a:lnTo>
                    <a:pt x="764" y="264"/>
                  </a:lnTo>
                  <a:lnTo>
                    <a:pt x="769" y="265"/>
                  </a:lnTo>
                  <a:lnTo>
                    <a:pt x="773" y="267"/>
                  </a:lnTo>
                  <a:lnTo>
                    <a:pt x="778" y="268"/>
                  </a:lnTo>
                  <a:lnTo>
                    <a:pt x="782" y="270"/>
                  </a:lnTo>
                  <a:lnTo>
                    <a:pt x="787" y="271"/>
                  </a:lnTo>
                  <a:lnTo>
                    <a:pt x="791" y="273"/>
                  </a:lnTo>
                  <a:lnTo>
                    <a:pt x="796" y="275"/>
                  </a:lnTo>
                  <a:lnTo>
                    <a:pt x="800" y="276"/>
                  </a:lnTo>
                  <a:lnTo>
                    <a:pt x="805" y="278"/>
                  </a:lnTo>
                  <a:lnTo>
                    <a:pt x="809" y="279"/>
                  </a:lnTo>
                  <a:lnTo>
                    <a:pt x="814" y="281"/>
                  </a:lnTo>
                  <a:lnTo>
                    <a:pt x="819" y="282"/>
                  </a:lnTo>
                  <a:lnTo>
                    <a:pt x="823" y="284"/>
                  </a:lnTo>
                  <a:lnTo>
                    <a:pt x="828" y="286"/>
                  </a:lnTo>
                  <a:lnTo>
                    <a:pt x="832" y="287"/>
                  </a:lnTo>
                  <a:lnTo>
                    <a:pt x="837" y="289"/>
                  </a:lnTo>
                  <a:lnTo>
                    <a:pt x="841" y="290"/>
                  </a:lnTo>
                  <a:lnTo>
                    <a:pt x="846" y="292"/>
                  </a:lnTo>
                  <a:lnTo>
                    <a:pt x="850" y="293"/>
                  </a:lnTo>
                  <a:lnTo>
                    <a:pt x="855" y="295"/>
                  </a:lnTo>
                  <a:lnTo>
                    <a:pt x="860" y="297"/>
                  </a:lnTo>
                  <a:lnTo>
                    <a:pt x="864" y="298"/>
                  </a:lnTo>
                  <a:lnTo>
                    <a:pt x="869" y="300"/>
                  </a:lnTo>
                  <a:lnTo>
                    <a:pt x="873" y="301"/>
                  </a:lnTo>
                  <a:lnTo>
                    <a:pt x="878" y="303"/>
                  </a:lnTo>
                  <a:lnTo>
                    <a:pt x="882" y="304"/>
                  </a:lnTo>
                  <a:lnTo>
                    <a:pt x="887" y="306"/>
                  </a:lnTo>
                  <a:lnTo>
                    <a:pt x="891" y="308"/>
                  </a:lnTo>
                  <a:lnTo>
                    <a:pt x="896" y="309"/>
                  </a:lnTo>
                  <a:lnTo>
                    <a:pt x="900" y="311"/>
                  </a:lnTo>
                  <a:lnTo>
                    <a:pt x="905" y="312"/>
                  </a:lnTo>
                  <a:lnTo>
                    <a:pt x="910" y="314"/>
                  </a:lnTo>
                  <a:lnTo>
                    <a:pt x="914" y="315"/>
                  </a:lnTo>
                  <a:lnTo>
                    <a:pt x="919" y="317"/>
                  </a:lnTo>
                  <a:lnTo>
                    <a:pt x="923" y="319"/>
                  </a:lnTo>
                  <a:lnTo>
                    <a:pt x="928" y="320"/>
                  </a:lnTo>
                  <a:lnTo>
                    <a:pt x="932" y="322"/>
                  </a:lnTo>
                  <a:lnTo>
                    <a:pt x="937" y="323"/>
                  </a:lnTo>
                  <a:lnTo>
                    <a:pt x="941" y="325"/>
                  </a:lnTo>
                  <a:lnTo>
                    <a:pt x="946" y="326"/>
                  </a:lnTo>
                  <a:lnTo>
                    <a:pt x="950" y="328"/>
                  </a:lnTo>
                  <a:lnTo>
                    <a:pt x="955" y="330"/>
                  </a:lnTo>
                  <a:lnTo>
                    <a:pt x="960" y="331"/>
                  </a:lnTo>
                  <a:lnTo>
                    <a:pt x="964" y="333"/>
                  </a:lnTo>
                  <a:lnTo>
                    <a:pt x="969" y="334"/>
                  </a:lnTo>
                  <a:lnTo>
                    <a:pt x="973" y="336"/>
                  </a:lnTo>
                  <a:lnTo>
                    <a:pt x="978" y="337"/>
                  </a:lnTo>
                  <a:lnTo>
                    <a:pt x="982" y="339"/>
                  </a:lnTo>
                  <a:lnTo>
                    <a:pt x="987" y="341"/>
                  </a:lnTo>
                  <a:lnTo>
                    <a:pt x="991" y="342"/>
                  </a:lnTo>
                  <a:lnTo>
                    <a:pt x="996" y="344"/>
                  </a:lnTo>
                  <a:lnTo>
                    <a:pt x="1000" y="345"/>
                  </a:lnTo>
                  <a:lnTo>
                    <a:pt x="1005" y="347"/>
                  </a:lnTo>
                  <a:lnTo>
                    <a:pt x="1010" y="348"/>
                  </a:lnTo>
                  <a:lnTo>
                    <a:pt x="1014" y="350"/>
                  </a:lnTo>
                  <a:lnTo>
                    <a:pt x="1019" y="351"/>
                  </a:lnTo>
                  <a:lnTo>
                    <a:pt x="1023" y="353"/>
                  </a:lnTo>
                  <a:lnTo>
                    <a:pt x="1028" y="355"/>
                  </a:lnTo>
                  <a:lnTo>
                    <a:pt x="1032" y="356"/>
                  </a:lnTo>
                  <a:lnTo>
                    <a:pt x="1037" y="358"/>
                  </a:lnTo>
                  <a:lnTo>
                    <a:pt x="1041" y="359"/>
                  </a:lnTo>
                  <a:lnTo>
                    <a:pt x="1046" y="361"/>
                  </a:lnTo>
                  <a:lnTo>
                    <a:pt x="1050" y="363"/>
                  </a:lnTo>
                  <a:lnTo>
                    <a:pt x="1055" y="364"/>
                  </a:lnTo>
                  <a:lnTo>
                    <a:pt x="1060" y="366"/>
                  </a:lnTo>
                  <a:lnTo>
                    <a:pt x="1064" y="367"/>
                  </a:lnTo>
                  <a:lnTo>
                    <a:pt x="1069" y="369"/>
                  </a:lnTo>
                  <a:lnTo>
                    <a:pt x="1073" y="370"/>
                  </a:lnTo>
                  <a:lnTo>
                    <a:pt x="1078" y="372"/>
                  </a:lnTo>
                  <a:lnTo>
                    <a:pt x="1082" y="373"/>
                  </a:lnTo>
                  <a:lnTo>
                    <a:pt x="1087" y="375"/>
                  </a:lnTo>
                  <a:lnTo>
                    <a:pt x="1091" y="377"/>
                  </a:lnTo>
                  <a:lnTo>
                    <a:pt x="1096" y="378"/>
                  </a:lnTo>
                  <a:lnTo>
                    <a:pt x="1101" y="380"/>
                  </a:lnTo>
                  <a:lnTo>
                    <a:pt x="1105" y="381"/>
                  </a:lnTo>
                  <a:lnTo>
                    <a:pt x="1110" y="383"/>
                  </a:lnTo>
                  <a:lnTo>
                    <a:pt x="1114" y="384"/>
                  </a:lnTo>
                  <a:lnTo>
                    <a:pt x="1119" y="386"/>
                  </a:lnTo>
                  <a:lnTo>
                    <a:pt x="1123" y="388"/>
                  </a:lnTo>
                  <a:lnTo>
                    <a:pt x="1128" y="389"/>
                  </a:lnTo>
                  <a:lnTo>
                    <a:pt x="1132" y="391"/>
                  </a:lnTo>
                  <a:lnTo>
                    <a:pt x="1137" y="392"/>
                  </a:lnTo>
                  <a:lnTo>
                    <a:pt x="1141" y="394"/>
                  </a:lnTo>
                  <a:lnTo>
                    <a:pt x="1146" y="395"/>
                  </a:lnTo>
                  <a:lnTo>
                    <a:pt x="1151" y="397"/>
                  </a:lnTo>
                  <a:lnTo>
                    <a:pt x="1155" y="399"/>
                  </a:lnTo>
                  <a:lnTo>
                    <a:pt x="1160" y="400"/>
                  </a:lnTo>
                  <a:lnTo>
                    <a:pt x="1164" y="402"/>
                  </a:lnTo>
                  <a:lnTo>
                    <a:pt x="1169" y="403"/>
                  </a:lnTo>
                  <a:lnTo>
                    <a:pt x="1173" y="405"/>
                  </a:lnTo>
                  <a:lnTo>
                    <a:pt x="1178" y="406"/>
                  </a:lnTo>
                  <a:lnTo>
                    <a:pt x="1182" y="408"/>
                  </a:lnTo>
                  <a:lnTo>
                    <a:pt x="1187" y="410"/>
                  </a:lnTo>
                  <a:lnTo>
                    <a:pt x="1191" y="411"/>
                  </a:lnTo>
                  <a:lnTo>
                    <a:pt x="1196" y="413"/>
                  </a:lnTo>
                  <a:lnTo>
                    <a:pt x="1201" y="414"/>
                  </a:lnTo>
                  <a:lnTo>
                    <a:pt x="1205" y="416"/>
                  </a:lnTo>
                  <a:lnTo>
                    <a:pt x="1210" y="417"/>
                  </a:lnTo>
                  <a:lnTo>
                    <a:pt x="1214" y="419"/>
                  </a:lnTo>
                  <a:lnTo>
                    <a:pt x="1219" y="421"/>
                  </a:lnTo>
                  <a:lnTo>
                    <a:pt x="1223" y="422"/>
                  </a:lnTo>
                  <a:lnTo>
                    <a:pt x="1228" y="424"/>
                  </a:lnTo>
                  <a:lnTo>
                    <a:pt x="1232" y="425"/>
                  </a:lnTo>
                  <a:lnTo>
                    <a:pt x="1237" y="427"/>
                  </a:lnTo>
                  <a:lnTo>
                    <a:pt x="1241" y="428"/>
                  </a:lnTo>
                  <a:lnTo>
                    <a:pt x="1246" y="430"/>
                  </a:lnTo>
                  <a:lnTo>
                    <a:pt x="1251" y="432"/>
                  </a:lnTo>
                  <a:lnTo>
                    <a:pt x="1255" y="433"/>
                  </a:lnTo>
                  <a:lnTo>
                    <a:pt x="1260" y="435"/>
                  </a:lnTo>
                  <a:lnTo>
                    <a:pt x="1264" y="436"/>
                  </a:lnTo>
                  <a:lnTo>
                    <a:pt x="1269" y="438"/>
                  </a:lnTo>
                  <a:lnTo>
                    <a:pt x="1273" y="439"/>
                  </a:lnTo>
                  <a:lnTo>
                    <a:pt x="1278" y="441"/>
                  </a:lnTo>
                  <a:lnTo>
                    <a:pt x="1282" y="443"/>
                  </a:lnTo>
                  <a:lnTo>
                    <a:pt x="1287" y="444"/>
                  </a:lnTo>
                  <a:lnTo>
                    <a:pt x="1291" y="446"/>
                  </a:lnTo>
                  <a:lnTo>
                    <a:pt x="1296" y="447"/>
                  </a:lnTo>
                  <a:lnTo>
                    <a:pt x="1301" y="449"/>
                  </a:lnTo>
                  <a:lnTo>
                    <a:pt x="1305" y="450"/>
                  </a:lnTo>
                  <a:lnTo>
                    <a:pt x="1310" y="452"/>
                  </a:lnTo>
                  <a:lnTo>
                    <a:pt x="1314" y="454"/>
                  </a:lnTo>
                  <a:lnTo>
                    <a:pt x="1319" y="455"/>
                  </a:lnTo>
                  <a:lnTo>
                    <a:pt x="1323" y="457"/>
                  </a:lnTo>
                  <a:lnTo>
                    <a:pt x="1328" y="458"/>
                  </a:lnTo>
                  <a:lnTo>
                    <a:pt x="1332" y="460"/>
                  </a:lnTo>
                  <a:lnTo>
                    <a:pt x="1337" y="461"/>
                  </a:lnTo>
                  <a:lnTo>
                    <a:pt x="1342" y="463"/>
                  </a:lnTo>
                  <a:lnTo>
                    <a:pt x="1346" y="465"/>
                  </a:lnTo>
                  <a:lnTo>
                    <a:pt x="1351" y="466"/>
                  </a:lnTo>
                  <a:lnTo>
                    <a:pt x="1355" y="468"/>
                  </a:lnTo>
                  <a:lnTo>
                    <a:pt x="1360" y="469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 flipV="1">
              <a:off x="903287" y="746125"/>
              <a:ext cx="0" cy="510540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809625" y="510222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 rot="16200000">
              <a:off x="474662" y="487838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809625" y="409892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474662" y="387508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809625" y="30972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474662" y="287178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809625" y="20939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474662" y="1868487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809625" y="10906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 rot="16200000">
              <a:off x="474662" y="863600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903287" y="5851525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528762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1368425" y="5989638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3940175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3779837" y="5989638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6351588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6189663" y="5989638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87614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8601075" y="5989638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2255837" y="6372225"/>
              <a:ext cx="49885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Gini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Coef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for Parent Family Income (1996-2000)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43"/>
                <p:cNvSpPr>
                  <a:spLocks noChangeArrowheads="1"/>
                </p:cNvSpPr>
                <p:nvPr/>
              </p:nvSpPr>
              <p:spPr bwMode="auto">
                <a:xfrm rot="16200000">
                  <a:off x="-902176" y="3055551"/>
                  <a:ext cx="2233753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Upward Mobility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𝑦</m:t>
                          </m:r>
                        </m:e>
                      </m:acc>
                    </m:oMath>
                  </a14:m>
                  <a:r>
                    <a:rPr lang="en-US" baseline="-25000" dirty="0" smtClean="0">
                      <a:solidFill>
                        <a:prstClr val="black"/>
                      </a:solidFill>
                      <a:latin typeface="Cambria Math" pitchFamily="18" charset="0"/>
                      <a:ea typeface="Cambria Math" pitchFamily="18" charset="0"/>
                      <a:cs typeface="Arial" pitchFamily="34" charset="0"/>
                    </a:rPr>
                    <a:t>25</a:t>
                  </a:r>
                  <a:r>
                    <a:rPr lang="en-US" dirty="0" smtClean="0">
                      <a:solidFill>
                        <a:prstClr val="black"/>
                      </a:solidFill>
                      <a:latin typeface="Cambria Math" pitchFamily="18" charset="0"/>
                      <a:ea typeface="Cambria Math" pitchFamily="18" charset="0"/>
                      <a:cs typeface="Arial" pitchFamily="34" charset="0"/>
                    </a:rPr>
                    <a:t> </a:t>
                  </a:r>
                  <a:r>
                    <a:rPr lang="en-US" dirty="0" smtClean="0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59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-902176" y="3055551"/>
                  <a:ext cx="2233753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8889" t="-5464" r="-51111" b="-655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 34"/>
            <p:cNvSpPr>
              <a:spLocks noChangeArrowheads="1"/>
            </p:cNvSpPr>
            <p:nvPr/>
          </p:nvSpPr>
          <p:spPr bwMode="auto">
            <a:xfrm>
              <a:off x="6705600" y="2391589"/>
              <a:ext cx="20454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Correlation 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=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-0.578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35"/>
            <p:cNvSpPr>
              <a:spLocks noChangeArrowheads="1"/>
            </p:cNvSpPr>
            <p:nvPr/>
          </p:nvSpPr>
          <p:spPr bwMode="auto">
            <a:xfrm>
              <a:off x="8077202" y="2618601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(0.093)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0" y="228601"/>
            <a:ext cx="9144004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Upward Mobility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 Inequality in CZ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“Great Gatsby” Curve Within the U.S.</a:t>
            </a:r>
            <a:endParaRPr lang="en-US" dirty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746126"/>
            <a:ext cx="8413750" cy="5576888"/>
            <a:chOff x="310" y="470"/>
            <a:chExt cx="5300" cy="351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28" y="1682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396" y="156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714" y="16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930" y="195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112" y="19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287" y="1856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416" y="181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552" y="19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688" y="1937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2821" y="2090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995" y="202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3121" y="20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3233" y="2488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362" y="223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3498" y="225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631" y="2404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3798" y="228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3980" y="2286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4371" y="2520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5488" y="207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660" y="1685"/>
              <a:ext cx="4859" cy="859"/>
            </a:xfrm>
            <a:custGeom>
              <a:avLst/>
              <a:gdLst>
                <a:gd name="T0" fmla="*/ 19 w 1392"/>
                <a:gd name="T1" fmla="*/ 3 h 246"/>
                <a:gd name="T2" fmla="*/ 42 w 1392"/>
                <a:gd name="T3" fmla="*/ 7 h 246"/>
                <a:gd name="T4" fmla="*/ 65 w 1392"/>
                <a:gd name="T5" fmla="*/ 11 h 246"/>
                <a:gd name="T6" fmla="*/ 88 w 1392"/>
                <a:gd name="T7" fmla="*/ 15 h 246"/>
                <a:gd name="T8" fmla="*/ 112 w 1392"/>
                <a:gd name="T9" fmla="*/ 19 h 246"/>
                <a:gd name="T10" fmla="*/ 135 w 1392"/>
                <a:gd name="T11" fmla="*/ 24 h 246"/>
                <a:gd name="T12" fmla="*/ 158 w 1392"/>
                <a:gd name="T13" fmla="*/ 28 h 246"/>
                <a:gd name="T14" fmla="*/ 182 w 1392"/>
                <a:gd name="T15" fmla="*/ 32 h 246"/>
                <a:gd name="T16" fmla="*/ 205 w 1392"/>
                <a:gd name="T17" fmla="*/ 36 h 246"/>
                <a:gd name="T18" fmla="*/ 228 w 1392"/>
                <a:gd name="T19" fmla="*/ 40 h 246"/>
                <a:gd name="T20" fmla="*/ 251 w 1392"/>
                <a:gd name="T21" fmla="*/ 44 h 246"/>
                <a:gd name="T22" fmla="*/ 275 w 1392"/>
                <a:gd name="T23" fmla="*/ 48 h 246"/>
                <a:gd name="T24" fmla="*/ 298 w 1392"/>
                <a:gd name="T25" fmla="*/ 52 h 246"/>
                <a:gd name="T26" fmla="*/ 321 w 1392"/>
                <a:gd name="T27" fmla="*/ 56 h 246"/>
                <a:gd name="T28" fmla="*/ 344 w 1392"/>
                <a:gd name="T29" fmla="*/ 61 h 246"/>
                <a:gd name="T30" fmla="*/ 368 w 1392"/>
                <a:gd name="T31" fmla="*/ 65 h 246"/>
                <a:gd name="T32" fmla="*/ 391 w 1392"/>
                <a:gd name="T33" fmla="*/ 69 h 246"/>
                <a:gd name="T34" fmla="*/ 414 w 1392"/>
                <a:gd name="T35" fmla="*/ 73 h 246"/>
                <a:gd name="T36" fmla="*/ 438 w 1392"/>
                <a:gd name="T37" fmla="*/ 77 h 246"/>
                <a:gd name="T38" fmla="*/ 461 w 1392"/>
                <a:gd name="T39" fmla="*/ 81 h 246"/>
                <a:gd name="T40" fmla="*/ 484 w 1392"/>
                <a:gd name="T41" fmla="*/ 85 h 246"/>
                <a:gd name="T42" fmla="*/ 507 w 1392"/>
                <a:gd name="T43" fmla="*/ 89 h 246"/>
                <a:gd name="T44" fmla="*/ 531 w 1392"/>
                <a:gd name="T45" fmla="*/ 93 h 246"/>
                <a:gd name="T46" fmla="*/ 554 w 1392"/>
                <a:gd name="T47" fmla="*/ 98 h 246"/>
                <a:gd name="T48" fmla="*/ 577 w 1392"/>
                <a:gd name="T49" fmla="*/ 102 h 246"/>
                <a:gd name="T50" fmla="*/ 600 w 1392"/>
                <a:gd name="T51" fmla="*/ 106 h 246"/>
                <a:gd name="T52" fmla="*/ 624 w 1392"/>
                <a:gd name="T53" fmla="*/ 110 h 246"/>
                <a:gd name="T54" fmla="*/ 647 w 1392"/>
                <a:gd name="T55" fmla="*/ 114 h 246"/>
                <a:gd name="T56" fmla="*/ 670 w 1392"/>
                <a:gd name="T57" fmla="*/ 118 h 246"/>
                <a:gd name="T58" fmla="*/ 693 w 1392"/>
                <a:gd name="T59" fmla="*/ 122 h 246"/>
                <a:gd name="T60" fmla="*/ 717 w 1392"/>
                <a:gd name="T61" fmla="*/ 126 h 246"/>
                <a:gd name="T62" fmla="*/ 740 w 1392"/>
                <a:gd name="T63" fmla="*/ 130 h 246"/>
                <a:gd name="T64" fmla="*/ 763 w 1392"/>
                <a:gd name="T65" fmla="*/ 135 h 246"/>
                <a:gd name="T66" fmla="*/ 787 w 1392"/>
                <a:gd name="T67" fmla="*/ 139 h 246"/>
                <a:gd name="T68" fmla="*/ 810 w 1392"/>
                <a:gd name="T69" fmla="*/ 143 h 246"/>
                <a:gd name="T70" fmla="*/ 833 w 1392"/>
                <a:gd name="T71" fmla="*/ 147 h 246"/>
                <a:gd name="T72" fmla="*/ 856 w 1392"/>
                <a:gd name="T73" fmla="*/ 151 h 246"/>
                <a:gd name="T74" fmla="*/ 880 w 1392"/>
                <a:gd name="T75" fmla="*/ 155 h 246"/>
                <a:gd name="T76" fmla="*/ 903 w 1392"/>
                <a:gd name="T77" fmla="*/ 159 h 246"/>
                <a:gd name="T78" fmla="*/ 926 w 1392"/>
                <a:gd name="T79" fmla="*/ 163 h 246"/>
                <a:gd name="T80" fmla="*/ 949 w 1392"/>
                <a:gd name="T81" fmla="*/ 167 h 246"/>
                <a:gd name="T82" fmla="*/ 973 w 1392"/>
                <a:gd name="T83" fmla="*/ 172 h 246"/>
                <a:gd name="T84" fmla="*/ 996 w 1392"/>
                <a:gd name="T85" fmla="*/ 176 h 246"/>
                <a:gd name="T86" fmla="*/ 1019 w 1392"/>
                <a:gd name="T87" fmla="*/ 180 h 246"/>
                <a:gd name="T88" fmla="*/ 1043 w 1392"/>
                <a:gd name="T89" fmla="*/ 184 h 246"/>
                <a:gd name="T90" fmla="*/ 1066 w 1392"/>
                <a:gd name="T91" fmla="*/ 188 h 246"/>
                <a:gd name="T92" fmla="*/ 1089 w 1392"/>
                <a:gd name="T93" fmla="*/ 192 h 246"/>
                <a:gd name="T94" fmla="*/ 1112 w 1392"/>
                <a:gd name="T95" fmla="*/ 196 h 246"/>
                <a:gd name="T96" fmla="*/ 1136 w 1392"/>
                <a:gd name="T97" fmla="*/ 200 h 246"/>
                <a:gd name="T98" fmla="*/ 1159 w 1392"/>
                <a:gd name="T99" fmla="*/ 204 h 246"/>
                <a:gd name="T100" fmla="*/ 1182 w 1392"/>
                <a:gd name="T101" fmla="*/ 209 h 246"/>
                <a:gd name="T102" fmla="*/ 1205 w 1392"/>
                <a:gd name="T103" fmla="*/ 213 h 246"/>
                <a:gd name="T104" fmla="*/ 1229 w 1392"/>
                <a:gd name="T105" fmla="*/ 217 h 246"/>
                <a:gd name="T106" fmla="*/ 1252 w 1392"/>
                <a:gd name="T107" fmla="*/ 221 h 246"/>
                <a:gd name="T108" fmla="*/ 1275 w 1392"/>
                <a:gd name="T109" fmla="*/ 225 h 246"/>
                <a:gd name="T110" fmla="*/ 1299 w 1392"/>
                <a:gd name="T111" fmla="*/ 229 h 246"/>
                <a:gd name="T112" fmla="*/ 1322 w 1392"/>
                <a:gd name="T113" fmla="*/ 233 h 246"/>
                <a:gd name="T114" fmla="*/ 1345 w 1392"/>
                <a:gd name="T115" fmla="*/ 237 h 246"/>
                <a:gd name="T116" fmla="*/ 1368 w 1392"/>
                <a:gd name="T117" fmla="*/ 241 h 246"/>
                <a:gd name="T118" fmla="*/ 1392 w 1392"/>
                <a:gd name="T11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2" h="246">
                  <a:moveTo>
                    <a:pt x="0" y="0"/>
                  </a:moveTo>
                  <a:lnTo>
                    <a:pt x="5" y="1"/>
                  </a:lnTo>
                  <a:lnTo>
                    <a:pt x="9" y="1"/>
                  </a:lnTo>
                  <a:lnTo>
                    <a:pt x="14" y="2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28" y="5"/>
                  </a:lnTo>
                  <a:lnTo>
                    <a:pt x="33" y="5"/>
                  </a:lnTo>
                  <a:lnTo>
                    <a:pt x="37" y="6"/>
                  </a:lnTo>
                  <a:lnTo>
                    <a:pt x="42" y="7"/>
                  </a:lnTo>
                  <a:lnTo>
                    <a:pt x="47" y="8"/>
                  </a:lnTo>
                  <a:lnTo>
                    <a:pt x="51" y="9"/>
                  </a:lnTo>
                  <a:lnTo>
                    <a:pt x="56" y="10"/>
                  </a:lnTo>
                  <a:lnTo>
                    <a:pt x="61" y="10"/>
                  </a:lnTo>
                  <a:lnTo>
                    <a:pt x="65" y="11"/>
                  </a:lnTo>
                  <a:lnTo>
                    <a:pt x="70" y="12"/>
                  </a:lnTo>
                  <a:lnTo>
                    <a:pt x="75" y="13"/>
                  </a:lnTo>
                  <a:lnTo>
                    <a:pt x="79" y="14"/>
                  </a:lnTo>
                  <a:lnTo>
                    <a:pt x="84" y="15"/>
                  </a:lnTo>
                  <a:lnTo>
                    <a:pt x="88" y="15"/>
                  </a:lnTo>
                  <a:lnTo>
                    <a:pt x="93" y="16"/>
                  </a:lnTo>
                  <a:lnTo>
                    <a:pt x="98" y="17"/>
                  </a:lnTo>
                  <a:lnTo>
                    <a:pt x="102" y="18"/>
                  </a:lnTo>
                  <a:lnTo>
                    <a:pt x="107" y="19"/>
                  </a:lnTo>
                  <a:lnTo>
                    <a:pt x="112" y="19"/>
                  </a:lnTo>
                  <a:lnTo>
                    <a:pt x="116" y="20"/>
                  </a:lnTo>
                  <a:lnTo>
                    <a:pt x="121" y="21"/>
                  </a:lnTo>
                  <a:lnTo>
                    <a:pt x="126" y="22"/>
                  </a:lnTo>
                  <a:lnTo>
                    <a:pt x="130" y="23"/>
                  </a:lnTo>
                  <a:lnTo>
                    <a:pt x="135" y="24"/>
                  </a:lnTo>
                  <a:lnTo>
                    <a:pt x="140" y="24"/>
                  </a:lnTo>
                  <a:lnTo>
                    <a:pt x="144" y="25"/>
                  </a:lnTo>
                  <a:lnTo>
                    <a:pt x="149" y="26"/>
                  </a:lnTo>
                  <a:lnTo>
                    <a:pt x="154" y="27"/>
                  </a:lnTo>
                  <a:lnTo>
                    <a:pt x="158" y="28"/>
                  </a:lnTo>
                  <a:lnTo>
                    <a:pt x="163" y="29"/>
                  </a:lnTo>
                  <a:lnTo>
                    <a:pt x="168" y="29"/>
                  </a:lnTo>
                  <a:lnTo>
                    <a:pt x="172" y="30"/>
                  </a:lnTo>
                  <a:lnTo>
                    <a:pt x="177" y="31"/>
                  </a:lnTo>
                  <a:lnTo>
                    <a:pt x="182" y="32"/>
                  </a:lnTo>
                  <a:lnTo>
                    <a:pt x="186" y="33"/>
                  </a:lnTo>
                  <a:lnTo>
                    <a:pt x="191" y="33"/>
                  </a:lnTo>
                  <a:lnTo>
                    <a:pt x="196" y="34"/>
                  </a:lnTo>
                  <a:lnTo>
                    <a:pt x="200" y="35"/>
                  </a:lnTo>
                  <a:lnTo>
                    <a:pt x="205" y="36"/>
                  </a:lnTo>
                  <a:lnTo>
                    <a:pt x="209" y="37"/>
                  </a:lnTo>
                  <a:lnTo>
                    <a:pt x="214" y="38"/>
                  </a:lnTo>
                  <a:lnTo>
                    <a:pt x="219" y="38"/>
                  </a:lnTo>
                  <a:lnTo>
                    <a:pt x="223" y="39"/>
                  </a:lnTo>
                  <a:lnTo>
                    <a:pt x="228" y="40"/>
                  </a:lnTo>
                  <a:lnTo>
                    <a:pt x="233" y="41"/>
                  </a:lnTo>
                  <a:lnTo>
                    <a:pt x="237" y="42"/>
                  </a:lnTo>
                  <a:lnTo>
                    <a:pt x="242" y="42"/>
                  </a:lnTo>
                  <a:lnTo>
                    <a:pt x="247" y="43"/>
                  </a:lnTo>
                  <a:lnTo>
                    <a:pt x="251" y="44"/>
                  </a:lnTo>
                  <a:lnTo>
                    <a:pt x="256" y="45"/>
                  </a:lnTo>
                  <a:lnTo>
                    <a:pt x="261" y="46"/>
                  </a:lnTo>
                  <a:lnTo>
                    <a:pt x="265" y="47"/>
                  </a:lnTo>
                  <a:lnTo>
                    <a:pt x="270" y="47"/>
                  </a:lnTo>
                  <a:lnTo>
                    <a:pt x="275" y="48"/>
                  </a:lnTo>
                  <a:lnTo>
                    <a:pt x="279" y="49"/>
                  </a:lnTo>
                  <a:lnTo>
                    <a:pt x="284" y="50"/>
                  </a:lnTo>
                  <a:lnTo>
                    <a:pt x="289" y="51"/>
                  </a:lnTo>
                  <a:lnTo>
                    <a:pt x="293" y="52"/>
                  </a:lnTo>
                  <a:lnTo>
                    <a:pt x="298" y="52"/>
                  </a:lnTo>
                  <a:lnTo>
                    <a:pt x="303" y="53"/>
                  </a:lnTo>
                  <a:lnTo>
                    <a:pt x="307" y="54"/>
                  </a:lnTo>
                  <a:lnTo>
                    <a:pt x="312" y="55"/>
                  </a:lnTo>
                  <a:lnTo>
                    <a:pt x="317" y="56"/>
                  </a:lnTo>
                  <a:lnTo>
                    <a:pt x="321" y="56"/>
                  </a:lnTo>
                  <a:lnTo>
                    <a:pt x="326" y="57"/>
                  </a:lnTo>
                  <a:lnTo>
                    <a:pt x="330" y="58"/>
                  </a:lnTo>
                  <a:lnTo>
                    <a:pt x="335" y="59"/>
                  </a:lnTo>
                  <a:lnTo>
                    <a:pt x="340" y="60"/>
                  </a:lnTo>
                  <a:lnTo>
                    <a:pt x="344" y="61"/>
                  </a:lnTo>
                  <a:lnTo>
                    <a:pt x="349" y="61"/>
                  </a:lnTo>
                  <a:lnTo>
                    <a:pt x="354" y="62"/>
                  </a:lnTo>
                  <a:lnTo>
                    <a:pt x="358" y="63"/>
                  </a:lnTo>
                  <a:lnTo>
                    <a:pt x="363" y="64"/>
                  </a:lnTo>
                  <a:lnTo>
                    <a:pt x="368" y="65"/>
                  </a:lnTo>
                  <a:lnTo>
                    <a:pt x="372" y="66"/>
                  </a:lnTo>
                  <a:lnTo>
                    <a:pt x="377" y="66"/>
                  </a:lnTo>
                  <a:lnTo>
                    <a:pt x="382" y="67"/>
                  </a:lnTo>
                  <a:lnTo>
                    <a:pt x="386" y="68"/>
                  </a:lnTo>
                  <a:lnTo>
                    <a:pt x="391" y="69"/>
                  </a:lnTo>
                  <a:lnTo>
                    <a:pt x="396" y="70"/>
                  </a:lnTo>
                  <a:lnTo>
                    <a:pt x="400" y="70"/>
                  </a:lnTo>
                  <a:lnTo>
                    <a:pt x="405" y="71"/>
                  </a:lnTo>
                  <a:lnTo>
                    <a:pt x="410" y="72"/>
                  </a:lnTo>
                  <a:lnTo>
                    <a:pt x="414" y="73"/>
                  </a:lnTo>
                  <a:lnTo>
                    <a:pt x="419" y="74"/>
                  </a:lnTo>
                  <a:lnTo>
                    <a:pt x="424" y="75"/>
                  </a:lnTo>
                  <a:lnTo>
                    <a:pt x="428" y="75"/>
                  </a:lnTo>
                  <a:lnTo>
                    <a:pt x="433" y="76"/>
                  </a:lnTo>
                  <a:lnTo>
                    <a:pt x="438" y="77"/>
                  </a:lnTo>
                  <a:lnTo>
                    <a:pt x="442" y="78"/>
                  </a:lnTo>
                  <a:lnTo>
                    <a:pt x="447" y="79"/>
                  </a:lnTo>
                  <a:lnTo>
                    <a:pt x="451" y="79"/>
                  </a:lnTo>
                  <a:lnTo>
                    <a:pt x="456" y="80"/>
                  </a:lnTo>
                  <a:lnTo>
                    <a:pt x="461" y="81"/>
                  </a:lnTo>
                  <a:lnTo>
                    <a:pt x="465" y="82"/>
                  </a:lnTo>
                  <a:lnTo>
                    <a:pt x="470" y="83"/>
                  </a:lnTo>
                  <a:lnTo>
                    <a:pt x="475" y="84"/>
                  </a:lnTo>
                  <a:lnTo>
                    <a:pt x="479" y="84"/>
                  </a:lnTo>
                  <a:lnTo>
                    <a:pt x="484" y="85"/>
                  </a:lnTo>
                  <a:lnTo>
                    <a:pt x="489" y="86"/>
                  </a:lnTo>
                  <a:lnTo>
                    <a:pt x="493" y="87"/>
                  </a:lnTo>
                  <a:lnTo>
                    <a:pt x="498" y="88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12" y="90"/>
                  </a:lnTo>
                  <a:lnTo>
                    <a:pt x="517" y="91"/>
                  </a:lnTo>
                  <a:lnTo>
                    <a:pt x="521" y="92"/>
                  </a:lnTo>
                  <a:lnTo>
                    <a:pt x="526" y="93"/>
                  </a:lnTo>
                  <a:lnTo>
                    <a:pt x="531" y="93"/>
                  </a:lnTo>
                  <a:lnTo>
                    <a:pt x="535" y="94"/>
                  </a:lnTo>
                  <a:lnTo>
                    <a:pt x="540" y="95"/>
                  </a:lnTo>
                  <a:lnTo>
                    <a:pt x="545" y="96"/>
                  </a:lnTo>
                  <a:lnTo>
                    <a:pt x="549" y="97"/>
                  </a:lnTo>
                  <a:lnTo>
                    <a:pt x="554" y="98"/>
                  </a:lnTo>
                  <a:lnTo>
                    <a:pt x="559" y="98"/>
                  </a:lnTo>
                  <a:lnTo>
                    <a:pt x="563" y="99"/>
                  </a:lnTo>
                  <a:lnTo>
                    <a:pt x="568" y="100"/>
                  </a:lnTo>
                  <a:lnTo>
                    <a:pt x="572" y="101"/>
                  </a:lnTo>
                  <a:lnTo>
                    <a:pt x="577" y="102"/>
                  </a:lnTo>
                  <a:lnTo>
                    <a:pt x="582" y="102"/>
                  </a:lnTo>
                  <a:lnTo>
                    <a:pt x="586" y="103"/>
                  </a:lnTo>
                  <a:lnTo>
                    <a:pt x="591" y="104"/>
                  </a:lnTo>
                  <a:lnTo>
                    <a:pt x="596" y="105"/>
                  </a:lnTo>
                  <a:lnTo>
                    <a:pt x="600" y="106"/>
                  </a:lnTo>
                  <a:lnTo>
                    <a:pt x="605" y="107"/>
                  </a:lnTo>
                  <a:lnTo>
                    <a:pt x="610" y="107"/>
                  </a:lnTo>
                  <a:lnTo>
                    <a:pt x="614" y="108"/>
                  </a:lnTo>
                  <a:lnTo>
                    <a:pt x="619" y="109"/>
                  </a:lnTo>
                  <a:lnTo>
                    <a:pt x="624" y="110"/>
                  </a:lnTo>
                  <a:lnTo>
                    <a:pt x="628" y="111"/>
                  </a:lnTo>
                  <a:lnTo>
                    <a:pt x="633" y="112"/>
                  </a:lnTo>
                  <a:lnTo>
                    <a:pt x="638" y="112"/>
                  </a:lnTo>
                  <a:lnTo>
                    <a:pt x="642" y="113"/>
                  </a:lnTo>
                  <a:lnTo>
                    <a:pt x="647" y="114"/>
                  </a:lnTo>
                  <a:lnTo>
                    <a:pt x="652" y="115"/>
                  </a:lnTo>
                  <a:lnTo>
                    <a:pt x="656" y="116"/>
                  </a:lnTo>
                  <a:lnTo>
                    <a:pt x="661" y="116"/>
                  </a:lnTo>
                  <a:lnTo>
                    <a:pt x="666" y="117"/>
                  </a:lnTo>
                  <a:lnTo>
                    <a:pt x="670" y="118"/>
                  </a:lnTo>
                  <a:lnTo>
                    <a:pt x="675" y="119"/>
                  </a:lnTo>
                  <a:lnTo>
                    <a:pt x="680" y="120"/>
                  </a:lnTo>
                  <a:lnTo>
                    <a:pt x="684" y="121"/>
                  </a:lnTo>
                  <a:lnTo>
                    <a:pt x="689" y="121"/>
                  </a:lnTo>
                  <a:lnTo>
                    <a:pt x="693" y="122"/>
                  </a:lnTo>
                  <a:lnTo>
                    <a:pt x="698" y="123"/>
                  </a:lnTo>
                  <a:lnTo>
                    <a:pt x="703" y="124"/>
                  </a:lnTo>
                  <a:lnTo>
                    <a:pt x="707" y="125"/>
                  </a:lnTo>
                  <a:lnTo>
                    <a:pt x="712" y="125"/>
                  </a:lnTo>
                  <a:lnTo>
                    <a:pt x="717" y="126"/>
                  </a:lnTo>
                  <a:lnTo>
                    <a:pt x="721" y="127"/>
                  </a:lnTo>
                  <a:lnTo>
                    <a:pt x="726" y="128"/>
                  </a:lnTo>
                  <a:lnTo>
                    <a:pt x="731" y="129"/>
                  </a:lnTo>
                  <a:lnTo>
                    <a:pt x="735" y="130"/>
                  </a:lnTo>
                  <a:lnTo>
                    <a:pt x="740" y="130"/>
                  </a:lnTo>
                  <a:lnTo>
                    <a:pt x="745" y="131"/>
                  </a:lnTo>
                  <a:lnTo>
                    <a:pt x="749" y="132"/>
                  </a:lnTo>
                  <a:lnTo>
                    <a:pt x="754" y="133"/>
                  </a:lnTo>
                  <a:lnTo>
                    <a:pt x="759" y="134"/>
                  </a:lnTo>
                  <a:lnTo>
                    <a:pt x="763" y="135"/>
                  </a:lnTo>
                  <a:lnTo>
                    <a:pt x="768" y="135"/>
                  </a:lnTo>
                  <a:lnTo>
                    <a:pt x="773" y="136"/>
                  </a:lnTo>
                  <a:lnTo>
                    <a:pt x="777" y="137"/>
                  </a:lnTo>
                  <a:lnTo>
                    <a:pt x="782" y="138"/>
                  </a:lnTo>
                  <a:lnTo>
                    <a:pt x="787" y="139"/>
                  </a:lnTo>
                  <a:lnTo>
                    <a:pt x="791" y="139"/>
                  </a:lnTo>
                  <a:lnTo>
                    <a:pt x="796" y="140"/>
                  </a:lnTo>
                  <a:lnTo>
                    <a:pt x="801" y="141"/>
                  </a:lnTo>
                  <a:lnTo>
                    <a:pt x="805" y="142"/>
                  </a:lnTo>
                  <a:lnTo>
                    <a:pt x="810" y="143"/>
                  </a:lnTo>
                  <a:lnTo>
                    <a:pt x="815" y="144"/>
                  </a:lnTo>
                  <a:lnTo>
                    <a:pt x="819" y="144"/>
                  </a:lnTo>
                  <a:lnTo>
                    <a:pt x="824" y="145"/>
                  </a:lnTo>
                  <a:lnTo>
                    <a:pt x="828" y="146"/>
                  </a:lnTo>
                  <a:lnTo>
                    <a:pt x="833" y="147"/>
                  </a:lnTo>
                  <a:lnTo>
                    <a:pt x="838" y="148"/>
                  </a:lnTo>
                  <a:lnTo>
                    <a:pt x="842" y="149"/>
                  </a:lnTo>
                  <a:lnTo>
                    <a:pt x="847" y="149"/>
                  </a:lnTo>
                  <a:lnTo>
                    <a:pt x="852" y="150"/>
                  </a:lnTo>
                  <a:lnTo>
                    <a:pt x="856" y="151"/>
                  </a:lnTo>
                  <a:lnTo>
                    <a:pt x="861" y="152"/>
                  </a:lnTo>
                  <a:lnTo>
                    <a:pt x="866" y="153"/>
                  </a:lnTo>
                  <a:lnTo>
                    <a:pt x="870" y="153"/>
                  </a:lnTo>
                  <a:lnTo>
                    <a:pt x="875" y="154"/>
                  </a:lnTo>
                  <a:lnTo>
                    <a:pt x="880" y="155"/>
                  </a:lnTo>
                  <a:lnTo>
                    <a:pt x="884" y="156"/>
                  </a:lnTo>
                  <a:lnTo>
                    <a:pt x="889" y="157"/>
                  </a:lnTo>
                  <a:lnTo>
                    <a:pt x="894" y="158"/>
                  </a:lnTo>
                  <a:lnTo>
                    <a:pt x="898" y="158"/>
                  </a:lnTo>
                  <a:lnTo>
                    <a:pt x="903" y="159"/>
                  </a:lnTo>
                  <a:lnTo>
                    <a:pt x="908" y="160"/>
                  </a:lnTo>
                  <a:lnTo>
                    <a:pt x="912" y="161"/>
                  </a:lnTo>
                  <a:lnTo>
                    <a:pt x="917" y="162"/>
                  </a:lnTo>
                  <a:lnTo>
                    <a:pt x="922" y="162"/>
                  </a:lnTo>
                  <a:lnTo>
                    <a:pt x="926" y="163"/>
                  </a:lnTo>
                  <a:lnTo>
                    <a:pt x="931" y="164"/>
                  </a:lnTo>
                  <a:lnTo>
                    <a:pt x="936" y="165"/>
                  </a:lnTo>
                  <a:lnTo>
                    <a:pt x="940" y="166"/>
                  </a:lnTo>
                  <a:lnTo>
                    <a:pt x="945" y="167"/>
                  </a:lnTo>
                  <a:lnTo>
                    <a:pt x="949" y="167"/>
                  </a:lnTo>
                  <a:lnTo>
                    <a:pt x="954" y="168"/>
                  </a:lnTo>
                  <a:lnTo>
                    <a:pt x="959" y="169"/>
                  </a:lnTo>
                  <a:lnTo>
                    <a:pt x="963" y="170"/>
                  </a:lnTo>
                  <a:lnTo>
                    <a:pt x="968" y="171"/>
                  </a:lnTo>
                  <a:lnTo>
                    <a:pt x="973" y="172"/>
                  </a:lnTo>
                  <a:lnTo>
                    <a:pt x="977" y="172"/>
                  </a:lnTo>
                  <a:lnTo>
                    <a:pt x="982" y="173"/>
                  </a:lnTo>
                  <a:lnTo>
                    <a:pt x="987" y="174"/>
                  </a:lnTo>
                  <a:lnTo>
                    <a:pt x="991" y="175"/>
                  </a:lnTo>
                  <a:lnTo>
                    <a:pt x="996" y="176"/>
                  </a:lnTo>
                  <a:lnTo>
                    <a:pt x="1001" y="176"/>
                  </a:lnTo>
                  <a:lnTo>
                    <a:pt x="1005" y="177"/>
                  </a:lnTo>
                  <a:lnTo>
                    <a:pt x="1010" y="178"/>
                  </a:lnTo>
                  <a:lnTo>
                    <a:pt x="1015" y="179"/>
                  </a:lnTo>
                  <a:lnTo>
                    <a:pt x="1019" y="180"/>
                  </a:lnTo>
                  <a:lnTo>
                    <a:pt x="1024" y="181"/>
                  </a:lnTo>
                  <a:lnTo>
                    <a:pt x="1029" y="181"/>
                  </a:lnTo>
                  <a:lnTo>
                    <a:pt x="1033" y="182"/>
                  </a:lnTo>
                  <a:lnTo>
                    <a:pt x="1038" y="183"/>
                  </a:lnTo>
                  <a:lnTo>
                    <a:pt x="1043" y="184"/>
                  </a:lnTo>
                  <a:lnTo>
                    <a:pt x="1047" y="185"/>
                  </a:lnTo>
                  <a:lnTo>
                    <a:pt x="1052" y="185"/>
                  </a:lnTo>
                  <a:lnTo>
                    <a:pt x="1057" y="186"/>
                  </a:lnTo>
                  <a:lnTo>
                    <a:pt x="1061" y="187"/>
                  </a:lnTo>
                  <a:lnTo>
                    <a:pt x="1066" y="188"/>
                  </a:lnTo>
                  <a:lnTo>
                    <a:pt x="1070" y="189"/>
                  </a:lnTo>
                  <a:lnTo>
                    <a:pt x="1075" y="190"/>
                  </a:lnTo>
                  <a:lnTo>
                    <a:pt x="1080" y="190"/>
                  </a:lnTo>
                  <a:lnTo>
                    <a:pt x="1084" y="191"/>
                  </a:lnTo>
                  <a:lnTo>
                    <a:pt x="1089" y="192"/>
                  </a:lnTo>
                  <a:lnTo>
                    <a:pt x="1094" y="193"/>
                  </a:lnTo>
                  <a:lnTo>
                    <a:pt x="1098" y="194"/>
                  </a:lnTo>
                  <a:lnTo>
                    <a:pt x="1103" y="195"/>
                  </a:lnTo>
                  <a:lnTo>
                    <a:pt x="1108" y="195"/>
                  </a:lnTo>
                  <a:lnTo>
                    <a:pt x="1112" y="196"/>
                  </a:lnTo>
                  <a:lnTo>
                    <a:pt x="1117" y="197"/>
                  </a:lnTo>
                  <a:lnTo>
                    <a:pt x="1122" y="198"/>
                  </a:lnTo>
                  <a:lnTo>
                    <a:pt x="1126" y="199"/>
                  </a:lnTo>
                  <a:lnTo>
                    <a:pt x="1131" y="199"/>
                  </a:lnTo>
                  <a:lnTo>
                    <a:pt x="1136" y="200"/>
                  </a:lnTo>
                  <a:lnTo>
                    <a:pt x="1140" y="201"/>
                  </a:lnTo>
                  <a:lnTo>
                    <a:pt x="1145" y="202"/>
                  </a:lnTo>
                  <a:lnTo>
                    <a:pt x="1150" y="203"/>
                  </a:lnTo>
                  <a:lnTo>
                    <a:pt x="1154" y="204"/>
                  </a:lnTo>
                  <a:lnTo>
                    <a:pt x="1159" y="204"/>
                  </a:lnTo>
                  <a:lnTo>
                    <a:pt x="1164" y="205"/>
                  </a:lnTo>
                  <a:lnTo>
                    <a:pt x="1168" y="206"/>
                  </a:lnTo>
                  <a:lnTo>
                    <a:pt x="1173" y="207"/>
                  </a:lnTo>
                  <a:lnTo>
                    <a:pt x="1178" y="208"/>
                  </a:lnTo>
                  <a:lnTo>
                    <a:pt x="1182" y="209"/>
                  </a:lnTo>
                  <a:lnTo>
                    <a:pt x="1187" y="209"/>
                  </a:lnTo>
                  <a:lnTo>
                    <a:pt x="1191" y="210"/>
                  </a:lnTo>
                  <a:lnTo>
                    <a:pt x="1196" y="211"/>
                  </a:lnTo>
                  <a:lnTo>
                    <a:pt x="1201" y="212"/>
                  </a:lnTo>
                  <a:lnTo>
                    <a:pt x="1205" y="213"/>
                  </a:lnTo>
                  <a:lnTo>
                    <a:pt x="1210" y="213"/>
                  </a:lnTo>
                  <a:lnTo>
                    <a:pt x="1215" y="214"/>
                  </a:lnTo>
                  <a:lnTo>
                    <a:pt x="1219" y="215"/>
                  </a:lnTo>
                  <a:lnTo>
                    <a:pt x="1224" y="216"/>
                  </a:lnTo>
                  <a:lnTo>
                    <a:pt x="1229" y="217"/>
                  </a:lnTo>
                  <a:lnTo>
                    <a:pt x="1233" y="218"/>
                  </a:lnTo>
                  <a:lnTo>
                    <a:pt x="1238" y="218"/>
                  </a:lnTo>
                  <a:lnTo>
                    <a:pt x="1243" y="219"/>
                  </a:lnTo>
                  <a:lnTo>
                    <a:pt x="1247" y="220"/>
                  </a:lnTo>
                  <a:lnTo>
                    <a:pt x="1252" y="221"/>
                  </a:lnTo>
                  <a:lnTo>
                    <a:pt x="1257" y="222"/>
                  </a:lnTo>
                  <a:lnTo>
                    <a:pt x="1261" y="222"/>
                  </a:lnTo>
                  <a:lnTo>
                    <a:pt x="1266" y="223"/>
                  </a:lnTo>
                  <a:lnTo>
                    <a:pt x="1271" y="224"/>
                  </a:lnTo>
                  <a:lnTo>
                    <a:pt x="1275" y="225"/>
                  </a:lnTo>
                  <a:lnTo>
                    <a:pt x="1280" y="226"/>
                  </a:lnTo>
                  <a:lnTo>
                    <a:pt x="1285" y="227"/>
                  </a:lnTo>
                  <a:lnTo>
                    <a:pt x="1289" y="227"/>
                  </a:lnTo>
                  <a:lnTo>
                    <a:pt x="1294" y="228"/>
                  </a:lnTo>
                  <a:lnTo>
                    <a:pt x="1299" y="229"/>
                  </a:lnTo>
                  <a:lnTo>
                    <a:pt x="1303" y="230"/>
                  </a:lnTo>
                  <a:lnTo>
                    <a:pt x="1308" y="231"/>
                  </a:lnTo>
                  <a:lnTo>
                    <a:pt x="1312" y="232"/>
                  </a:lnTo>
                  <a:lnTo>
                    <a:pt x="1317" y="232"/>
                  </a:lnTo>
                  <a:lnTo>
                    <a:pt x="1322" y="233"/>
                  </a:lnTo>
                  <a:lnTo>
                    <a:pt x="1326" y="234"/>
                  </a:lnTo>
                  <a:lnTo>
                    <a:pt x="1331" y="235"/>
                  </a:lnTo>
                  <a:lnTo>
                    <a:pt x="1336" y="236"/>
                  </a:lnTo>
                  <a:lnTo>
                    <a:pt x="1340" y="236"/>
                  </a:lnTo>
                  <a:lnTo>
                    <a:pt x="1345" y="237"/>
                  </a:lnTo>
                  <a:lnTo>
                    <a:pt x="1350" y="238"/>
                  </a:lnTo>
                  <a:lnTo>
                    <a:pt x="1354" y="239"/>
                  </a:lnTo>
                  <a:lnTo>
                    <a:pt x="1359" y="240"/>
                  </a:lnTo>
                  <a:lnTo>
                    <a:pt x="1364" y="241"/>
                  </a:lnTo>
                  <a:lnTo>
                    <a:pt x="1368" y="241"/>
                  </a:lnTo>
                  <a:lnTo>
                    <a:pt x="1373" y="242"/>
                  </a:lnTo>
                  <a:lnTo>
                    <a:pt x="1378" y="243"/>
                  </a:lnTo>
                  <a:lnTo>
                    <a:pt x="1382" y="244"/>
                  </a:lnTo>
                  <a:lnTo>
                    <a:pt x="1387" y="245"/>
                  </a:lnTo>
                  <a:lnTo>
                    <a:pt x="1392" y="246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79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656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230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2168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38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679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533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5191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9" name="Rectangle 116"/>
          <p:cNvSpPr>
            <a:spLocks noChangeArrowheads="1"/>
          </p:cNvSpPr>
          <p:nvPr/>
        </p:nvSpPr>
        <p:spPr bwMode="auto">
          <a:xfrm>
            <a:off x="914400" y="6428601"/>
            <a:ext cx="79766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Top 1% Income Share Based on Parent</a:t>
            </a:r>
            <a:r>
              <a:rPr kumimoji="0" lang="en-US" alt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Family Income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(1996-2000, log scale)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34"/>
          <p:cNvSpPr>
            <a:spLocks noChangeArrowheads="1"/>
          </p:cNvSpPr>
          <p:nvPr/>
        </p:nvSpPr>
        <p:spPr bwMode="auto">
          <a:xfrm>
            <a:off x="6705600" y="231538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-0.190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35"/>
          <p:cNvSpPr>
            <a:spLocks noChangeArrowheads="1"/>
          </p:cNvSpPr>
          <p:nvPr/>
        </p:nvSpPr>
        <p:spPr bwMode="auto">
          <a:xfrm>
            <a:off x="8077202" y="254240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(0.072)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7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0" y="228601"/>
            <a:ext cx="91440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Upward Mobility vs. Top 1% Income Share in CZ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43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746126"/>
            <a:ext cx="8413750" cy="5576888"/>
            <a:chOff x="310" y="470"/>
            <a:chExt cx="5300" cy="351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56" y="113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208" y="132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417" y="125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648" y="125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833" y="185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025" y="18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210" y="18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426" y="19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618" y="213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2772" y="201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950" y="216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3152" y="220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3355" y="228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536" y="247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3721" y="239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885" y="236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4091" y="249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4454" y="26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4926" y="26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5488" y="2789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688" y="1252"/>
              <a:ext cx="4831" cy="1781"/>
            </a:xfrm>
            <a:custGeom>
              <a:avLst/>
              <a:gdLst>
                <a:gd name="T0" fmla="*/ 19 w 1384"/>
                <a:gd name="T1" fmla="*/ 7 h 510"/>
                <a:gd name="T2" fmla="*/ 42 w 1384"/>
                <a:gd name="T3" fmla="*/ 16 h 510"/>
                <a:gd name="T4" fmla="*/ 65 w 1384"/>
                <a:gd name="T5" fmla="*/ 24 h 510"/>
                <a:gd name="T6" fmla="*/ 88 w 1384"/>
                <a:gd name="T7" fmla="*/ 33 h 510"/>
                <a:gd name="T8" fmla="*/ 111 w 1384"/>
                <a:gd name="T9" fmla="*/ 41 h 510"/>
                <a:gd name="T10" fmla="*/ 135 w 1384"/>
                <a:gd name="T11" fmla="*/ 50 h 510"/>
                <a:gd name="T12" fmla="*/ 158 w 1384"/>
                <a:gd name="T13" fmla="*/ 58 h 510"/>
                <a:gd name="T14" fmla="*/ 181 w 1384"/>
                <a:gd name="T15" fmla="*/ 67 h 510"/>
                <a:gd name="T16" fmla="*/ 204 w 1384"/>
                <a:gd name="T17" fmla="*/ 75 h 510"/>
                <a:gd name="T18" fmla="*/ 227 w 1384"/>
                <a:gd name="T19" fmla="*/ 84 h 510"/>
                <a:gd name="T20" fmla="*/ 250 w 1384"/>
                <a:gd name="T21" fmla="*/ 92 h 510"/>
                <a:gd name="T22" fmla="*/ 273 w 1384"/>
                <a:gd name="T23" fmla="*/ 101 h 510"/>
                <a:gd name="T24" fmla="*/ 296 w 1384"/>
                <a:gd name="T25" fmla="*/ 109 h 510"/>
                <a:gd name="T26" fmla="*/ 320 w 1384"/>
                <a:gd name="T27" fmla="*/ 118 h 510"/>
                <a:gd name="T28" fmla="*/ 343 w 1384"/>
                <a:gd name="T29" fmla="*/ 126 h 510"/>
                <a:gd name="T30" fmla="*/ 366 w 1384"/>
                <a:gd name="T31" fmla="*/ 135 h 510"/>
                <a:gd name="T32" fmla="*/ 389 w 1384"/>
                <a:gd name="T33" fmla="*/ 144 h 510"/>
                <a:gd name="T34" fmla="*/ 412 w 1384"/>
                <a:gd name="T35" fmla="*/ 152 h 510"/>
                <a:gd name="T36" fmla="*/ 435 w 1384"/>
                <a:gd name="T37" fmla="*/ 161 h 510"/>
                <a:gd name="T38" fmla="*/ 458 w 1384"/>
                <a:gd name="T39" fmla="*/ 169 h 510"/>
                <a:gd name="T40" fmla="*/ 481 w 1384"/>
                <a:gd name="T41" fmla="*/ 178 h 510"/>
                <a:gd name="T42" fmla="*/ 505 w 1384"/>
                <a:gd name="T43" fmla="*/ 186 h 510"/>
                <a:gd name="T44" fmla="*/ 528 w 1384"/>
                <a:gd name="T45" fmla="*/ 195 h 510"/>
                <a:gd name="T46" fmla="*/ 551 w 1384"/>
                <a:gd name="T47" fmla="*/ 203 h 510"/>
                <a:gd name="T48" fmla="*/ 574 w 1384"/>
                <a:gd name="T49" fmla="*/ 212 h 510"/>
                <a:gd name="T50" fmla="*/ 597 w 1384"/>
                <a:gd name="T51" fmla="*/ 220 h 510"/>
                <a:gd name="T52" fmla="*/ 620 w 1384"/>
                <a:gd name="T53" fmla="*/ 229 h 510"/>
                <a:gd name="T54" fmla="*/ 643 w 1384"/>
                <a:gd name="T55" fmla="*/ 237 h 510"/>
                <a:gd name="T56" fmla="*/ 667 w 1384"/>
                <a:gd name="T57" fmla="*/ 246 h 510"/>
                <a:gd name="T58" fmla="*/ 690 w 1384"/>
                <a:gd name="T59" fmla="*/ 254 h 510"/>
                <a:gd name="T60" fmla="*/ 713 w 1384"/>
                <a:gd name="T61" fmla="*/ 263 h 510"/>
                <a:gd name="T62" fmla="*/ 736 w 1384"/>
                <a:gd name="T63" fmla="*/ 271 h 510"/>
                <a:gd name="T64" fmla="*/ 759 w 1384"/>
                <a:gd name="T65" fmla="*/ 280 h 510"/>
                <a:gd name="T66" fmla="*/ 782 w 1384"/>
                <a:gd name="T67" fmla="*/ 288 h 510"/>
                <a:gd name="T68" fmla="*/ 805 w 1384"/>
                <a:gd name="T69" fmla="*/ 297 h 510"/>
                <a:gd name="T70" fmla="*/ 828 w 1384"/>
                <a:gd name="T71" fmla="*/ 305 h 510"/>
                <a:gd name="T72" fmla="*/ 852 w 1384"/>
                <a:gd name="T73" fmla="*/ 314 h 510"/>
                <a:gd name="T74" fmla="*/ 875 w 1384"/>
                <a:gd name="T75" fmla="*/ 322 h 510"/>
                <a:gd name="T76" fmla="*/ 898 w 1384"/>
                <a:gd name="T77" fmla="*/ 331 h 510"/>
                <a:gd name="T78" fmla="*/ 921 w 1384"/>
                <a:gd name="T79" fmla="*/ 339 h 510"/>
                <a:gd name="T80" fmla="*/ 944 w 1384"/>
                <a:gd name="T81" fmla="*/ 348 h 510"/>
                <a:gd name="T82" fmla="*/ 967 w 1384"/>
                <a:gd name="T83" fmla="*/ 356 h 510"/>
                <a:gd name="T84" fmla="*/ 990 w 1384"/>
                <a:gd name="T85" fmla="*/ 365 h 510"/>
                <a:gd name="T86" fmla="*/ 1013 w 1384"/>
                <a:gd name="T87" fmla="*/ 373 h 510"/>
                <a:gd name="T88" fmla="*/ 1037 w 1384"/>
                <a:gd name="T89" fmla="*/ 382 h 510"/>
                <a:gd name="T90" fmla="*/ 1060 w 1384"/>
                <a:gd name="T91" fmla="*/ 390 h 510"/>
                <a:gd name="T92" fmla="*/ 1083 w 1384"/>
                <a:gd name="T93" fmla="*/ 399 h 510"/>
                <a:gd name="T94" fmla="*/ 1106 w 1384"/>
                <a:gd name="T95" fmla="*/ 407 h 510"/>
                <a:gd name="T96" fmla="*/ 1129 w 1384"/>
                <a:gd name="T97" fmla="*/ 416 h 510"/>
                <a:gd name="T98" fmla="*/ 1152 w 1384"/>
                <a:gd name="T99" fmla="*/ 425 h 510"/>
                <a:gd name="T100" fmla="*/ 1175 w 1384"/>
                <a:gd name="T101" fmla="*/ 433 h 510"/>
                <a:gd name="T102" fmla="*/ 1199 w 1384"/>
                <a:gd name="T103" fmla="*/ 442 h 510"/>
                <a:gd name="T104" fmla="*/ 1222 w 1384"/>
                <a:gd name="T105" fmla="*/ 450 h 510"/>
                <a:gd name="T106" fmla="*/ 1245 w 1384"/>
                <a:gd name="T107" fmla="*/ 459 h 510"/>
                <a:gd name="T108" fmla="*/ 1268 w 1384"/>
                <a:gd name="T109" fmla="*/ 467 h 510"/>
                <a:gd name="T110" fmla="*/ 1291 w 1384"/>
                <a:gd name="T111" fmla="*/ 476 h 510"/>
                <a:gd name="T112" fmla="*/ 1314 w 1384"/>
                <a:gd name="T113" fmla="*/ 484 h 510"/>
                <a:gd name="T114" fmla="*/ 1337 w 1384"/>
                <a:gd name="T115" fmla="*/ 493 h 510"/>
                <a:gd name="T116" fmla="*/ 1360 w 1384"/>
                <a:gd name="T117" fmla="*/ 501 h 510"/>
                <a:gd name="T118" fmla="*/ 1384 w 1384"/>
                <a:gd name="T11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4" h="510">
                  <a:moveTo>
                    <a:pt x="0" y="0"/>
                  </a:moveTo>
                  <a:lnTo>
                    <a:pt x="5" y="2"/>
                  </a:lnTo>
                  <a:lnTo>
                    <a:pt x="10" y="4"/>
                  </a:lnTo>
                  <a:lnTo>
                    <a:pt x="14" y="6"/>
                  </a:lnTo>
                  <a:lnTo>
                    <a:pt x="19" y="7"/>
                  </a:lnTo>
                  <a:lnTo>
                    <a:pt x="24" y="9"/>
                  </a:lnTo>
                  <a:lnTo>
                    <a:pt x="28" y="11"/>
                  </a:lnTo>
                  <a:lnTo>
                    <a:pt x="33" y="12"/>
                  </a:lnTo>
                  <a:lnTo>
                    <a:pt x="37" y="14"/>
                  </a:lnTo>
                  <a:lnTo>
                    <a:pt x="42" y="16"/>
                  </a:lnTo>
                  <a:lnTo>
                    <a:pt x="47" y="17"/>
                  </a:lnTo>
                  <a:lnTo>
                    <a:pt x="51" y="19"/>
                  </a:lnTo>
                  <a:lnTo>
                    <a:pt x="56" y="21"/>
                  </a:lnTo>
                  <a:lnTo>
                    <a:pt x="61" y="23"/>
                  </a:lnTo>
                  <a:lnTo>
                    <a:pt x="65" y="24"/>
                  </a:lnTo>
                  <a:lnTo>
                    <a:pt x="70" y="26"/>
                  </a:lnTo>
                  <a:lnTo>
                    <a:pt x="74" y="28"/>
                  </a:lnTo>
                  <a:lnTo>
                    <a:pt x="79" y="29"/>
                  </a:lnTo>
                  <a:lnTo>
                    <a:pt x="84" y="31"/>
                  </a:lnTo>
                  <a:lnTo>
                    <a:pt x="88" y="33"/>
                  </a:lnTo>
                  <a:lnTo>
                    <a:pt x="93" y="35"/>
                  </a:lnTo>
                  <a:lnTo>
                    <a:pt x="98" y="36"/>
                  </a:lnTo>
                  <a:lnTo>
                    <a:pt x="102" y="38"/>
                  </a:lnTo>
                  <a:lnTo>
                    <a:pt x="107" y="40"/>
                  </a:lnTo>
                  <a:lnTo>
                    <a:pt x="111" y="41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5" y="46"/>
                  </a:lnTo>
                  <a:lnTo>
                    <a:pt x="130" y="48"/>
                  </a:lnTo>
                  <a:lnTo>
                    <a:pt x="135" y="50"/>
                  </a:lnTo>
                  <a:lnTo>
                    <a:pt x="139" y="52"/>
                  </a:lnTo>
                  <a:lnTo>
                    <a:pt x="144" y="53"/>
                  </a:lnTo>
                  <a:lnTo>
                    <a:pt x="148" y="55"/>
                  </a:lnTo>
                  <a:lnTo>
                    <a:pt x="153" y="57"/>
                  </a:lnTo>
                  <a:lnTo>
                    <a:pt x="158" y="58"/>
                  </a:lnTo>
                  <a:lnTo>
                    <a:pt x="162" y="60"/>
                  </a:lnTo>
                  <a:lnTo>
                    <a:pt x="167" y="62"/>
                  </a:lnTo>
                  <a:lnTo>
                    <a:pt x="171" y="63"/>
                  </a:lnTo>
                  <a:lnTo>
                    <a:pt x="176" y="65"/>
                  </a:lnTo>
                  <a:lnTo>
                    <a:pt x="181" y="67"/>
                  </a:lnTo>
                  <a:lnTo>
                    <a:pt x="185" y="69"/>
                  </a:lnTo>
                  <a:lnTo>
                    <a:pt x="190" y="70"/>
                  </a:lnTo>
                  <a:lnTo>
                    <a:pt x="195" y="72"/>
                  </a:lnTo>
                  <a:lnTo>
                    <a:pt x="199" y="74"/>
                  </a:lnTo>
                  <a:lnTo>
                    <a:pt x="204" y="75"/>
                  </a:lnTo>
                  <a:lnTo>
                    <a:pt x="208" y="77"/>
                  </a:lnTo>
                  <a:lnTo>
                    <a:pt x="213" y="79"/>
                  </a:lnTo>
                  <a:lnTo>
                    <a:pt x="218" y="80"/>
                  </a:lnTo>
                  <a:lnTo>
                    <a:pt x="222" y="82"/>
                  </a:lnTo>
                  <a:lnTo>
                    <a:pt x="227" y="84"/>
                  </a:lnTo>
                  <a:lnTo>
                    <a:pt x="232" y="86"/>
                  </a:lnTo>
                  <a:lnTo>
                    <a:pt x="236" y="87"/>
                  </a:lnTo>
                  <a:lnTo>
                    <a:pt x="241" y="89"/>
                  </a:lnTo>
                  <a:lnTo>
                    <a:pt x="246" y="91"/>
                  </a:lnTo>
                  <a:lnTo>
                    <a:pt x="250" y="92"/>
                  </a:lnTo>
                  <a:lnTo>
                    <a:pt x="255" y="94"/>
                  </a:lnTo>
                  <a:lnTo>
                    <a:pt x="259" y="96"/>
                  </a:lnTo>
                  <a:lnTo>
                    <a:pt x="264" y="98"/>
                  </a:lnTo>
                  <a:lnTo>
                    <a:pt x="269" y="99"/>
                  </a:lnTo>
                  <a:lnTo>
                    <a:pt x="273" y="101"/>
                  </a:lnTo>
                  <a:lnTo>
                    <a:pt x="278" y="103"/>
                  </a:lnTo>
                  <a:lnTo>
                    <a:pt x="283" y="104"/>
                  </a:lnTo>
                  <a:lnTo>
                    <a:pt x="287" y="106"/>
                  </a:lnTo>
                  <a:lnTo>
                    <a:pt x="292" y="108"/>
                  </a:lnTo>
                  <a:lnTo>
                    <a:pt x="296" y="109"/>
                  </a:lnTo>
                  <a:lnTo>
                    <a:pt x="301" y="111"/>
                  </a:lnTo>
                  <a:lnTo>
                    <a:pt x="306" y="113"/>
                  </a:lnTo>
                  <a:lnTo>
                    <a:pt x="310" y="115"/>
                  </a:lnTo>
                  <a:lnTo>
                    <a:pt x="315" y="116"/>
                  </a:lnTo>
                  <a:lnTo>
                    <a:pt x="320" y="118"/>
                  </a:lnTo>
                  <a:lnTo>
                    <a:pt x="324" y="120"/>
                  </a:lnTo>
                  <a:lnTo>
                    <a:pt x="329" y="121"/>
                  </a:lnTo>
                  <a:lnTo>
                    <a:pt x="333" y="123"/>
                  </a:lnTo>
                  <a:lnTo>
                    <a:pt x="338" y="125"/>
                  </a:lnTo>
                  <a:lnTo>
                    <a:pt x="343" y="126"/>
                  </a:lnTo>
                  <a:lnTo>
                    <a:pt x="347" y="128"/>
                  </a:lnTo>
                  <a:lnTo>
                    <a:pt x="352" y="130"/>
                  </a:lnTo>
                  <a:lnTo>
                    <a:pt x="357" y="132"/>
                  </a:lnTo>
                  <a:lnTo>
                    <a:pt x="361" y="133"/>
                  </a:lnTo>
                  <a:lnTo>
                    <a:pt x="366" y="135"/>
                  </a:lnTo>
                  <a:lnTo>
                    <a:pt x="370" y="137"/>
                  </a:lnTo>
                  <a:lnTo>
                    <a:pt x="375" y="138"/>
                  </a:lnTo>
                  <a:lnTo>
                    <a:pt x="380" y="140"/>
                  </a:lnTo>
                  <a:lnTo>
                    <a:pt x="384" y="142"/>
                  </a:lnTo>
                  <a:lnTo>
                    <a:pt x="389" y="144"/>
                  </a:lnTo>
                  <a:lnTo>
                    <a:pt x="394" y="145"/>
                  </a:lnTo>
                  <a:lnTo>
                    <a:pt x="398" y="147"/>
                  </a:lnTo>
                  <a:lnTo>
                    <a:pt x="403" y="149"/>
                  </a:lnTo>
                  <a:lnTo>
                    <a:pt x="407" y="150"/>
                  </a:lnTo>
                  <a:lnTo>
                    <a:pt x="412" y="152"/>
                  </a:lnTo>
                  <a:lnTo>
                    <a:pt x="417" y="154"/>
                  </a:lnTo>
                  <a:lnTo>
                    <a:pt x="421" y="155"/>
                  </a:lnTo>
                  <a:lnTo>
                    <a:pt x="426" y="157"/>
                  </a:lnTo>
                  <a:lnTo>
                    <a:pt x="431" y="159"/>
                  </a:lnTo>
                  <a:lnTo>
                    <a:pt x="435" y="161"/>
                  </a:lnTo>
                  <a:lnTo>
                    <a:pt x="440" y="162"/>
                  </a:lnTo>
                  <a:lnTo>
                    <a:pt x="444" y="164"/>
                  </a:lnTo>
                  <a:lnTo>
                    <a:pt x="449" y="166"/>
                  </a:lnTo>
                  <a:lnTo>
                    <a:pt x="454" y="167"/>
                  </a:lnTo>
                  <a:lnTo>
                    <a:pt x="458" y="169"/>
                  </a:lnTo>
                  <a:lnTo>
                    <a:pt x="463" y="171"/>
                  </a:lnTo>
                  <a:lnTo>
                    <a:pt x="468" y="172"/>
                  </a:lnTo>
                  <a:lnTo>
                    <a:pt x="472" y="174"/>
                  </a:lnTo>
                  <a:lnTo>
                    <a:pt x="477" y="176"/>
                  </a:lnTo>
                  <a:lnTo>
                    <a:pt x="481" y="178"/>
                  </a:lnTo>
                  <a:lnTo>
                    <a:pt x="486" y="179"/>
                  </a:lnTo>
                  <a:lnTo>
                    <a:pt x="491" y="181"/>
                  </a:lnTo>
                  <a:lnTo>
                    <a:pt x="495" y="183"/>
                  </a:lnTo>
                  <a:lnTo>
                    <a:pt x="500" y="184"/>
                  </a:lnTo>
                  <a:lnTo>
                    <a:pt x="505" y="186"/>
                  </a:lnTo>
                  <a:lnTo>
                    <a:pt x="509" y="188"/>
                  </a:lnTo>
                  <a:lnTo>
                    <a:pt x="514" y="190"/>
                  </a:lnTo>
                  <a:lnTo>
                    <a:pt x="518" y="191"/>
                  </a:lnTo>
                  <a:lnTo>
                    <a:pt x="523" y="193"/>
                  </a:lnTo>
                  <a:lnTo>
                    <a:pt x="528" y="195"/>
                  </a:lnTo>
                  <a:lnTo>
                    <a:pt x="532" y="196"/>
                  </a:lnTo>
                  <a:lnTo>
                    <a:pt x="537" y="198"/>
                  </a:lnTo>
                  <a:lnTo>
                    <a:pt x="542" y="200"/>
                  </a:lnTo>
                  <a:lnTo>
                    <a:pt x="546" y="201"/>
                  </a:lnTo>
                  <a:lnTo>
                    <a:pt x="551" y="203"/>
                  </a:lnTo>
                  <a:lnTo>
                    <a:pt x="555" y="205"/>
                  </a:lnTo>
                  <a:lnTo>
                    <a:pt x="560" y="207"/>
                  </a:lnTo>
                  <a:lnTo>
                    <a:pt x="565" y="208"/>
                  </a:lnTo>
                  <a:lnTo>
                    <a:pt x="569" y="210"/>
                  </a:lnTo>
                  <a:lnTo>
                    <a:pt x="574" y="212"/>
                  </a:lnTo>
                  <a:lnTo>
                    <a:pt x="579" y="213"/>
                  </a:lnTo>
                  <a:lnTo>
                    <a:pt x="583" y="215"/>
                  </a:lnTo>
                  <a:lnTo>
                    <a:pt x="588" y="217"/>
                  </a:lnTo>
                  <a:lnTo>
                    <a:pt x="593" y="218"/>
                  </a:lnTo>
                  <a:lnTo>
                    <a:pt x="597" y="220"/>
                  </a:lnTo>
                  <a:lnTo>
                    <a:pt x="602" y="222"/>
                  </a:lnTo>
                  <a:lnTo>
                    <a:pt x="606" y="224"/>
                  </a:lnTo>
                  <a:lnTo>
                    <a:pt x="611" y="225"/>
                  </a:lnTo>
                  <a:lnTo>
                    <a:pt x="616" y="227"/>
                  </a:lnTo>
                  <a:lnTo>
                    <a:pt x="620" y="229"/>
                  </a:lnTo>
                  <a:lnTo>
                    <a:pt x="625" y="230"/>
                  </a:lnTo>
                  <a:lnTo>
                    <a:pt x="630" y="232"/>
                  </a:lnTo>
                  <a:lnTo>
                    <a:pt x="634" y="234"/>
                  </a:lnTo>
                  <a:lnTo>
                    <a:pt x="639" y="236"/>
                  </a:lnTo>
                  <a:lnTo>
                    <a:pt x="643" y="237"/>
                  </a:lnTo>
                  <a:lnTo>
                    <a:pt x="648" y="239"/>
                  </a:lnTo>
                  <a:lnTo>
                    <a:pt x="653" y="241"/>
                  </a:lnTo>
                  <a:lnTo>
                    <a:pt x="657" y="242"/>
                  </a:lnTo>
                  <a:lnTo>
                    <a:pt x="662" y="244"/>
                  </a:lnTo>
                  <a:lnTo>
                    <a:pt x="667" y="246"/>
                  </a:lnTo>
                  <a:lnTo>
                    <a:pt x="671" y="247"/>
                  </a:lnTo>
                  <a:lnTo>
                    <a:pt x="676" y="249"/>
                  </a:lnTo>
                  <a:lnTo>
                    <a:pt x="680" y="251"/>
                  </a:lnTo>
                  <a:lnTo>
                    <a:pt x="685" y="253"/>
                  </a:lnTo>
                  <a:lnTo>
                    <a:pt x="690" y="254"/>
                  </a:lnTo>
                  <a:lnTo>
                    <a:pt x="694" y="256"/>
                  </a:lnTo>
                  <a:lnTo>
                    <a:pt x="699" y="258"/>
                  </a:lnTo>
                  <a:lnTo>
                    <a:pt x="704" y="259"/>
                  </a:lnTo>
                  <a:lnTo>
                    <a:pt x="708" y="261"/>
                  </a:lnTo>
                  <a:lnTo>
                    <a:pt x="713" y="263"/>
                  </a:lnTo>
                  <a:lnTo>
                    <a:pt x="717" y="264"/>
                  </a:lnTo>
                  <a:lnTo>
                    <a:pt x="722" y="266"/>
                  </a:lnTo>
                  <a:lnTo>
                    <a:pt x="727" y="268"/>
                  </a:lnTo>
                  <a:lnTo>
                    <a:pt x="731" y="270"/>
                  </a:lnTo>
                  <a:lnTo>
                    <a:pt x="736" y="271"/>
                  </a:lnTo>
                  <a:lnTo>
                    <a:pt x="741" y="273"/>
                  </a:lnTo>
                  <a:lnTo>
                    <a:pt x="745" y="275"/>
                  </a:lnTo>
                  <a:lnTo>
                    <a:pt x="750" y="276"/>
                  </a:lnTo>
                  <a:lnTo>
                    <a:pt x="754" y="278"/>
                  </a:lnTo>
                  <a:lnTo>
                    <a:pt x="759" y="280"/>
                  </a:lnTo>
                  <a:lnTo>
                    <a:pt x="764" y="281"/>
                  </a:lnTo>
                  <a:lnTo>
                    <a:pt x="768" y="283"/>
                  </a:lnTo>
                  <a:lnTo>
                    <a:pt x="773" y="285"/>
                  </a:lnTo>
                  <a:lnTo>
                    <a:pt x="778" y="287"/>
                  </a:lnTo>
                  <a:lnTo>
                    <a:pt x="782" y="288"/>
                  </a:lnTo>
                  <a:lnTo>
                    <a:pt x="787" y="290"/>
                  </a:lnTo>
                  <a:lnTo>
                    <a:pt x="791" y="292"/>
                  </a:lnTo>
                  <a:lnTo>
                    <a:pt x="796" y="293"/>
                  </a:lnTo>
                  <a:lnTo>
                    <a:pt x="801" y="295"/>
                  </a:lnTo>
                  <a:lnTo>
                    <a:pt x="805" y="297"/>
                  </a:lnTo>
                  <a:lnTo>
                    <a:pt x="810" y="299"/>
                  </a:lnTo>
                  <a:lnTo>
                    <a:pt x="815" y="300"/>
                  </a:lnTo>
                  <a:lnTo>
                    <a:pt x="819" y="302"/>
                  </a:lnTo>
                  <a:lnTo>
                    <a:pt x="824" y="304"/>
                  </a:lnTo>
                  <a:lnTo>
                    <a:pt x="828" y="305"/>
                  </a:lnTo>
                  <a:lnTo>
                    <a:pt x="833" y="307"/>
                  </a:lnTo>
                  <a:lnTo>
                    <a:pt x="838" y="309"/>
                  </a:lnTo>
                  <a:lnTo>
                    <a:pt x="842" y="310"/>
                  </a:lnTo>
                  <a:lnTo>
                    <a:pt x="847" y="312"/>
                  </a:lnTo>
                  <a:lnTo>
                    <a:pt x="852" y="314"/>
                  </a:lnTo>
                  <a:lnTo>
                    <a:pt x="856" y="316"/>
                  </a:lnTo>
                  <a:lnTo>
                    <a:pt x="861" y="317"/>
                  </a:lnTo>
                  <a:lnTo>
                    <a:pt x="865" y="319"/>
                  </a:lnTo>
                  <a:lnTo>
                    <a:pt x="870" y="321"/>
                  </a:lnTo>
                  <a:lnTo>
                    <a:pt x="875" y="322"/>
                  </a:lnTo>
                  <a:lnTo>
                    <a:pt x="879" y="324"/>
                  </a:lnTo>
                  <a:lnTo>
                    <a:pt x="884" y="326"/>
                  </a:lnTo>
                  <a:lnTo>
                    <a:pt x="889" y="327"/>
                  </a:lnTo>
                  <a:lnTo>
                    <a:pt x="893" y="329"/>
                  </a:lnTo>
                  <a:lnTo>
                    <a:pt x="898" y="331"/>
                  </a:lnTo>
                  <a:lnTo>
                    <a:pt x="902" y="333"/>
                  </a:lnTo>
                  <a:lnTo>
                    <a:pt x="907" y="334"/>
                  </a:lnTo>
                  <a:lnTo>
                    <a:pt x="912" y="336"/>
                  </a:lnTo>
                  <a:lnTo>
                    <a:pt x="916" y="338"/>
                  </a:lnTo>
                  <a:lnTo>
                    <a:pt x="921" y="339"/>
                  </a:lnTo>
                  <a:lnTo>
                    <a:pt x="926" y="341"/>
                  </a:lnTo>
                  <a:lnTo>
                    <a:pt x="930" y="343"/>
                  </a:lnTo>
                  <a:lnTo>
                    <a:pt x="935" y="344"/>
                  </a:lnTo>
                  <a:lnTo>
                    <a:pt x="939" y="346"/>
                  </a:lnTo>
                  <a:lnTo>
                    <a:pt x="944" y="348"/>
                  </a:lnTo>
                  <a:lnTo>
                    <a:pt x="949" y="350"/>
                  </a:lnTo>
                  <a:lnTo>
                    <a:pt x="953" y="351"/>
                  </a:lnTo>
                  <a:lnTo>
                    <a:pt x="958" y="353"/>
                  </a:lnTo>
                  <a:lnTo>
                    <a:pt x="963" y="355"/>
                  </a:lnTo>
                  <a:lnTo>
                    <a:pt x="967" y="356"/>
                  </a:lnTo>
                  <a:lnTo>
                    <a:pt x="972" y="358"/>
                  </a:lnTo>
                  <a:lnTo>
                    <a:pt x="976" y="360"/>
                  </a:lnTo>
                  <a:lnTo>
                    <a:pt x="981" y="362"/>
                  </a:lnTo>
                  <a:lnTo>
                    <a:pt x="986" y="363"/>
                  </a:lnTo>
                  <a:lnTo>
                    <a:pt x="990" y="365"/>
                  </a:lnTo>
                  <a:lnTo>
                    <a:pt x="995" y="367"/>
                  </a:lnTo>
                  <a:lnTo>
                    <a:pt x="1000" y="368"/>
                  </a:lnTo>
                  <a:lnTo>
                    <a:pt x="1004" y="370"/>
                  </a:lnTo>
                  <a:lnTo>
                    <a:pt x="1009" y="372"/>
                  </a:lnTo>
                  <a:lnTo>
                    <a:pt x="1013" y="373"/>
                  </a:lnTo>
                  <a:lnTo>
                    <a:pt x="1018" y="375"/>
                  </a:lnTo>
                  <a:lnTo>
                    <a:pt x="1023" y="377"/>
                  </a:lnTo>
                  <a:lnTo>
                    <a:pt x="1027" y="379"/>
                  </a:lnTo>
                  <a:lnTo>
                    <a:pt x="1032" y="380"/>
                  </a:lnTo>
                  <a:lnTo>
                    <a:pt x="1037" y="382"/>
                  </a:lnTo>
                  <a:lnTo>
                    <a:pt x="1041" y="384"/>
                  </a:lnTo>
                  <a:lnTo>
                    <a:pt x="1046" y="385"/>
                  </a:lnTo>
                  <a:lnTo>
                    <a:pt x="1050" y="387"/>
                  </a:lnTo>
                  <a:lnTo>
                    <a:pt x="1055" y="389"/>
                  </a:lnTo>
                  <a:lnTo>
                    <a:pt x="1060" y="390"/>
                  </a:lnTo>
                  <a:lnTo>
                    <a:pt x="1064" y="392"/>
                  </a:lnTo>
                  <a:lnTo>
                    <a:pt x="1069" y="394"/>
                  </a:lnTo>
                  <a:lnTo>
                    <a:pt x="1074" y="396"/>
                  </a:lnTo>
                  <a:lnTo>
                    <a:pt x="1078" y="397"/>
                  </a:lnTo>
                  <a:lnTo>
                    <a:pt x="1083" y="399"/>
                  </a:lnTo>
                  <a:lnTo>
                    <a:pt x="1087" y="401"/>
                  </a:lnTo>
                  <a:lnTo>
                    <a:pt x="1092" y="402"/>
                  </a:lnTo>
                  <a:lnTo>
                    <a:pt x="1097" y="404"/>
                  </a:lnTo>
                  <a:lnTo>
                    <a:pt x="1101" y="406"/>
                  </a:lnTo>
                  <a:lnTo>
                    <a:pt x="1106" y="407"/>
                  </a:lnTo>
                  <a:lnTo>
                    <a:pt x="1111" y="409"/>
                  </a:lnTo>
                  <a:lnTo>
                    <a:pt x="1115" y="411"/>
                  </a:lnTo>
                  <a:lnTo>
                    <a:pt x="1120" y="413"/>
                  </a:lnTo>
                  <a:lnTo>
                    <a:pt x="1125" y="414"/>
                  </a:lnTo>
                  <a:lnTo>
                    <a:pt x="1129" y="416"/>
                  </a:lnTo>
                  <a:lnTo>
                    <a:pt x="1134" y="418"/>
                  </a:lnTo>
                  <a:lnTo>
                    <a:pt x="1138" y="419"/>
                  </a:lnTo>
                  <a:lnTo>
                    <a:pt x="1143" y="421"/>
                  </a:lnTo>
                  <a:lnTo>
                    <a:pt x="1148" y="423"/>
                  </a:lnTo>
                  <a:lnTo>
                    <a:pt x="1152" y="425"/>
                  </a:lnTo>
                  <a:lnTo>
                    <a:pt x="1157" y="426"/>
                  </a:lnTo>
                  <a:lnTo>
                    <a:pt x="1162" y="428"/>
                  </a:lnTo>
                  <a:lnTo>
                    <a:pt x="1166" y="430"/>
                  </a:lnTo>
                  <a:lnTo>
                    <a:pt x="1171" y="431"/>
                  </a:lnTo>
                  <a:lnTo>
                    <a:pt x="1175" y="433"/>
                  </a:lnTo>
                  <a:lnTo>
                    <a:pt x="1180" y="435"/>
                  </a:lnTo>
                  <a:lnTo>
                    <a:pt x="1185" y="436"/>
                  </a:lnTo>
                  <a:lnTo>
                    <a:pt x="1189" y="438"/>
                  </a:lnTo>
                  <a:lnTo>
                    <a:pt x="1194" y="440"/>
                  </a:lnTo>
                  <a:lnTo>
                    <a:pt x="1199" y="442"/>
                  </a:lnTo>
                  <a:lnTo>
                    <a:pt x="1203" y="443"/>
                  </a:lnTo>
                  <a:lnTo>
                    <a:pt x="1208" y="445"/>
                  </a:lnTo>
                  <a:lnTo>
                    <a:pt x="1212" y="447"/>
                  </a:lnTo>
                  <a:lnTo>
                    <a:pt x="1217" y="448"/>
                  </a:lnTo>
                  <a:lnTo>
                    <a:pt x="1222" y="450"/>
                  </a:lnTo>
                  <a:lnTo>
                    <a:pt x="1226" y="452"/>
                  </a:lnTo>
                  <a:lnTo>
                    <a:pt x="1231" y="453"/>
                  </a:lnTo>
                  <a:lnTo>
                    <a:pt x="1236" y="455"/>
                  </a:lnTo>
                  <a:lnTo>
                    <a:pt x="1240" y="457"/>
                  </a:lnTo>
                  <a:lnTo>
                    <a:pt x="1245" y="459"/>
                  </a:lnTo>
                  <a:lnTo>
                    <a:pt x="1249" y="460"/>
                  </a:lnTo>
                  <a:lnTo>
                    <a:pt x="1254" y="462"/>
                  </a:lnTo>
                  <a:lnTo>
                    <a:pt x="1259" y="464"/>
                  </a:lnTo>
                  <a:lnTo>
                    <a:pt x="1263" y="465"/>
                  </a:lnTo>
                  <a:lnTo>
                    <a:pt x="1268" y="467"/>
                  </a:lnTo>
                  <a:lnTo>
                    <a:pt x="1273" y="469"/>
                  </a:lnTo>
                  <a:lnTo>
                    <a:pt x="1277" y="471"/>
                  </a:lnTo>
                  <a:lnTo>
                    <a:pt x="1282" y="472"/>
                  </a:lnTo>
                  <a:lnTo>
                    <a:pt x="1286" y="474"/>
                  </a:lnTo>
                  <a:lnTo>
                    <a:pt x="1291" y="476"/>
                  </a:lnTo>
                  <a:lnTo>
                    <a:pt x="1296" y="477"/>
                  </a:lnTo>
                  <a:lnTo>
                    <a:pt x="1300" y="479"/>
                  </a:lnTo>
                  <a:lnTo>
                    <a:pt x="1305" y="481"/>
                  </a:lnTo>
                  <a:lnTo>
                    <a:pt x="1310" y="482"/>
                  </a:lnTo>
                  <a:lnTo>
                    <a:pt x="1314" y="484"/>
                  </a:lnTo>
                  <a:lnTo>
                    <a:pt x="1319" y="486"/>
                  </a:lnTo>
                  <a:lnTo>
                    <a:pt x="1323" y="488"/>
                  </a:lnTo>
                  <a:lnTo>
                    <a:pt x="1328" y="489"/>
                  </a:lnTo>
                  <a:lnTo>
                    <a:pt x="1333" y="491"/>
                  </a:lnTo>
                  <a:lnTo>
                    <a:pt x="1337" y="493"/>
                  </a:lnTo>
                  <a:lnTo>
                    <a:pt x="1342" y="494"/>
                  </a:lnTo>
                  <a:lnTo>
                    <a:pt x="1347" y="496"/>
                  </a:lnTo>
                  <a:lnTo>
                    <a:pt x="1351" y="498"/>
                  </a:lnTo>
                  <a:lnTo>
                    <a:pt x="1356" y="499"/>
                  </a:lnTo>
                  <a:lnTo>
                    <a:pt x="1360" y="501"/>
                  </a:lnTo>
                  <a:lnTo>
                    <a:pt x="1365" y="503"/>
                  </a:lnTo>
                  <a:lnTo>
                    <a:pt x="1370" y="505"/>
                  </a:lnTo>
                  <a:lnTo>
                    <a:pt x="1374" y="506"/>
                  </a:lnTo>
                  <a:lnTo>
                    <a:pt x="1379" y="508"/>
                  </a:lnTo>
                  <a:lnTo>
                    <a:pt x="1384" y="51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520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1791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1651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291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2779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404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3910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517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5037" y="377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1600200" y="6372225"/>
            <a:ext cx="66002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err="1" smtClean="0">
                <a:solidFill>
                  <a:srgbClr val="000000"/>
                </a:solidFill>
              </a:rPr>
              <a:t>Gini</a:t>
            </a:r>
            <a:r>
              <a:rPr lang="en-US" altLang="en-US" dirty="0" smtClean="0">
                <a:solidFill>
                  <a:srgbClr val="000000"/>
                </a:solidFill>
              </a:rPr>
              <a:t> Coefficient for the Bottom 99% Based on Parents 1996-2000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64" name="Rectangle 57"/>
          <p:cNvSpPr>
            <a:spLocks noChangeArrowheads="1"/>
          </p:cNvSpPr>
          <p:nvPr/>
        </p:nvSpPr>
        <p:spPr bwMode="auto">
          <a:xfrm>
            <a:off x="0" y="228601"/>
            <a:ext cx="91440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Upward Mobility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 Bottom 99% </a:t>
            </a:r>
            <a:r>
              <a:rPr lang="en-US" b="1" dirty="0" err="1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Gini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1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34"/>
          <p:cNvSpPr>
            <a:spLocks noChangeArrowheads="1"/>
          </p:cNvSpPr>
          <p:nvPr/>
        </p:nvSpPr>
        <p:spPr bwMode="auto">
          <a:xfrm>
            <a:off x="6705600" y="231538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-0.647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35"/>
          <p:cNvSpPr>
            <a:spLocks noChangeArrowheads="1"/>
          </p:cNvSpPr>
          <p:nvPr/>
        </p:nvSpPr>
        <p:spPr bwMode="auto">
          <a:xfrm>
            <a:off x="8077202" y="254240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(0.092)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071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024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073503"/>
              </p:ext>
            </p:extLst>
          </p:nvPr>
        </p:nvGraphicFramePr>
        <p:xfrm>
          <a:off x="457200" y="270248"/>
          <a:ext cx="8229600" cy="6428482"/>
        </p:xfrm>
        <a:graphic>
          <a:graphicData uri="http://schemas.openxmlformats.org/drawingml/2006/table">
            <a:tbl>
              <a:tblPr/>
              <a:tblGrid>
                <a:gridCol w="2101932"/>
                <a:gridCol w="985652"/>
                <a:gridCol w="985652"/>
                <a:gridCol w="985652"/>
                <a:gridCol w="106878"/>
                <a:gridCol w="106878"/>
                <a:gridCol w="985652"/>
                <a:gridCol w="985652"/>
                <a:gridCol w="985652"/>
              </a:tblGrid>
              <a:tr h="223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Variation Across CZs Within U.S.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Variation Across Countries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Upward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Upward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Upward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Log-Log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Log-Log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Log-Log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Elasticity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Elasticity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Elasticity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</a:t>
                      </a:r>
                      <a:r>
                        <a:rPr lang="en-US" sz="15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</a:t>
                      </a:r>
                      <a:r>
                        <a:rPr lang="en-US" sz="15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</a:t>
                      </a:r>
                      <a:r>
                        <a:rPr lang="en-US" sz="15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1985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2005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(4)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(5)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(6)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Gini coefficient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0.093)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(0.22)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Gini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bottom 99%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0.62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0.78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(0.090)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(0.113)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(0.27)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(0.27)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Top 1% income share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0.035)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(0.039)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(0.32)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(0.28)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CZ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intersects MSA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R-Squared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0.380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0.52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0.54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0.53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observations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325</a:t>
                      </a:r>
                    </a:p>
                  </a:txBody>
                  <a:tcPr marL="8501" marR="8501" marT="85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338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34"/>
          <p:cNvSpPr>
            <a:spLocks noChangeArrowheads="1"/>
          </p:cNvSpPr>
          <p:nvPr/>
        </p:nvSpPr>
        <p:spPr bwMode="auto">
          <a:xfrm>
            <a:off x="0" y="149423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Absolute Mobility and </a:t>
            </a:r>
            <a:r>
              <a:rPr lang="en-US" sz="2000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Inequality: The Great Gatbsy Curve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8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218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Line 286"/>
          <p:cNvSpPr>
            <a:spLocks noChangeShapeType="1"/>
          </p:cNvSpPr>
          <p:nvPr/>
        </p:nvSpPr>
        <p:spPr bwMode="auto">
          <a:xfrm>
            <a:off x="5143500" y="2874964"/>
            <a:ext cx="20939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287"/>
          <p:cNvSpPr>
            <a:spLocks noChangeShapeType="1"/>
          </p:cNvSpPr>
          <p:nvPr/>
        </p:nvSpPr>
        <p:spPr bwMode="auto">
          <a:xfrm>
            <a:off x="5237163" y="2730501"/>
            <a:ext cx="20732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Line 288"/>
          <p:cNvSpPr>
            <a:spLocks noChangeShapeType="1"/>
          </p:cNvSpPr>
          <p:nvPr/>
        </p:nvSpPr>
        <p:spPr bwMode="auto">
          <a:xfrm>
            <a:off x="3519488" y="2592389"/>
            <a:ext cx="23717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313"/>
          <p:cNvSpPr>
            <a:spLocks noChangeArrowheads="1"/>
          </p:cNvSpPr>
          <p:nvPr/>
        </p:nvSpPr>
        <p:spPr bwMode="auto">
          <a:xfrm>
            <a:off x="6156325" y="283527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314"/>
          <p:cNvSpPr>
            <a:spLocks noChangeArrowheads="1"/>
          </p:cNvSpPr>
          <p:nvPr/>
        </p:nvSpPr>
        <p:spPr bwMode="auto">
          <a:xfrm>
            <a:off x="6240463" y="2697164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Rectangle 315"/>
          <p:cNvSpPr>
            <a:spLocks noChangeArrowheads="1"/>
          </p:cNvSpPr>
          <p:nvPr/>
        </p:nvSpPr>
        <p:spPr bwMode="auto">
          <a:xfrm>
            <a:off x="4672013" y="25527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6" name="Line 356"/>
          <p:cNvSpPr>
            <a:spLocks noChangeShapeType="1"/>
          </p:cNvSpPr>
          <p:nvPr/>
        </p:nvSpPr>
        <p:spPr bwMode="auto">
          <a:xfrm flipH="1">
            <a:off x="2487613" y="28749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Rectangle 357"/>
          <p:cNvSpPr>
            <a:spLocks noChangeArrowheads="1"/>
          </p:cNvSpPr>
          <p:nvPr/>
        </p:nvSpPr>
        <p:spPr bwMode="auto">
          <a:xfrm>
            <a:off x="981075" y="2801939"/>
            <a:ext cx="152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High School Dropout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8" name="Line 358"/>
          <p:cNvSpPr>
            <a:spLocks noChangeShapeType="1"/>
          </p:cNvSpPr>
          <p:nvPr/>
        </p:nvSpPr>
        <p:spPr bwMode="auto">
          <a:xfrm flipH="1">
            <a:off x="2487613" y="27305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359"/>
          <p:cNvSpPr>
            <a:spLocks noChangeArrowheads="1"/>
          </p:cNvSpPr>
          <p:nvPr/>
        </p:nvSpPr>
        <p:spPr bwMode="auto">
          <a:xfrm>
            <a:off x="593725" y="2659064"/>
            <a:ext cx="19113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Test Scores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Line 360"/>
          <p:cNvSpPr>
            <a:spLocks noChangeShapeType="1"/>
          </p:cNvSpPr>
          <p:nvPr/>
        </p:nvSpPr>
        <p:spPr bwMode="auto">
          <a:xfrm flipH="1">
            <a:off x="2487613" y="25923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Rectangle 361"/>
          <p:cNvSpPr>
            <a:spLocks noChangeArrowheads="1"/>
          </p:cNvSpPr>
          <p:nvPr/>
        </p:nvSpPr>
        <p:spPr bwMode="auto">
          <a:xfrm>
            <a:off x="876300" y="2519364"/>
            <a:ext cx="1628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Student-Teacher Ratio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6232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Line 283"/>
          <p:cNvSpPr>
            <a:spLocks noChangeShapeType="1"/>
          </p:cNvSpPr>
          <p:nvPr/>
        </p:nvSpPr>
        <p:spPr bwMode="auto">
          <a:xfrm>
            <a:off x="2925763" y="3440114"/>
            <a:ext cx="146843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Line 284"/>
          <p:cNvSpPr>
            <a:spLocks noChangeShapeType="1"/>
          </p:cNvSpPr>
          <p:nvPr/>
        </p:nvSpPr>
        <p:spPr bwMode="auto">
          <a:xfrm>
            <a:off x="2727325" y="3295651"/>
            <a:ext cx="903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Line 285"/>
          <p:cNvSpPr>
            <a:spLocks noChangeShapeType="1"/>
          </p:cNvSpPr>
          <p:nvPr/>
        </p:nvSpPr>
        <p:spPr bwMode="auto">
          <a:xfrm>
            <a:off x="2727325" y="3157539"/>
            <a:ext cx="2554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Line 286"/>
          <p:cNvSpPr>
            <a:spLocks noChangeShapeType="1"/>
          </p:cNvSpPr>
          <p:nvPr/>
        </p:nvSpPr>
        <p:spPr bwMode="auto">
          <a:xfrm>
            <a:off x="5143500" y="2874964"/>
            <a:ext cx="20939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287"/>
          <p:cNvSpPr>
            <a:spLocks noChangeShapeType="1"/>
          </p:cNvSpPr>
          <p:nvPr/>
        </p:nvSpPr>
        <p:spPr bwMode="auto">
          <a:xfrm>
            <a:off x="5237163" y="2730501"/>
            <a:ext cx="20732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Line 288"/>
          <p:cNvSpPr>
            <a:spLocks noChangeShapeType="1"/>
          </p:cNvSpPr>
          <p:nvPr/>
        </p:nvSpPr>
        <p:spPr bwMode="auto">
          <a:xfrm>
            <a:off x="3519488" y="2592389"/>
            <a:ext cx="23717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310"/>
          <p:cNvSpPr>
            <a:spLocks noChangeArrowheads="1"/>
          </p:cNvSpPr>
          <p:nvPr/>
        </p:nvSpPr>
        <p:spPr bwMode="auto">
          <a:xfrm>
            <a:off x="3624263" y="340677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311"/>
          <p:cNvSpPr>
            <a:spLocks noChangeArrowheads="1"/>
          </p:cNvSpPr>
          <p:nvPr/>
        </p:nvSpPr>
        <p:spPr bwMode="auto">
          <a:xfrm>
            <a:off x="2798763" y="32623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312"/>
          <p:cNvSpPr>
            <a:spLocks noChangeArrowheads="1"/>
          </p:cNvSpPr>
          <p:nvPr/>
        </p:nvSpPr>
        <p:spPr bwMode="auto">
          <a:xfrm>
            <a:off x="3895725" y="31178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313"/>
          <p:cNvSpPr>
            <a:spLocks noChangeArrowheads="1"/>
          </p:cNvSpPr>
          <p:nvPr/>
        </p:nvSpPr>
        <p:spPr bwMode="auto">
          <a:xfrm>
            <a:off x="6156325" y="283527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314"/>
          <p:cNvSpPr>
            <a:spLocks noChangeArrowheads="1"/>
          </p:cNvSpPr>
          <p:nvPr/>
        </p:nvSpPr>
        <p:spPr bwMode="auto">
          <a:xfrm>
            <a:off x="6240463" y="2697164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Rectangle 315"/>
          <p:cNvSpPr>
            <a:spLocks noChangeArrowheads="1"/>
          </p:cNvSpPr>
          <p:nvPr/>
        </p:nvSpPr>
        <p:spPr bwMode="auto">
          <a:xfrm>
            <a:off x="4672013" y="25527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Line 350"/>
          <p:cNvSpPr>
            <a:spLocks noChangeShapeType="1"/>
          </p:cNvSpPr>
          <p:nvPr/>
        </p:nvSpPr>
        <p:spPr bwMode="auto">
          <a:xfrm flipH="1">
            <a:off x="2487613" y="34401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Rectangle 351"/>
          <p:cNvSpPr>
            <a:spLocks noChangeArrowheads="1"/>
          </p:cNvSpPr>
          <p:nvPr/>
        </p:nvSpPr>
        <p:spPr bwMode="auto">
          <a:xfrm>
            <a:off x="415925" y="3368676"/>
            <a:ext cx="2089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 Grad Rate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2" name="Line 352"/>
          <p:cNvSpPr>
            <a:spLocks noChangeShapeType="1"/>
          </p:cNvSpPr>
          <p:nvPr/>
        </p:nvSpPr>
        <p:spPr bwMode="auto">
          <a:xfrm flipH="1">
            <a:off x="2487613" y="32956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Rectangle 353"/>
          <p:cNvSpPr>
            <a:spLocks noChangeArrowheads="1"/>
          </p:cNvSpPr>
          <p:nvPr/>
        </p:nvSpPr>
        <p:spPr bwMode="auto">
          <a:xfrm>
            <a:off x="1341438" y="3224214"/>
            <a:ext cx="1163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 Tuition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4" name="Line 354"/>
          <p:cNvSpPr>
            <a:spLocks noChangeShapeType="1"/>
          </p:cNvSpPr>
          <p:nvPr/>
        </p:nvSpPr>
        <p:spPr bwMode="auto">
          <a:xfrm flipH="1">
            <a:off x="2487613" y="31575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Rectangle 355"/>
          <p:cNvSpPr>
            <a:spLocks noChangeArrowheads="1"/>
          </p:cNvSpPr>
          <p:nvPr/>
        </p:nvSpPr>
        <p:spPr bwMode="auto">
          <a:xfrm>
            <a:off x="1003300" y="3086101"/>
            <a:ext cx="1501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Colleges per Capita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6" name="Line 356"/>
          <p:cNvSpPr>
            <a:spLocks noChangeShapeType="1"/>
          </p:cNvSpPr>
          <p:nvPr/>
        </p:nvSpPr>
        <p:spPr bwMode="auto">
          <a:xfrm flipH="1">
            <a:off x="2487613" y="28749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Rectangle 357"/>
          <p:cNvSpPr>
            <a:spLocks noChangeArrowheads="1"/>
          </p:cNvSpPr>
          <p:nvPr/>
        </p:nvSpPr>
        <p:spPr bwMode="auto">
          <a:xfrm>
            <a:off x="981075" y="2801939"/>
            <a:ext cx="152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High School Dropout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8" name="Line 358"/>
          <p:cNvSpPr>
            <a:spLocks noChangeShapeType="1"/>
          </p:cNvSpPr>
          <p:nvPr/>
        </p:nvSpPr>
        <p:spPr bwMode="auto">
          <a:xfrm flipH="1">
            <a:off x="2487613" y="27305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359"/>
          <p:cNvSpPr>
            <a:spLocks noChangeArrowheads="1"/>
          </p:cNvSpPr>
          <p:nvPr/>
        </p:nvSpPr>
        <p:spPr bwMode="auto">
          <a:xfrm>
            <a:off x="593725" y="2659064"/>
            <a:ext cx="19113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Test Scores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Line 360"/>
          <p:cNvSpPr>
            <a:spLocks noChangeShapeType="1"/>
          </p:cNvSpPr>
          <p:nvPr/>
        </p:nvSpPr>
        <p:spPr bwMode="auto">
          <a:xfrm flipH="1">
            <a:off x="2487613" y="25923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Rectangle 361"/>
          <p:cNvSpPr>
            <a:spLocks noChangeArrowheads="1"/>
          </p:cNvSpPr>
          <p:nvPr/>
        </p:nvSpPr>
        <p:spPr bwMode="auto">
          <a:xfrm>
            <a:off x="876300" y="2519364"/>
            <a:ext cx="1628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Student-Teacher Ratio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3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Line 280"/>
          <p:cNvSpPr>
            <a:spLocks noChangeShapeType="1"/>
          </p:cNvSpPr>
          <p:nvPr/>
        </p:nvSpPr>
        <p:spPr bwMode="auto">
          <a:xfrm>
            <a:off x="5508625" y="4005264"/>
            <a:ext cx="2051050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Line 281"/>
          <p:cNvSpPr>
            <a:spLocks noChangeShapeType="1"/>
          </p:cNvSpPr>
          <p:nvPr/>
        </p:nvSpPr>
        <p:spPr bwMode="auto">
          <a:xfrm>
            <a:off x="2854325" y="3867151"/>
            <a:ext cx="18510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Line 282"/>
          <p:cNvSpPr>
            <a:spLocks noChangeShapeType="1"/>
          </p:cNvSpPr>
          <p:nvPr/>
        </p:nvSpPr>
        <p:spPr bwMode="auto">
          <a:xfrm>
            <a:off x="3225800" y="3722689"/>
            <a:ext cx="21447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Line 283"/>
          <p:cNvSpPr>
            <a:spLocks noChangeShapeType="1"/>
          </p:cNvSpPr>
          <p:nvPr/>
        </p:nvSpPr>
        <p:spPr bwMode="auto">
          <a:xfrm>
            <a:off x="2925763" y="3440114"/>
            <a:ext cx="146843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Line 284"/>
          <p:cNvSpPr>
            <a:spLocks noChangeShapeType="1"/>
          </p:cNvSpPr>
          <p:nvPr/>
        </p:nvSpPr>
        <p:spPr bwMode="auto">
          <a:xfrm>
            <a:off x="2727325" y="3295651"/>
            <a:ext cx="903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Line 285"/>
          <p:cNvSpPr>
            <a:spLocks noChangeShapeType="1"/>
          </p:cNvSpPr>
          <p:nvPr/>
        </p:nvSpPr>
        <p:spPr bwMode="auto">
          <a:xfrm>
            <a:off x="2727325" y="3157539"/>
            <a:ext cx="2554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Line 286"/>
          <p:cNvSpPr>
            <a:spLocks noChangeShapeType="1"/>
          </p:cNvSpPr>
          <p:nvPr/>
        </p:nvSpPr>
        <p:spPr bwMode="auto">
          <a:xfrm>
            <a:off x="5143500" y="2874964"/>
            <a:ext cx="20939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287"/>
          <p:cNvSpPr>
            <a:spLocks noChangeShapeType="1"/>
          </p:cNvSpPr>
          <p:nvPr/>
        </p:nvSpPr>
        <p:spPr bwMode="auto">
          <a:xfrm>
            <a:off x="5237163" y="2730501"/>
            <a:ext cx="20732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Line 288"/>
          <p:cNvSpPr>
            <a:spLocks noChangeShapeType="1"/>
          </p:cNvSpPr>
          <p:nvPr/>
        </p:nvSpPr>
        <p:spPr bwMode="auto">
          <a:xfrm>
            <a:off x="3519488" y="2592389"/>
            <a:ext cx="23717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Rectangle 307"/>
          <p:cNvSpPr>
            <a:spLocks noChangeArrowheads="1"/>
          </p:cNvSpPr>
          <p:nvPr/>
        </p:nvSpPr>
        <p:spPr bwMode="auto">
          <a:xfrm>
            <a:off x="6500813" y="39719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Rectangle 308"/>
          <p:cNvSpPr>
            <a:spLocks noChangeArrowheads="1"/>
          </p:cNvSpPr>
          <p:nvPr/>
        </p:nvSpPr>
        <p:spPr bwMode="auto">
          <a:xfrm>
            <a:off x="3740150" y="3827464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Rectangle 309"/>
          <p:cNvSpPr>
            <a:spLocks noChangeArrowheads="1"/>
          </p:cNvSpPr>
          <p:nvPr/>
        </p:nvSpPr>
        <p:spPr bwMode="auto">
          <a:xfrm>
            <a:off x="4262438" y="36893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310"/>
          <p:cNvSpPr>
            <a:spLocks noChangeArrowheads="1"/>
          </p:cNvSpPr>
          <p:nvPr/>
        </p:nvSpPr>
        <p:spPr bwMode="auto">
          <a:xfrm>
            <a:off x="3624263" y="340677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311"/>
          <p:cNvSpPr>
            <a:spLocks noChangeArrowheads="1"/>
          </p:cNvSpPr>
          <p:nvPr/>
        </p:nvSpPr>
        <p:spPr bwMode="auto">
          <a:xfrm>
            <a:off x="2798763" y="32623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312"/>
          <p:cNvSpPr>
            <a:spLocks noChangeArrowheads="1"/>
          </p:cNvSpPr>
          <p:nvPr/>
        </p:nvSpPr>
        <p:spPr bwMode="auto">
          <a:xfrm>
            <a:off x="3895725" y="31178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313"/>
          <p:cNvSpPr>
            <a:spLocks noChangeArrowheads="1"/>
          </p:cNvSpPr>
          <p:nvPr/>
        </p:nvSpPr>
        <p:spPr bwMode="auto">
          <a:xfrm>
            <a:off x="6156325" y="283527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314"/>
          <p:cNvSpPr>
            <a:spLocks noChangeArrowheads="1"/>
          </p:cNvSpPr>
          <p:nvPr/>
        </p:nvSpPr>
        <p:spPr bwMode="auto">
          <a:xfrm>
            <a:off x="6240463" y="2697164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Rectangle 315"/>
          <p:cNvSpPr>
            <a:spLocks noChangeArrowheads="1"/>
          </p:cNvSpPr>
          <p:nvPr/>
        </p:nvSpPr>
        <p:spPr bwMode="auto">
          <a:xfrm>
            <a:off x="4672013" y="25527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Line 344"/>
          <p:cNvSpPr>
            <a:spLocks noChangeShapeType="1"/>
          </p:cNvSpPr>
          <p:nvPr/>
        </p:nvSpPr>
        <p:spPr bwMode="auto">
          <a:xfrm flipH="1">
            <a:off x="2487613" y="40052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Rectangle 345"/>
          <p:cNvSpPr>
            <a:spLocks noChangeArrowheads="1"/>
          </p:cNvSpPr>
          <p:nvPr/>
        </p:nvSpPr>
        <p:spPr bwMode="auto">
          <a:xfrm>
            <a:off x="1063625" y="3933826"/>
            <a:ext cx="14414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Teenage LFP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6" name="Line 346"/>
          <p:cNvSpPr>
            <a:spLocks noChangeShapeType="1"/>
          </p:cNvSpPr>
          <p:nvPr/>
        </p:nvSpPr>
        <p:spPr bwMode="auto">
          <a:xfrm flipH="1">
            <a:off x="2487613" y="38671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Rectangle 347"/>
          <p:cNvSpPr>
            <a:spLocks noChangeArrowheads="1"/>
          </p:cNvSpPr>
          <p:nvPr/>
        </p:nvSpPr>
        <p:spPr bwMode="auto">
          <a:xfrm>
            <a:off x="836613" y="3794126"/>
            <a:ext cx="1668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Chinese Import Growth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8" name="Line 348"/>
          <p:cNvSpPr>
            <a:spLocks noChangeShapeType="1"/>
          </p:cNvSpPr>
          <p:nvPr/>
        </p:nvSpPr>
        <p:spPr bwMode="auto">
          <a:xfrm flipH="1">
            <a:off x="2487613" y="37226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Rectangle 349"/>
          <p:cNvSpPr>
            <a:spLocks noChangeArrowheads="1"/>
          </p:cNvSpPr>
          <p:nvPr/>
        </p:nvSpPr>
        <p:spPr bwMode="auto">
          <a:xfrm>
            <a:off x="974725" y="3651251"/>
            <a:ext cx="152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Manufacturing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0" name="Line 350"/>
          <p:cNvSpPr>
            <a:spLocks noChangeShapeType="1"/>
          </p:cNvSpPr>
          <p:nvPr/>
        </p:nvSpPr>
        <p:spPr bwMode="auto">
          <a:xfrm flipH="1">
            <a:off x="2487613" y="34401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Rectangle 351"/>
          <p:cNvSpPr>
            <a:spLocks noChangeArrowheads="1"/>
          </p:cNvSpPr>
          <p:nvPr/>
        </p:nvSpPr>
        <p:spPr bwMode="auto">
          <a:xfrm>
            <a:off x="415925" y="3368676"/>
            <a:ext cx="2089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 Grad Rate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2" name="Line 352"/>
          <p:cNvSpPr>
            <a:spLocks noChangeShapeType="1"/>
          </p:cNvSpPr>
          <p:nvPr/>
        </p:nvSpPr>
        <p:spPr bwMode="auto">
          <a:xfrm flipH="1">
            <a:off x="2487613" y="32956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Rectangle 353"/>
          <p:cNvSpPr>
            <a:spLocks noChangeArrowheads="1"/>
          </p:cNvSpPr>
          <p:nvPr/>
        </p:nvSpPr>
        <p:spPr bwMode="auto">
          <a:xfrm>
            <a:off x="1341438" y="3224214"/>
            <a:ext cx="1163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 Tuition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4" name="Line 354"/>
          <p:cNvSpPr>
            <a:spLocks noChangeShapeType="1"/>
          </p:cNvSpPr>
          <p:nvPr/>
        </p:nvSpPr>
        <p:spPr bwMode="auto">
          <a:xfrm flipH="1">
            <a:off x="2487613" y="31575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Rectangle 355"/>
          <p:cNvSpPr>
            <a:spLocks noChangeArrowheads="1"/>
          </p:cNvSpPr>
          <p:nvPr/>
        </p:nvSpPr>
        <p:spPr bwMode="auto">
          <a:xfrm>
            <a:off x="1003300" y="3086101"/>
            <a:ext cx="1501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Colleges per Capita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6" name="Line 356"/>
          <p:cNvSpPr>
            <a:spLocks noChangeShapeType="1"/>
          </p:cNvSpPr>
          <p:nvPr/>
        </p:nvSpPr>
        <p:spPr bwMode="auto">
          <a:xfrm flipH="1">
            <a:off x="2487613" y="28749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Rectangle 357"/>
          <p:cNvSpPr>
            <a:spLocks noChangeArrowheads="1"/>
          </p:cNvSpPr>
          <p:nvPr/>
        </p:nvSpPr>
        <p:spPr bwMode="auto">
          <a:xfrm>
            <a:off x="981075" y="2801939"/>
            <a:ext cx="152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High School Dropout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8" name="Line 358"/>
          <p:cNvSpPr>
            <a:spLocks noChangeShapeType="1"/>
          </p:cNvSpPr>
          <p:nvPr/>
        </p:nvSpPr>
        <p:spPr bwMode="auto">
          <a:xfrm flipH="1">
            <a:off x="2487613" y="27305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359"/>
          <p:cNvSpPr>
            <a:spLocks noChangeArrowheads="1"/>
          </p:cNvSpPr>
          <p:nvPr/>
        </p:nvSpPr>
        <p:spPr bwMode="auto">
          <a:xfrm>
            <a:off x="593725" y="2659064"/>
            <a:ext cx="19113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Test Scores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Line 360"/>
          <p:cNvSpPr>
            <a:spLocks noChangeShapeType="1"/>
          </p:cNvSpPr>
          <p:nvPr/>
        </p:nvSpPr>
        <p:spPr bwMode="auto">
          <a:xfrm flipH="1">
            <a:off x="2487613" y="25923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Rectangle 361"/>
          <p:cNvSpPr>
            <a:spLocks noChangeArrowheads="1"/>
          </p:cNvSpPr>
          <p:nvPr/>
        </p:nvSpPr>
        <p:spPr bwMode="auto">
          <a:xfrm>
            <a:off x="876300" y="2519364"/>
            <a:ext cx="1628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Student-Teacher Ratio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Rectangle 402"/>
          <p:cNvSpPr/>
          <p:nvPr/>
        </p:nvSpPr>
        <p:spPr>
          <a:xfrm rot="16200000">
            <a:off x="-73772" y="373622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LAB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282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Line 277"/>
          <p:cNvSpPr>
            <a:spLocks noChangeShapeType="1"/>
          </p:cNvSpPr>
          <p:nvPr/>
        </p:nvSpPr>
        <p:spPr bwMode="auto">
          <a:xfrm>
            <a:off x="2727325" y="4570414"/>
            <a:ext cx="91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Line 278"/>
          <p:cNvSpPr>
            <a:spLocks noChangeShapeType="1"/>
          </p:cNvSpPr>
          <p:nvPr/>
        </p:nvSpPr>
        <p:spPr bwMode="auto">
          <a:xfrm>
            <a:off x="2881313" y="4432301"/>
            <a:ext cx="1663700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Line 279"/>
          <p:cNvSpPr>
            <a:spLocks noChangeShapeType="1"/>
          </p:cNvSpPr>
          <p:nvPr/>
        </p:nvSpPr>
        <p:spPr bwMode="auto">
          <a:xfrm>
            <a:off x="3408363" y="4287839"/>
            <a:ext cx="17573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Line 280"/>
          <p:cNvSpPr>
            <a:spLocks noChangeShapeType="1"/>
          </p:cNvSpPr>
          <p:nvPr/>
        </p:nvSpPr>
        <p:spPr bwMode="auto">
          <a:xfrm>
            <a:off x="5508625" y="4005264"/>
            <a:ext cx="2051050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Line 281"/>
          <p:cNvSpPr>
            <a:spLocks noChangeShapeType="1"/>
          </p:cNvSpPr>
          <p:nvPr/>
        </p:nvSpPr>
        <p:spPr bwMode="auto">
          <a:xfrm>
            <a:off x="2854325" y="3867151"/>
            <a:ext cx="18510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Line 282"/>
          <p:cNvSpPr>
            <a:spLocks noChangeShapeType="1"/>
          </p:cNvSpPr>
          <p:nvPr/>
        </p:nvSpPr>
        <p:spPr bwMode="auto">
          <a:xfrm>
            <a:off x="3225800" y="3722689"/>
            <a:ext cx="21447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Line 283"/>
          <p:cNvSpPr>
            <a:spLocks noChangeShapeType="1"/>
          </p:cNvSpPr>
          <p:nvPr/>
        </p:nvSpPr>
        <p:spPr bwMode="auto">
          <a:xfrm>
            <a:off x="2925763" y="3440114"/>
            <a:ext cx="146843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Line 284"/>
          <p:cNvSpPr>
            <a:spLocks noChangeShapeType="1"/>
          </p:cNvSpPr>
          <p:nvPr/>
        </p:nvSpPr>
        <p:spPr bwMode="auto">
          <a:xfrm>
            <a:off x="2727325" y="3295651"/>
            <a:ext cx="903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Line 285"/>
          <p:cNvSpPr>
            <a:spLocks noChangeShapeType="1"/>
          </p:cNvSpPr>
          <p:nvPr/>
        </p:nvSpPr>
        <p:spPr bwMode="auto">
          <a:xfrm>
            <a:off x="2727325" y="3157539"/>
            <a:ext cx="2554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Line 286"/>
          <p:cNvSpPr>
            <a:spLocks noChangeShapeType="1"/>
          </p:cNvSpPr>
          <p:nvPr/>
        </p:nvSpPr>
        <p:spPr bwMode="auto">
          <a:xfrm>
            <a:off x="5143500" y="2874964"/>
            <a:ext cx="20939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287"/>
          <p:cNvSpPr>
            <a:spLocks noChangeShapeType="1"/>
          </p:cNvSpPr>
          <p:nvPr/>
        </p:nvSpPr>
        <p:spPr bwMode="auto">
          <a:xfrm>
            <a:off x="5237163" y="2730501"/>
            <a:ext cx="20732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Line 288"/>
          <p:cNvSpPr>
            <a:spLocks noChangeShapeType="1"/>
          </p:cNvSpPr>
          <p:nvPr/>
        </p:nvSpPr>
        <p:spPr bwMode="auto">
          <a:xfrm>
            <a:off x="3519488" y="2592389"/>
            <a:ext cx="23717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Rectangle 304"/>
          <p:cNvSpPr>
            <a:spLocks noChangeArrowheads="1"/>
          </p:cNvSpPr>
          <p:nvPr/>
        </p:nvSpPr>
        <p:spPr bwMode="auto">
          <a:xfrm>
            <a:off x="2854325" y="453707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Rectangle 305"/>
          <p:cNvSpPr>
            <a:spLocks noChangeArrowheads="1"/>
          </p:cNvSpPr>
          <p:nvPr/>
        </p:nvSpPr>
        <p:spPr bwMode="auto">
          <a:xfrm>
            <a:off x="3673475" y="4394201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Rectangle 306"/>
          <p:cNvSpPr>
            <a:spLocks noChangeArrowheads="1"/>
          </p:cNvSpPr>
          <p:nvPr/>
        </p:nvSpPr>
        <p:spPr bwMode="auto">
          <a:xfrm>
            <a:off x="4251325" y="42545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Rectangle 307"/>
          <p:cNvSpPr>
            <a:spLocks noChangeArrowheads="1"/>
          </p:cNvSpPr>
          <p:nvPr/>
        </p:nvSpPr>
        <p:spPr bwMode="auto">
          <a:xfrm>
            <a:off x="6500813" y="39719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Rectangle 308"/>
          <p:cNvSpPr>
            <a:spLocks noChangeArrowheads="1"/>
          </p:cNvSpPr>
          <p:nvPr/>
        </p:nvSpPr>
        <p:spPr bwMode="auto">
          <a:xfrm>
            <a:off x="3740150" y="3827464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Rectangle 309"/>
          <p:cNvSpPr>
            <a:spLocks noChangeArrowheads="1"/>
          </p:cNvSpPr>
          <p:nvPr/>
        </p:nvSpPr>
        <p:spPr bwMode="auto">
          <a:xfrm>
            <a:off x="4262438" y="36893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310"/>
          <p:cNvSpPr>
            <a:spLocks noChangeArrowheads="1"/>
          </p:cNvSpPr>
          <p:nvPr/>
        </p:nvSpPr>
        <p:spPr bwMode="auto">
          <a:xfrm>
            <a:off x="3624263" y="340677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311"/>
          <p:cNvSpPr>
            <a:spLocks noChangeArrowheads="1"/>
          </p:cNvSpPr>
          <p:nvPr/>
        </p:nvSpPr>
        <p:spPr bwMode="auto">
          <a:xfrm>
            <a:off x="2798763" y="32623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312"/>
          <p:cNvSpPr>
            <a:spLocks noChangeArrowheads="1"/>
          </p:cNvSpPr>
          <p:nvPr/>
        </p:nvSpPr>
        <p:spPr bwMode="auto">
          <a:xfrm>
            <a:off x="3895725" y="31178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313"/>
          <p:cNvSpPr>
            <a:spLocks noChangeArrowheads="1"/>
          </p:cNvSpPr>
          <p:nvPr/>
        </p:nvSpPr>
        <p:spPr bwMode="auto">
          <a:xfrm>
            <a:off x="6156325" y="283527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314"/>
          <p:cNvSpPr>
            <a:spLocks noChangeArrowheads="1"/>
          </p:cNvSpPr>
          <p:nvPr/>
        </p:nvSpPr>
        <p:spPr bwMode="auto">
          <a:xfrm>
            <a:off x="6240463" y="2697164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Rectangle 315"/>
          <p:cNvSpPr>
            <a:spLocks noChangeArrowheads="1"/>
          </p:cNvSpPr>
          <p:nvPr/>
        </p:nvSpPr>
        <p:spPr bwMode="auto">
          <a:xfrm>
            <a:off x="4672013" y="25527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338"/>
          <p:cNvSpPr>
            <a:spLocks noChangeShapeType="1"/>
          </p:cNvSpPr>
          <p:nvPr/>
        </p:nvSpPr>
        <p:spPr bwMode="auto">
          <a:xfrm flipH="1">
            <a:off x="2487613" y="45704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Rectangle 339"/>
          <p:cNvSpPr>
            <a:spLocks noChangeArrowheads="1"/>
          </p:cNvSpPr>
          <p:nvPr/>
        </p:nvSpPr>
        <p:spPr bwMode="auto">
          <a:xfrm>
            <a:off x="1058863" y="4498976"/>
            <a:ext cx="1446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Share Foreign Born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0" name="Line 340"/>
          <p:cNvSpPr>
            <a:spLocks noChangeShapeType="1"/>
          </p:cNvSpPr>
          <p:nvPr/>
        </p:nvSpPr>
        <p:spPr bwMode="auto">
          <a:xfrm flipH="1">
            <a:off x="2487613" y="44323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Rectangle 341"/>
          <p:cNvSpPr>
            <a:spLocks noChangeArrowheads="1"/>
          </p:cNvSpPr>
          <p:nvPr/>
        </p:nvSpPr>
        <p:spPr bwMode="auto">
          <a:xfrm>
            <a:off x="1181100" y="4360864"/>
            <a:ext cx="1323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Migration Outflow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2" name="Line 342"/>
          <p:cNvSpPr>
            <a:spLocks noChangeShapeType="1"/>
          </p:cNvSpPr>
          <p:nvPr/>
        </p:nvSpPr>
        <p:spPr bwMode="auto">
          <a:xfrm flipH="1">
            <a:off x="2487613" y="42878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" name="Rectangle 343"/>
          <p:cNvSpPr>
            <a:spLocks noChangeArrowheads="1"/>
          </p:cNvSpPr>
          <p:nvPr/>
        </p:nvSpPr>
        <p:spPr bwMode="auto">
          <a:xfrm>
            <a:off x="1290638" y="4216401"/>
            <a:ext cx="1214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Migration Inflow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4" name="Line 344"/>
          <p:cNvSpPr>
            <a:spLocks noChangeShapeType="1"/>
          </p:cNvSpPr>
          <p:nvPr/>
        </p:nvSpPr>
        <p:spPr bwMode="auto">
          <a:xfrm flipH="1">
            <a:off x="2487613" y="40052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Rectangle 345"/>
          <p:cNvSpPr>
            <a:spLocks noChangeArrowheads="1"/>
          </p:cNvSpPr>
          <p:nvPr/>
        </p:nvSpPr>
        <p:spPr bwMode="auto">
          <a:xfrm>
            <a:off x="1063625" y="3933826"/>
            <a:ext cx="14414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Teenage LFP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6" name="Line 346"/>
          <p:cNvSpPr>
            <a:spLocks noChangeShapeType="1"/>
          </p:cNvSpPr>
          <p:nvPr/>
        </p:nvSpPr>
        <p:spPr bwMode="auto">
          <a:xfrm flipH="1">
            <a:off x="2487613" y="38671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Rectangle 347"/>
          <p:cNvSpPr>
            <a:spLocks noChangeArrowheads="1"/>
          </p:cNvSpPr>
          <p:nvPr/>
        </p:nvSpPr>
        <p:spPr bwMode="auto">
          <a:xfrm>
            <a:off x="836613" y="3794126"/>
            <a:ext cx="1668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Chinese Import Growth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8" name="Line 348"/>
          <p:cNvSpPr>
            <a:spLocks noChangeShapeType="1"/>
          </p:cNvSpPr>
          <p:nvPr/>
        </p:nvSpPr>
        <p:spPr bwMode="auto">
          <a:xfrm flipH="1">
            <a:off x="2487613" y="37226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Rectangle 349"/>
          <p:cNvSpPr>
            <a:spLocks noChangeArrowheads="1"/>
          </p:cNvSpPr>
          <p:nvPr/>
        </p:nvSpPr>
        <p:spPr bwMode="auto">
          <a:xfrm>
            <a:off x="974725" y="3651251"/>
            <a:ext cx="152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Manufacturing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0" name="Line 350"/>
          <p:cNvSpPr>
            <a:spLocks noChangeShapeType="1"/>
          </p:cNvSpPr>
          <p:nvPr/>
        </p:nvSpPr>
        <p:spPr bwMode="auto">
          <a:xfrm flipH="1">
            <a:off x="2487613" y="34401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Rectangle 351"/>
          <p:cNvSpPr>
            <a:spLocks noChangeArrowheads="1"/>
          </p:cNvSpPr>
          <p:nvPr/>
        </p:nvSpPr>
        <p:spPr bwMode="auto">
          <a:xfrm>
            <a:off x="415925" y="3368676"/>
            <a:ext cx="2089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 Grad Rate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2" name="Line 352"/>
          <p:cNvSpPr>
            <a:spLocks noChangeShapeType="1"/>
          </p:cNvSpPr>
          <p:nvPr/>
        </p:nvSpPr>
        <p:spPr bwMode="auto">
          <a:xfrm flipH="1">
            <a:off x="2487613" y="32956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Rectangle 353"/>
          <p:cNvSpPr>
            <a:spLocks noChangeArrowheads="1"/>
          </p:cNvSpPr>
          <p:nvPr/>
        </p:nvSpPr>
        <p:spPr bwMode="auto">
          <a:xfrm>
            <a:off x="1341438" y="3224214"/>
            <a:ext cx="1163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 Tuition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4" name="Line 354"/>
          <p:cNvSpPr>
            <a:spLocks noChangeShapeType="1"/>
          </p:cNvSpPr>
          <p:nvPr/>
        </p:nvSpPr>
        <p:spPr bwMode="auto">
          <a:xfrm flipH="1">
            <a:off x="2487613" y="31575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Rectangle 355"/>
          <p:cNvSpPr>
            <a:spLocks noChangeArrowheads="1"/>
          </p:cNvSpPr>
          <p:nvPr/>
        </p:nvSpPr>
        <p:spPr bwMode="auto">
          <a:xfrm>
            <a:off x="1003300" y="3086101"/>
            <a:ext cx="1501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Colleges per Capita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6" name="Line 356"/>
          <p:cNvSpPr>
            <a:spLocks noChangeShapeType="1"/>
          </p:cNvSpPr>
          <p:nvPr/>
        </p:nvSpPr>
        <p:spPr bwMode="auto">
          <a:xfrm flipH="1">
            <a:off x="2487613" y="28749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Rectangle 357"/>
          <p:cNvSpPr>
            <a:spLocks noChangeArrowheads="1"/>
          </p:cNvSpPr>
          <p:nvPr/>
        </p:nvSpPr>
        <p:spPr bwMode="auto">
          <a:xfrm>
            <a:off x="981075" y="2801939"/>
            <a:ext cx="152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High School Dropout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8" name="Line 358"/>
          <p:cNvSpPr>
            <a:spLocks noChangeShapeType="1"/>
          </p:cNvSpPr>
          <p:nvPr/>
        </p:nvSpPr>
        <p:spPr bwMode="auto">
          <a:xfrm flipH="1">
            <a:off x="2487613" y="27305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359"/>
          <p:cNvSpPr>
            <a:spLocks noChangeArrowheads="1"/>
          </p:cNvSpPr>
          <p:nvPr/>
        </p:nvSpPr>
        <p:spPr bwMode="auto">
          <a:xfrm>
            <a:off x="593725" y="2659064"/>
            <a:ext cx="19113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Test Scores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Line 360"/>
          <p:cNvSpPr>
            <a:spLocks noChangeShapeType="1"/>
          </p:cNvSpPr>
          <p:nvPr/>
        </p:nvSpPr>
        <p:spPr bwMode="auto">
          <a:xfrm flipH="1">
            <a:off x="2487613" y="25923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Rectangle 361"/>
          <p:cNvSpPr>
            <a:spLocks noChangeArrowheads="1"/>
          </p:cNvSpPr>
          <p:nvPr/>
        </p:nvSpPr>
        <p:spPr bwMode="auto">
          <a:xfrm>
            <a:off x="876300" y="2519364"/>
            <a:ext cx="1628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Student-Teacher Ratio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7" name="Rectangle 396"/>
          <p:cNvSpPr/>
          <p:nvPr/>
        </p:nvSpPr>
        <p:spPr>
          <a:xfrm rot="16200000">
            <a:off x="-70180" y="4268025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Rectangle 402"/>
          <p:cNvSpPr/>
          <p:nvPr/>
        </p:nvSpPr>
        <p:spPr>
          <a:xfrm rot="16200000">
            <a:off x="-73772" y="373622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LAB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086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5"/>
          <p:cNvGrpSpPr>
            <a:grpSpLocks/>
          </p:cNvGrpSpPr>
          <p:nvPr/>
        </p:nvGrpSpPr>
        <p:grpSpPr bwMode="auto">
          <a:xfrm>
            <a:off x="2582863" y="746126"/>
            <a:ext cx="6311900" cy="5105400"/>
            <a:chOff x="1627" y="470"/>
            <a:chExt cx="3976" cy="3216"/>
          </a:xfrm>
        </p:grpSpPr>
        <p:sp>
          <p:nvSpPr>
            <p:cNvPr id="198" name="Line 8"/>
            <p:cNvSpPr>
              <a:spLocks noChangeShapeType="1"/>
            </p:cNvSpPr>
            <p:nvPr/>
          </p:nvSpPr>
          <p:spPr bwMode="auto">
            <a:xfrm flipV="1">
              <a:off x="171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Line 9"/>
            <p:cNvSpPr>
              <a:spLocks noChangeShapeType="1"/>
            </p:cNvSpPr>
            <p:nvPr/>
          </p:nvSpPr>
          <p:spPr bwMode="auto">
            <a:xfrm flipV="1">
              <a:off x="247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Line 10"/>
            <p:cNvSpPr>
              <a:spLocks noChangeShapeType="1"/>
            </p:cNvSpPr>
            <p:nvPr/>
          </p:nvSpPr>
          <p:spPr bwMode="auto">
            <a:xfrm flipV="1">
              <a:off x="3236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Line 11"/>
            <p:cNvSpPr>
              <a:spLocks noChangeShapeType="1"/>
            </p:cNvSpPr>
            <p:nvPr/>
          </p:nvSpPr>
          <p:spPr bwMode="auto">
            <a:xfrm flipV="1">
              <a:off x="3997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Line 12"/>
            <p:cNvSpPr>
              <a:spLocks noChangeShapeType="1"/>
            </p:cNvSpPr>
            <p:nvPr/>
          </p:nvSpPr>
          <p:spPr bwMode="auto">
            <a:xfrm flipV="1">
              <a:off x="4758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Line 13"/>
            <p:cNvSpPr>
              <a:spLocks noChangeShapeType="1"/>
            </p:cNvSpPr>
            <p:nvPr/>
          </p:nvSpPr>
          <p:spPr bwMode="auto">
            <a:xfrm flipV="1">
              <a:off x="5519" y="470"/>
              <a:ext cx="0" cy="3216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Line 14"/>
            <p:cNvSpPr>
              <a:spLocks noChangeShapeType="1"/>
            </p:cNvSpPr>
            <p:nvPr/>
          </p:nvSpPr>
          <p:spPr bwMode="auto">
            <a:xfrm>
              <a:off x="162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Line 15"/>
            <p:cNvSpPr>
              <a:spLocks noChangeShapeType="1"/>
            </p:cNvSpPr>
            <p:nvPr/>
          </p:nvSpPr>
          <p:spPr bwMode="auto">
            <a:xfrm>
              <a:off x="175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Line 16"/>
            <p:cNvSpPr>
              <a:spLocks noChangeShapeType="1"/>
            </p:cNvSpPr>
            <p:nvPr/>
          </p:nvSpPr>
          <p:spPr bwMode="auto">
            <a:xfrm>
              <a:off x="187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Line 17"/>
            <p:cNvSpPr>
              <a:spLocks noChangeShapeType="1"/>
            </p:cNvSpPr>
            <p:nvPr/>
          </p:nvSpPr>
          <p:spPr bwMode="auto">
            <a:xfrm>
              <a:off x="200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Line 18"/>
            <p:cNvSpPr>
              <a:spLocks noChangeShapeType="1"/>
            </p:cNvSpPr>
            <p:nvPr/>
          </p:nvSpPr>
          <p:spPr bwMode="auto">
            <a:xfrm>
              <a:off x="2129" y="332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Line 19"/>
            <p:cNvSpPr>
              <a:spLocks noChangeShapeType="1"/>
            </p:cNvSpPr>
            <p:nvPr/>
          </p:nvSpPr>
          <p:spPr bwMode="auto">
            <a:xfrm>
              <a:off x="2252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Line 20"/>
            <p:cNvSpPr>
              <a:spLocks noChangeShapeType="1"/>
            </p:cNvSpPr>
            <p:nvPr/>
          </p:nvSpPr>
          <p:spPr bwMode="auto">
            <a:xfrm>
              <a:off x="237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Line 21"/>
            <p:cNvSpPr>
              <a:spLocks noChangeShapeType="1"/>
            </p:cNvSpPr>
            <p:nvPr/>
          </p:nvSpPr>
          <p:spPr bwMode="auto">
            <a:xfrm>
              <a:off x="250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Line 22"/>
            <p:cNvSpPr>
              <a:spLocks noChangeShapeType="1"/>
            </p:cNvSpPr>
            <p:nvPr/>
          </p:nvSpPr>
          <p:spPr bwMode="auto">
            <a:xfrm>
              <a:off x="2629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Line 23"/>
            <p:cNvSpPr>
              <a:spLocks noChangeShapeType="1"/>
            </p:cNvSpPr>
            <p:nvPr/>
          </p:nvSpPr>
          <p:spPr bwMode="auto">
            <a:xfrm>
              <a:off x="275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Line 24"/>
            <p:cNvSpPr>
              <a:spLocks noChangeShapeType="1"/>
            </p:cNvSpPr>
            <p:nvPr/>
          </p:nvSpPr>
          <p:spPr bwMode="auto">
            <a:xfrm>
              <a:off x="2880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Line 25"/>
            <p:cNvSpPr>
              <a:spLocks noChangeShapeType="1"/>
            </p:cNvSpPr>
            <p:nvPr/>
          </p:nvSpPr>
          <p:spPr bwMode="auto">
            <a:xfrm>
              <a:off x="3006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Line 26"/>
            <p:cNvSpPr>
              <a:spLocks noChangeShapeType="1"/>
            </p:cNvSpPr>
            <p:nvPr/>
          </p:nvSpPr>
          <p:spPr bwMode="auto">
            <a:xfrm>
              <a:off x="313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Line 27"/>
            <p:cNvSpPr>
              <a:spLocks noChangeShapeType="1"/>
            </p:cNvSpPr>
            <p:nvPr/>
          </p:nvSpPr>
          <p:spPr bwMode="auto">
            <a:xfrm>
              <a:off x="325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Line 28"/>
            <p:cNvSpPr>
              <a:spLocks noChangeShapeType="1"/>
            </p:cNvSpPr>
            <p:nvPr/>
          </p:nvSpPr>
          <p:spPr bwMode="auto">
            <a:xfrm>
              <a:off x="3383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Line 29"/>
            <p:cNvSpPr>
              <a:spLocks noChangeShapeType="1"/>
            </p:cNvSpPr>
            <p:nvPr/>
          </p:nvSpPr>
          <p:spPr bwMode="auto">
            <a:xfrm>
              <a:off x="350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Line 30"/>
            <p:cNvSpPr>
              <a:spLocks noChangeShapeType="1"/>
            </p:cNvSpPr>
            <p:nvPr/>
          </p:nvSpPr>
          <p:spPr bwMode="auto">
            <a:xfrm>
              <a:off x="363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Line 31"/>
            <p:cNvSpPr>
              <a:spLocks noChangeShapeType="1"/>
            </p:cNvSpPr>
            <p:nvPr/>
          </p:nvSpPr>
          <p:spPr bwMode="auto">
            <a:xfrm>
              <a:off x="3760" y="332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Line 32"/>
            <p:cNvSpPr>
              <a:spLocks noChangeShapeType="1"/>
            </p:cNvSpPr>
            <p:nvPr/>
          </p:nvSpPr>
          <p:spPr bwMode="auto">
            <a:xfrm>
              <a:off x="388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Line 33"/>
            <p:cNvSpPr>
              <a:spLocks noChangeShapeType="1"/>
            </p:cNvSpPr>
            <p:nvPr/>
          </p:nvSpPr>
          <p:spPr bwMode="auto">
            <a:xfrm>
              <a:off x="401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Line 34"/>
            <p:cNvSpPr>
              <a:spLocks noChangeShapeType="1"/>
            </p:cNvSpPr>
            <p:nvPr/>
          </p:nvSpPr>
          <p:spPr bwMode="auto">
            <a:xfrm>
              <a:off x="4137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Line 35"/>
            <p:cNvSpPr>
              <a:spLocks noChangeShapeType="1"/>
            </p:cNvSpPr>
            <p:nvPr/>
          </p:nvSpPr>
          <p:spPr bwMode="auto">
            <a:xfrm>
              <a:off x="426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Line 36"/>
            <p:cNvSpPr>
              <a:spLocks noChangeShapeType="1"/>
            </p:cNvSpPr>
            <p:nvPr/>
          </p:nvSpPr>
          <p:spPr bwMode="auto">
            <a:xfrm>
              <a:off x="438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Line 37"/>
            <p:cNvSpPr>
              <a:spLocks noChangeShapeType="1"/>
            </p:cNvSpPr>
            <p:nvPr/>
          </p:nvSpPr>
          <p:spPr bwMode="auto">
            <a:xfrm>
              <a:off x="4514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Line 38"/>
            <p:cNvSpPr>
              <a:spLocks noChangeShapeType="1"/>
            </p:cNvSpPr>
            <p:nvPr/>
          </p:nvSpPr>
          <p:spPr bwMode="auto">
            <a:xfrm>
              <a:off x="463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Line 39"/>
            <p:cNvSpPr>
              <a:spLocks noChangeShapeType="1"/>
            </p:cNvSpPr>
            <p:nvPr/>
          </p:nvSpPr>
          <p:spPr bwMode="auto">
            <a:xfrm>
              <a:off x="4765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Line 40"/>
            <p:cNvSpPr>
              <a:spLocks noChangeShapeType="1"/>
            </p:cNvSpPr>
            <p:nvPr/>
          </p:nvSpPr>
          <p:spPr bwMode="auto">
            <a:xfrm>
              <a:off x="4891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Line 41"/>
            <p:cNvSpPr>
              <a:spLocks noChangeShapeType="1"/>
            </p:cNvSpPr>
            <p:nvPr/>
          </p:nvSpPr>
          <p:spPr bwMode="auto">
            <a:xfrm>
              <a:off x="5016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Line 42"/>
            <p:cNvSpPr>
              <a:spLocks noChangeShapeType="1"/>
            </p:cNvSpPr>
            <p:nvPr/>
          </p:nvSpPr>
          <p:spPr bwMode="auto">
            <a:xfrm>
              <a:off x="5142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43"/>
            <p:cNvSpPr>
              <a:spLocks noChangeShapeType="1"/>
            </p:cNvSpPr>
            <p:nvPr/>
          </p:nvSpPr>
          <p:spPr bwMode="auto">
            <a:xfrm>
              <a:off x="5268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44"/>
            <p:cNvSpPr>
              <a:spLocks noChangeShapeType="1"/>
            </p:cNvSpPr>
            <p:nvPr/>
          </p:nvSpPr>
          <p:spPr bwMode="auto">
            <a:xfrm>
              <a:off x="5393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Line 45"/>
            <p:cNvSpPr>
              <a:spLocks noChangeShapeType="1"/>
            </p:cNvSpPr>
            <p:nvPr/>
          </p:nvSpPr>
          <p:spPr bwMode="auto">
            <a:xfrm>
              <a:off x="5519" y="332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Line 46"/>
            <p:cNvSpPr>
              <a:spLocks noChangeShapeType="1"/>
            </p:cNvSpPr>
            <p:nvPr/>
          </p:nvSpPr>
          <p:spPr bwMode="auto">
            <a:xfrm>
              <a:off x="162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Line 47"/>
            <p:cNvSpPr>
              <a:spLocks noChangeShapeType="1"/>
            </p:cNvSpPr>
            <p:nvPr/>
          </p:nvSpPr>
          <p:spPr bwMode="auto">
            <a:xfrm>
              <a:off x="175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Line 48"/>
            <p:cNvSpPr>
              <a:spLocks noChangeShapeType="1"/>
            </p:cNvSpPr>
            <p:nvPr/>
          </p:nvSpPr>
          <p:spPr bwMode="auto">
            <a:xfrm>
              <a:off x="187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Line 49"/>
            <p:cNvSpPr>
              <a:spLocks noChangeShapeType="1"/>
            </p:cNvSpPr>
            <p:nvPr/>
          </p:nvSpPr>
          <p:spPr bwMode="auto">
            <a:xfrm>
              <a:off x="200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50"/>
            <p:cNvSpPr>
              <a:spLocks noChangeShapeType="1"/>
            </p:cNvSpPr>
            <p:nvPr/>
          </p:nvSpPr>
          <p:spPr bwMode="auto">
            <a:xfrm>
              <a:off x="2129" y="297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51"/>
            <p:cNvSpPr>
              <a:spLocks noChangeShapeType="1"/>
            </p:cNvSpPr>
            <p:nvPr/>
          </p:nvSpPr>
          <p:spPr bwMode="auto">
            <a:xfrm>
              <a:off x="2252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Line 52"/>
            <p:cNvSpPr>
              <a:spLocks noChangeShapeType="1"/>
            </p:cNvSpPr>
            <p:nvPr/>
          </p:nvSpPr>
          <p:spPr bwMode="auto">
            <a:xfrm>
              <a:off x="237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Line 53"/>
            <p:cNvSpPr>
              <a:spLocks noChangeShapeType="1"/>
            </p:cNvSpPr>
            <p:nvPr/>
          </p:nvSpPr>
          <p:spPr bwMode="auto">
            <a:xfrm>
              <a:off x="250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Line 54"/>
            <p:cNvSpPr>
              <a:spLocks noChangeShapeType="1"/>
            </p:cNvSpPr>
            <p:nvPr/>
          </p:nvSpPr>
          <p:spPr bwMode="auto">
            <a:xfrm>
              <a:off x="2629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55"/>
            <p:cNvSpPr>
              <a:spLocks noChangeShapeType="1"/>
            </p:cNvSpPr>
            <p:nvPr/>
          </p:nvSpPr>
          <p:spPr bwMode="auto">
            <a:xfrm>
              <a:off x="275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56"/>
            <p:cNvSpPr>
              <a:spLocks noChangeShapeType="1"/>
            </p:cNvSpPr>
            <p:nvPr/>
          </p:nvSpPr>
          <p:spPr bwMode="auto">
            <a:xfrm>
              <a:off x="2880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Line 57"/>
            <p:cNvSpPr>
              <a:spLocks noChangeShapeType="1"/>
            </p:cNvSpPr>
            <p:nvPr/>
          </p:nvSpPr>
          <p:spPr bwMode="auto">
            <a:xfrm>
              <a:off x="3006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Line 58"/>
            <p:cNvSpPr>
              <a:spLocks noChangeShapeType="1"/>
            </p:cNvSpPr>
            <p:nvPr/>
          </p:nvSpPr>
          <p:spPr bwMode="auto">
            <a:xfrm>
              <a:off x="313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59"/>
            <p:cNvSpPr>
              <a:spLocks noChangeShapeType="1"/>
            </p:cNvSpPr>
            <p:nvPr/>
          </p:nvSpPr>
          <p:spPr bwMode="auto">
            <a:xfrm>
              <a:off x="325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60"/>
            <p:cNvSpPr>
              <a:spLocks noChangeShapeType="1"/>
            </p:cNvSpPr>
            <p:nvPr/>
          </p:nvSpPr>
          <p:spPr bwMode="auto">
            <a:xfrm>
              <a:off x="3383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Line 61"/>
            <p:cNvSpPr>
              <a:spLocks noChangeShapeType="1"/>
            </p:cNvSpPr>
            <p:nvPr/>
          </p:nvSpPr>
          <p:spPr bwMode="auto">
            <a:xfrm>
              <a:off x="350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62"/>
            <p:cNvSpPr>
              <a:spLocks noChangeShapeType="1"/>
            </p:cNvSpPr>
            <p:nvPr/>
          </p:nvSpPr>
          <p:spPr bwMode="auto">
            <a:xfrm>
              <a:off x="363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63"/>
            <p:cNvSpPr>
              <a:spLocks noChangeShapeType="1"/>
            </p:cNvSpPr>
            <p:nvPr/>
          </p:nvSpPr>
          <p:spPr bwMode="auto">
            <a:xfrm>
              <a:off x="3760" y="297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Line 64"/>
            <p:cNvSpPr>
              <a:spLocks noChangeShapeType="1"/>
            </p:cNvSpPr>
            <p:nvPr/>
          </p:nvSpPr>
          <p:spPr bwMode="auto">
            <a:xfrm>
              <a:off x="388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65"/>
            <p:cNvSpPr>
              <a:spLocks noChangeShapeType="1"/>
            </p:cNvSpPr>
            <p:nvPr/>
          </p:nvSpPr>
          <p:spPr bwMode="auto">
            <a:xfrm>
              <a:off x="401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66"/>
            <p:cNvSpPr>
              <a:spLocks noChangeShapeType="1"/>
            </p:cNvSpPr>
            <p:nvPr/>
          </p:nvSpPr>
          <p:spPr bwMode="auto">
            <a:xfrm>
              <a:off x="4137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Line 67"/>
            <p:cNvSpPr>
              <a:spLocks noChangeShapeType="1"/>
            </p:cNvSpPr>
            <p:nvPr/>
          </p:nvSpPr>
          <p:spPr bwMode="auto">
            <a:xfrm>
              <a:off x="426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68"/>
            <p:cNvSpPr>
              <a:spLocks noChangeShapeType="1"/>
            </p:cNvSpPr>
            <p:nvPr/>
          </p:nvSpPr>
          <p:spPr bwMode="auto">
            <a:xfrm>
              <a:off x="438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69"/>
            <p:cNvSpPr>
              <a:spLocks noChangeShapeType="1"/>
            </p:cNvSpPr>
            <p:nvPr/>
          </p:nvSpPr>
          <p:spPr bwMode="auto">
            <a:xfrm>
              <a:off x="4514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70"/>
            <p:cNvSpPr>
              <a:spLocks noChangeShapeType="1"/>
            </p:cNvSpPr>
            <p:nvPr/>
          </p:nvSpPr>
          <p:spPr bwMode="auto">
            <a:xfrm>
              <a:off x="463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Line 71"/>
            <p:cNvSpPr>
              <a:spLocks noChangeShapeType="1"/>
            </p:cNvSpPr>
            <p:nvPr/>
          </p:nvSpPr>
          <p:spPr bwMode="auto">
            <a:xfrm>
              <a:off x="4765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Line 72"/>
            <p:cNvSpPr>
              <a:spLocks noChangeShapeType="1"/>
            </p:cNvSpPr>
            <p:nvPr/>
          </p:nvSpPr>
          <p:spPr bwMode="auto">
            <a:xfrm>
              <a:off x="4891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5016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Line 74"/>
            <p:cNvSpPr>
              <a:spLocks noChangeShapeType="1"/>
            </p:cNvSpPr>
            <p:nvPr/>
          </p:nvSpPr>
          <p:spPr bwMode="auto">
            <a:xfrm>
              <a:off x="5142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Line 75"/>
            <p:cNvSpPr>
              <a:spLocks noChangeShapeType="1"/>
            </p:cNvSpPr>
            <p:nvPr/>
          </p:nvSpPr>
          <p:spPr bwMode="auto">
            <a:xfrm>
              <a:off x="5268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Line 76"/>
            <p:cNvSpPr>
              <a:spLocks noChangeShapeType="1"/>
            </p:cNvSpPr>
            <p:nvPr/>
          </p:nvSpPr>
          <p:spPr bwMode="auto">
            <a:xfrm>
              <a:off x="5393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Line 77"/>
            <p:cNvSpPr>
              <a:spLocks noChangeShapeType="1"/>
            </p:cNvSpPr>
            <p:nvPr/>
          </p:nvSpPr>
          <p:spPr bwMode="auto">
            <a:xfrm>
              <a:off x="5519" y="297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Line 78"/>
            <p:cNvSpPr>
              <a:spLocks noChangeShapeType="1"/>
            </p:cNvSpPr>
            <p:nvPr/>
          </p:nvSpPr>
          <p:spPr bwMode="auto">
            <a:xfrm>
              <a:off x="162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Line 79"/>
            <p:cNvSpPr>
              <a:spLocks noChangeShapeType="1"/>
            </p:cNvSpPr>
            <p:nvPr/>
          </p:nvSpPr>
          <p:spPr bwMode="auto">
            <a:xfrm>
              <a:off x="175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Line 80"/>
            <p:cNvSpPr>
              <a:spLocks noChangeShapeType="1"/>
            </p:cNvSpPr>
            <p:nvPr/>
          </p:nvSpPr>
          <p:spPr bwMode="auto">
            <a:xfrm>
              <a:off x="187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Line 81"/>
            <p:cNvSpPr>
              <a:spLocks noChangeShapeType="1"/>
            </p:cNvSpPr>
            <p:nvPr/>
          </p:nvSpPr>
          <p:spPr bwMode="auto">
            <a:xfrm>
              <a:off x="200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Line 82"/>
            <p:cNvSpPr>
              <a:spLocks noChangeShapeType="1"/>
            </p:cNvSpPr>
            <p:nvPr/>
          </p:nvSpPr>
          <p:spPr bwMode="auto">
            <a:xfrm>
              <a:off x="2129" y="2614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Line 83"/>
            <p:cNvSpPr>
              <a:spLocks noChangeShapeType="1"/>
            </p:cNvSpPr>
            <p:nvPr/>
          </p:nvSpPr>
          <p:spPr bwMode="auto">
            <a:xfrm>
              <a:off x="2252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Line 84"/>
            <p:cNvSpPr>
              <a:spLocks noChangeShapeType="1"/>
            </p:cNvSpPr>
            <p:nvPr/>
          </p:nvSpPr>
          <p:spPr bwMode="auto">
            <a:xfrm>
              <a:off x="237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Line 85"/>
            <p:cNvSpPr>
              <a:spLocks noChangeShapeType="1"/>
            </p:cNvSpPr>
            <p:nvPr/>
          </p:nvSpPr>
          <p:spPr bwMode="auto">
            <a:xfrm>
              <a:off x="250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Line 86"/>
            <p:cNvSpPr>
              <a:spLocks noChangeShapeType="1"/>
            </p:cNvSpPr>
            <p:nvPr/>
          </p:nvSpPr>
          <p:spPr bwMode="auto">
            <a:xfrm>
              <a:off x="2629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Line 87"/>
            <p:cNvSpPr>
              <a:spLocks noChangeShapeType="1"/>
            </p:cNvSpPr>
            <p:nvPr/>
          </p:nvSpPr>
          <p:spPr bwMode="auto">
            <a:xfrm>
              <a:off x="275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Line 88"/>
            <p:cNvSpPr>
              <a:spLocks noChangeShapeType="1"/>
            </p:cNvSpPr>
            <p:nvPr/>
          </p:nvSpPr>
          <p:spPr bwMode="auto">
            <a:xfrm>
              <a:off x="2880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Line 89"/>
            <p:cNvSpPr>
              <a:spLocks noChangeShapeType="1"/>
            </p:cNvSpPr>
            <p:nvPr/>
          </p:nvSpPr>
          <p:spPr bwMode="auto">
            <a:xfrm>
              <a:off x="3006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Line 90"/>
            <p:cNvSpPr>
              <a:spLocks noChangeShapeType="1"/>
            </p:cNvSpPr>
            <p:nvPr/>
          </p:nvSpPr>
          <p:spPr bwMode="auto">
            <a:xfrm>
              <a:off x="313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>
              <a:off x="325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3383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>
              <a:off x="350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63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3760" y="2614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>
              <a:off x="388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Line 97"/>
            <p:cNvSpPr>
              <a:spLocks noChangeShapeType="1"/>
            </p:cNvSpPr>
            <p:nvPr/>
          </p:nvSpPr>
          <p:spPr bwMode="auto">
            <a:xfrm>
              <a:off x="401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Line 98"/>
            <p:cNvSpPr>
              <a:spLocks noChangeShapeType="1"/>
            </p:cNvSpPr>
            <p:nvPr/>
          </p:nvSpPr>
          <p:spPr bwMode="auto">
            <a:xfrm>
              <a:off x="4137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Line 99"/>
            <p:cNvSpPr>
              <a:spLocks noChangeShapeType="1"/>
            </p:cNvSpPr>
            <p:nvPr/>
          </p:nvSpPr>
          <p:spPr bwMode="auto">
            <a:xfrm>
              <a:off x="426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Line 100"/>
            <p:cNvSpPr>
              <a:spLocks noChangeShapeType="1"/>
            </p:cNvSpPr>
            <p:nvPr/>
          </p:nvSpPr>
          <p:spPr bwMode="auto">
            <a:xfrm>
              <a:off x="438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Line 101"/>
            <p:cNvSpPr>
              <a:spLocks noChangeShapeType="1"/>
            </p:cNvSpPr>
            <p:nvPr/>
          </p:nvSpPr>
          <p:spPr bwMode="auto">
            <a:xfrm>
              <a:off x="4514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Line 102"/>
            <p:cNvSpPr>
              <a:spLocks noChangeShapeType="1"/>
            </p:cNvSpPr>
            <p:nvPr/>
          </p:nvSpPr>
          <p:spPr bwMode="auto">
            <a:xfrm>
              <a:off x="463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Line 103"/>
            <p:cNvSpPr>
              <a:spLocks noChangeShapeType="1"/>
            </p:cNvSpPr>
            <p:nvPr/>
          </p:nvSpPr>
          <p:spPr bwMode="auto">
            <a:xfrm>
              <a:off x="4765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Line 104"/>
            <p:cNvSpPr>
              <a:spLocks noChangeShapeType="1"/>
            </p:cNvSpPr>
            <p:nvPr/>
          </p:nvSpPr>
          <p:spPr bwMode="auto">
            <a:xfrm>
              <a:off x="4891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Line 105"/>
            <p:cNvSpPr>
              <a:spLocks noChangeShapeType="1"/>
            </p:cNvSpPr>
            <p:nvPr/>
          </p:nvSpPr>
          <p:spPr bwMode="auto">
            <a:xfrm>
              <a:off x="5016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Line 106"/>
            <p:cNvSpPr>
              <a:spLocks noChangeShapeType="1"/>
            </p:cNvSpPr>
            <p:nvPr/>
          </p:nvSpPr>
          <p:spPr bwMode="auto">
            <a:xfrm>
              <a:off x="5142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Line 107"/>
            <p:cNvSpPr>
              <a:spLocks noChangeShapeType="1"/>
            </p:cNvSpPr>
            <p:nvPr/>
          </p:nvSpPr>
          <p:spPr bwMode="auto">
            <a:xfrm>
              <a:off x="5268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Line 108"/>
            <p:cNvSpPr>
              <a:spLocks noChangeShapeType="1"/>
            </p:cNvSpPr>
            <p:nvPr/>
          </p:nvSpPr>
          <p:spPr bwMode="auto">
            <a:xfrm>
              <a:off x="5393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Line 109"/>
            <p:cNvSpPr>
              <a:spLocks noChangeShapeType="1"/>
            </p:cNvSpPr>
            <p:nvPr/>
          </p:nvSpPr>
          <p:spPr bwMode="auto">
            <a:xfrm>
              <a:off x="5519" y="2614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110"/>
            <p:cNvSpPr>
              <a:spLocks noChangeShapeType="1"/>
            </p:cNvSpPr>
            <p:nvPr/>
          </p:nvSpPr>
          <p:spPr bwMode="auto">
            <a:xfrm>
              <a:off x="162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111"/>
            <p:cNvSpPr>
              <a:spLocks noChangeShapeType="1"/>
            </p:cNvSpPr>
            <p:nvPr/>
          </p:nvSpPr>
          <p:spPr bwMode="auto">
            <a:xfrm>
              <a:off x="175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Line 112"/>
            <p:cNvSpPr>
              <a:spLocks noChangeShapeType="1"/>
            </p:cNvSpPr>
            <p:nvPr/>
          </p:nvSpPr>
          <p:spPr bwMode="auto">
            <a:xfrm>
              <a:off x="187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Line 113"/>
            <p:cNvSpPr>
              <a:spLocks noChangeShapeType="1"/>
            </p:cNvSpPr>
            <p:nvPr/>
          </p:nvSpPr>
          <p:spPr bwMode="auto">
            <a:xfrm>
              <a:off x="200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114"/>
            <p:cNvSpPr>
              <a:spLocks noChangeShapeType="1"/>
            </p:cNvSpPr>
            <p:nvPr/>
          </p:nvSpPr>
          <p:spPr bwMode="auto">
            <a:xfrm>
              <a:off x="2129" y="225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115"/>
            <p:cNvSpPr>
              <a:spLocks noChangeShapeType="1"/>
            </p:cNvSpPr>
            <p:nvPr/>
          </p:nvSpPr>
          <p:spPr bwMode="auto">
            <a:xfrm>
              <a:off x="2252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Line 116"/>
            <p:cNvSpPr>
              <a:spLocks noChangeShapeType="1"/>
            </p:cNvSpPr>
            <p:nvPr/>
          </p:nvSpPr>
          <p:spPr bwMode="auto">
            <a:xfrm>
              <a:off x="237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Line 117"/>
            <p:cNvSpPr>
              <a:spLocks noChangeShapeType="1"/>
            </p:cNvSpPr>
            <p:nvPr/>
          </p:nvSpPr>
          <p:spPr bwMode="auto">
            <a:xfrm>
              <a:off x="250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Line 118"/>
            <p:cNvSpPr>
              <a:spLocks noChangeShapeType="1"/>
            </p:cNvSpPr>
            <p:nvPr/>
          </p:nvSpPr>
          <p:spPr bwMode="auto">
            <a:xfrm>
              <a:off x="2629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Line 119"/>
            <p:cNvSpPr>
              <a:spLocks noChangeShapeType="1"/>
            </p:cNvSpPr>
            <p:nvPr/>
          </p:nvSpPr>
          <p:spPr bwMode="auto">
            <a:xfrm>
              <a:off x="275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Line 120"/>
            <p:cNvSpPr>
              <a:spLocks noChangeShapeType="1"/>
            </p:cNvSpPr>
            <p:nvPr/>
          </p:nvSpPr>
          <p:spPr bwMode="auto">
            <a:xfrm>
              <a:off x="2880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Line 121"/>
            <p:cNvSpPr>
              <a:spLocks noChangeShapeType="1"/>
            </p:cNvSpPr>
            <p:nvPr/>
          </p:nvSpPr>
          <p:spPr bwMode="auto">
            <a:xfrm>
              <a:off x="3006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Line 122"/>
            <p:cNvSpPr>
              <a:spLocks noChangeShapeType="1"/>
            </p:cNvSpPr>
            <p:nvPr/>
          </p:nvSpPr>
          <p:spPr bwMode="auto">
            <a:xfrm>
              <a:off x="313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Line 123"/>
            <p:cNvSpPr>
              <a:spLocks noChangeShapeType="1"/>
            </p:cNvSpPr>
            <p:nvPr/>
          </p:nvSpPr>
          <p:spPr bwMode="auto">
            <a:xfrm>
              <a:off x="325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Line 124"/>
            <p:cNvSpPr>
              <a:spLocks noChangeShapeType="1"/>
            </p:cNvSpPr>
            <p:nvPr/>
          </p:nvSpPr>
          <p:spPr bwMode="auto">
            <a:xfrm>
              <a:off x="3383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Line 125"/>
            <p:cNvSpPr>
              <a:spLocks noChangeShapeType="1"/>
            </p:cNvSpPr>
            <p:nvPr/>
          </p:nvSpPr>
          <p:spPr bwMode="auto">
            <a:xfrm>
              <a:off x="350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Line 126"/>
            <p:cNvSpPr>
              <a:spLocks noChangeShapeType="1"/>
            </p:cNvSpPr>
            <p:nvPr/>
          </p:nvSpPr>
          <p:spPr bwMode="auto">
            <a:xfrm>
              <a:off x="363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Line 127"/>
            <p:cNvSpPr>
              <a:spLocks noChangeShapeType="1"/>
            </p:cNvSpPr>
            <p:nvPr/>
          </p:nvSpPr>
          <p:spPr bwMode="auto">
            <a:xfrm>
              <a:off x="3760" y="225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Line 128"/>
            <p:cNvSpPr>
              <a:spLocks noChangeShapeType="1"/>
            </p:cNvSpPr>
            <p:nvPr/>
          </p:nvSpPr>
          <p:spPr bwMode="auto">
            <a:xfrm>
              <a:off x="388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Line 129"/>
            <p:cNvSpPr>
              <a:spLocks noChangeShapeType="1"/>
            </p:cNvSpPr>
            <p:nvPr/>
          </p:nvSpPr>
          <p:spPr bwMode="auto">
            <a:xfrm>
              <a:off x="401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Line 130"/>
            <p:cNvSpPr>
              <a:spLocks noChangeShapeType="1"/>
            </p:cNvSpPr>
            <p:nvPr/>
          </p:nvSpPr>
          <p:spPr bwMode="auto">
            <a:xfrm>
              <a:off x="4137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426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Line 132"/>
            <p:cNvSpPr>
              <a:spLocks noChangeShapeType="1"/>
            </p:cNvSpPr>
            <p:nvPr/>
          </p:nvSpPr>
          <p:spPr bwMode="auto">
            <a:xfrm>
              <a:off x="438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Line 133"/>
            <p:cNvSpPr>
              <a:spLocks noChangeShapeType="1"/>
            </p:cNvSpPr>
            <p:nvPr/>
          </p:nvSpPr>
          <p:spPr bwMode="auto">
            <a:xfrm>
              <a:off x="4514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Line 134"/>
            <p:cNvSpPr>
              <a:spLocks noChangeShapeType="1"/>
            </p:cNvSpPr>
            <p:nvPr/>
          </p:nvSpPr>
          <p:spPr bwMode="auto">
            <a:xfrm>
              <a:off x="463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Line 135"/>
            <p:cNvSpPr>
              <a:spLocks noChangeShapeType="1"/>
            </p:cNvSpPr>
            <p:nvPr/>
          </p:nvSpPr>
          <p:spPr bwMode="auto">
            <a:xfrm>
              <a:off x="4765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Line 136"/>
            <p:cNvSpPr>
              <a:spLocks noChangeShapeType="1"/>
            </p:cNvSpPr>
            <p:nvPr/>
          </p:nvSpPr>
          <p:spPr bwMode="auto">
            <a:xfrm>
              <a:off x="4891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Line 137"/>
            <p:cNvSpPr>
              <a:spLocks noChangeShapeType="1"/>
            </p:cNvSpPr>
            <p:nvPr/>
          </p:nvSpPr>
          <p:spPr bwMode="auto">
            <a:xfrm>
              <a:off x="5016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Line 138"/>
            <p:cNvSpPr>
              <a:spLocks noChangeShapeType="1"/>
            </p:cNvSpPr>
            <p:nvPr/>
          </p:nvSpPr>
          <p:spPr bwMode="auto">
            <a:xfrm>
              <a:off x="5142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Line 139"/>
            <p:cNvSpPr>
              <a:spLocks noChangeShapeType="1"/>
            </p:cNvSpPr>
            <p:nvPr/>
          </p:nvSpPr>
          <p:spPr bwMode="auto">
            <a:xfrm>
              <a:off x="5268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Line 140"/>
            <p:cNvSpPr>
              <a:spLocks noChangeShapeType="1"/>
            </p:cNvSpPr>
            <p:nvPr/>
          </p:nvSpPr>
          <p:spPr bwMode="auto">
            <a:xfrm>
              <a:off x="5393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141"/>
            <p:cNvSpPr>
              <a:spLocks noChangeShapeType="1"/>
            </p:cNvSpPr>
            <p:nvPr/>
          </p:nvSpPr>
          <p:spPr bwMode="auto">
            <a:xfrm>
              <a:off x="5519" y="225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142"/>
            <p:cNvSpPr>
              <a:spLocks noChangeShapeType="1"/>
            </p:cNvSpPr>
            <p:nvPr/>
          </p:nvSpPr>
          <p:spPr bwMode="auto">
            <a:xfrm>
              <a:off x="162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Line 143"/>
            <p:cNvSpPr>
              <a:spLocks noChangeShapeType="1"/>
            </p:cNvSpPr>
            <p:nvPr/>
          </p:nvSpPr>
          <p:spPr bwMode="auto">
            <a:xfrm>
              <a:off x="175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Line 144"/>
            <p:cNvSpPr>
              <a:spLocks noChangeShapeType="1"/>
            </p:cNvSpPr>
            <p:nvPr/>
          </p:nvSpPr>
          <p:spPr bwMode="auto">
            <a:xfrm>
              <a:off x="187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Line 145"/>
            <p:cNvSpPr>
              <a:spLocks noChangeShapeType="1"/>
            </p:cNvSpPr>
            <p:nvPr/>
          </p:nvSpPr>
          <p:spPr bwMode="auto">
            <a:xfrm>
              <a:off x="200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Line 146"/>
            <p:cNvSpPr>
              <a:spLocks noChangeShapeType="1"/>
            </p:cNvSpPr>
            <p:nvPr/>
          </p:nvSpPr>
          <p:spPr bwMode="auto">
            <a:xfrm>
              <a:off x="2129" y="1898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Line 147"/>
            <p:cNvSpPr>
              <a:spLocks noChangeShapeType="1"/>
            </p:cNvSpPr>
            <p:nvPr/>
          </p:nvSpPr>
          <p:spPr bwMode="auto">
            <a:xfrm>
              <a:off x="2252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Line 148"/>
            <p:cNvSpPr>
              <a:spLocks noChangeShapeType="1"/>
            </p:cNvSpPr>
            <p:nvPr/>
          </p:nvSpPr>
          <p:spPr bwMode="auto">
            <a:xfrm>
              <a:off x="237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Line 149"/>
            <p:cNvSpPr>
              <a:spLocks noChangeShapeType="1"/>
            </p:cNvSpPr>
            <p:nvPr/>
          </p:nvSpPr>
          <p:spPr bwMode="auto">
            <a:xfrm>
              <a:off x="250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Line 150"/>
            <p:cNvSpPr>
              <a:spLocks noChangeShapeType="1"/>
            </p:cNvSpPr>
            <p:nvPr/>
          </p:nvSpPr>
          <p:spPr bwMode="auto">
            <a:xfrm>
              <a:off x="2629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Line 151"/>
            <p:cNvSpPr>
              <a:spLocks noChangeShapeType="1"/>
            </p:cNvSpPr>
            <p:nvPr/>
          </p:nvSpPr>
          <p:spPr bwMode="auto">
            <a:xfrm>
              <a:off x="275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Line 152"/>
            <p:cNvSpPr>
              <a:spLocks noChangeShapeType="1"/>
            </p:cNvSpPr>
            <p:nvPr/>
          </p:nvSpPr>
          <p:spPr bwMode="auto">
            <a:xfrm>
              <a:off x="2880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Line 153"/>
            <p:cNvSpPr>
              <a:spLocks noChangeShapeType="1"/>
            </p:cNvSpPr>
            <p:nvPr/>
          </p:nvSpPr>
          <p:spPr bwMode="auto">
            <a:xfrm>
              <a:off x="3006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Line 154"/>
            <p:cNvSpPr>
              <a:spLocks noChangeShapeType="1"/>
            </p:cNvSpPr>
            <p:nvPr/>
          </p:nvSpPr>
          <p:spPr bwMode="auto">
            <a:xfrm>
              <a:off x="313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Line 155"/>
            <p:cNvSpPr>
              <a:spLocks noChangeShapeType="1"/>
            </p:cNvSpPr>
            <p:nvPr/>
          </p:nvSpPr>
          <p:spPr bwMode="auto">
            <a:xfrm>
              <a:off x="325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Line 156"/>
            <p:cNvSpPr>
              <a:spLocks noChangeShapeType="1"/>
            </p:cNvSpPr>
            <p:nvPr/>
          </p:nvSpPr>
          <p:spPr bwMode="auto">
            <a:xfrm>
              <a:off x="3383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Line 157"/>
            <p:cNvSpPr>
              <a:spLocks noChangeShapeType="1"/>
            </p:cNvSpPr>
            <p:nvPr/>
          </p:nvSpPr>
          <p:spPr bwMode="auto">
            <a:xfrm>
              <a:off x="350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Line 158"/>
            <p:cNvSpPr>
              <a:spLocks noChangeShapeType="1"/>
            </p:cNvSpPr>
            <p:nvPr/>
          </p:nvSpPr>
          <p:spPr bwMode="auto">
            <a:xfrm>
              <a:off x="363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Line 159"/>
            <p:cNvSpPr>
              <a:spLocks noChangeShapeType="1"/>
            </p:cNvSpPr>
            <p:nvPr/>
          </p:nvSpPr>
          <p:spPr bwMode="auto">
            <a:xfrm>
              <a:off x="3760" y="1898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Line 160"/>
            <p:cNvSpPr>
              <a:spLocks noChangeShapeType="1"/>
            </p:cNvSpPr>
            <p:nvPr/>
          </p:nvSpPr>
          <p:spPr bwMode="auto">
            <a:xfrm>
              <a:off x="388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Line 161"/>
            <p:cNvSpPr>
              <a:spLocks noChangeShapeType="1"/>
            </p:cNvSpPr>
            <p:nvPr/>
          </p:nvSpPr>
          <p:spPr bwMode="auto">
            <a:xfrm>
              <a:off x="401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Line 162"/>
            <p:cNvSpPr>
              <a:spLocks noChangeShapeType="1"/>
            </p:cNvSpPr>
            <p:nvPr/>
          </p:nvSpPr>
          <p:spPr bwMode="auto">
            <a:xfrm>
              <a:off x="4137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Line 163"/>
            <p:cNvSpPr>
              <a:spLocks noChangeShapeType="1"/>
            </p:cNvSpPr>
            <p:nvPr/>
          </p:nvSpPr>
          <p:spPr bwMode="auto">
            <a:xfrm>
              <a:off x="426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Line 164"/>
            <p:cNvSpPr>
              <a:spLocks noChangeShapeType="1"/>
            </p:cNvSpPr>
            <p:nvPr/>
          </p:nvSpPr>
          <p:spPr bwMode="auto">
            <a:xfrm>
              <a:off x="438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Line 165"/>
            <p:cNvSpPr>
              <a:spLocks noChangeShapeType="1"/>
            </p:cNvSpPr>
            <p:nvPr/>
          </p:nvSpPr>
          <p:spPr bwMode="auto">
            <a:xfrm>
              <a:off x="4514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Line 166"/>
            <p:cNvSpPr>
              <a:spLocks noChangeShapeType="1"/>
            </p:cNvSpPr>
            <p:nvPr/>
          </p:nvSpPr>
          <p:spPr bwMode="auto">
            <a:xfrm>
              <a:off x="463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Line 167"/>
            <p:cNvSpPr>
              <a:spLocks noChangeShapeType="1"/>
            </p:cNvSpPr>
            <p:nvPr/>
          </p:nvSpPr>
          <p:spPr bwMode="auto">
            <a:xfrm>
              <a:off x="4765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Line 168"/>
            <p:cNvSpPr>
              <a:spLocks noChangeShapeType="1"/>
            </p:cNvSpPr>
            <p:nvPr/>
          </p:nvSpPr>
          <p:spPr bwMode="auto">
            <a:xfrm>
              <a:off x="4891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Line 169"/>
            <p:cNvSpPr>
              <a:spLocks noChangeShapeType="1"/>
            </p:cNvSpPr>
            <p:nvPr/>
          </p:nvSpPr>
          <p:spPr bwMode="auto">
            <a:xfrm>
              <a:off x="5016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Line 170"/>
            <p:cNvSpPr>
              <a:spLocks noChangeShapeType="1"/>
            </p:cNvSpPr>
            <p:nvPr/>
          </p:nvSpPr>
          <p:spPr bwMode="auto">
            <a:xfrm>
              <a:off x="5142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Line 171"/>
            <p:cNvSpPr>
              <a:spLocks noChangeShapeType="1"/>
            </p:cNvSpPr>
            <p:nvPr/>
          </p:nvSpPr>
          <p:spPr bwMode="auto">
            <a:xfrm>
              <a:off x="5268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Line 172"/>
            <p:cNvSpPr>
              <a:spLocks noChangeShapeType="1"/>
            </p:cNvSpPr>
            <p:nvPr/>
          </p:nvSpPr>
          <p:spPr bwMode="auto">
            <a:xfrm>
              <a:off x="5393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Line 173"/>
            <p:cNvSpPr>
              <a:spLocks noChangeShapeType="1"/>
            </p:cNvSpPr>
            <p:nvPr/>
          </p:nvSpPr>
          <p:spPr bwMode="auto">
            <a:xfrm>
              <a:off x="5519" y="1898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Line 174"/>
            <p:cNvSpPr>
              <a:spLocks noChangeShapeType="1"/>
            </p:cNvSpPr>
            <p:nvPr/>
          </p:nvSpPr>
          <p:spPr bwMode="auto">
            <a:xfrm>
              <a:off x="162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Line 175"/>
            <p:cNvSpPr>
              <a:spLocks noChangeShapeType="1"/>
            </p:cNvSpPr>
            <p:nvPr/>
          </p:nvSpPr>
          <p:spPr bwMode="auto">
            <a:xfrm>
              <a:off x="175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Line 176"/>
            <p:cNvSpPr>
              <a:spLocks noChangeShapeType="1"/>
            </p:cNvSpPr>
            <p:nvPr/>
          </p:nvSpPr>
          <p:spPr bwMode="auto">
            <a:xfrm>
              <a:off x="187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Line 177"/>
            <p:cNvSpPr>
              <a:spLocks noChangeShapeType="1"/>
            </p:cNvSpPr>
            <p:nvPr/>
          </p:nvSpPr>
          <p:spPr bwMode="auto">
            <a:xfrm>
              <a:off x="200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Line 178"/>
            <p:cNvSpPr>
              <a:spLocks noChangeShapeType="1"/>
            </p:cNvSpPr>
            <p:nvPr/>
          </p:nvSpPr>
          <p:spPr bwMode="auto">
            <a:xfrm>
              <a:off x="2129" y="1542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Line 179"/>
            <p:cNvSpPr>
              <a:spLocks noChangeShapeType="1"/>
            </p:cNvSpPr>
            <p:nvPr/>
          </p:nvSpPr>
          <p:spPr bwMode="auto">
            <a:xfrm>
              <a:off x="2252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Line 180"/>
            <p:cNvSpPr>
              <a:spLocks noChangeShapeType="1"/>
            </p:cNvSpPr>
            <p:nvPr/>
          </p:nvSpPr>
          <p:spPr bwMode="auto">
            <a:xfrm>
              <a:off x="237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Line 181"/>
            <p:cNvSpPr>
              <a:spLocks noChangeShapeType="1"/>
            </p:cNvSpPr>
            <p:nvPr/>
          </p:nvSpPr>
          <p:spPr bwMode="auto">
            <a:xfrm>
              <a:off x="250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Line 182"/>
            <p:cNvSpPr>
              <a:spLocks noChangeShapeType="1"/>
            </p:cNvSpPr>
            <p:nvPr/>
          </p:nvSpPr>
          <p:spPr bwMode="auto">
            <a:xfrm>
              <a:off x="2629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Line 183"/>
            <p:cNvSpPr>
              <a:spLocks noChangeShapeType="1"/>
            </p:cNvSpPr>
            <p:nvPr/>
          </p:nvSpPr>
          <p:spPr bwMode="auto">
            <a:xfrm>
              <a:off x="275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Line 184"/>
            <p:cNvSpPr>
              <a:spLocks noChangeShapeType="1"/>
            </p:cNvSpPr>
            <p:nvPr/>
          </p:nvSpPr>
          <p:spPr bwMode="auto">
            <a:xfrm>
              <a:off x="2880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Line 185"/>
            <p:cNvSpPr>
              <a:spLocks noChangeShapeType="1"/>
            </p:cNvSpPr>
            <p:nvPr/>
          </p:nvSpPr>
          <p:spPr bwMode="auto">
            <a:xfrm>
              <a:off x="3006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Line 186"/>
            <p:cNvSpPr>
              <a:spLocks noChangeShapeType="1"/>
            </p:cNvSpPr>
            <p:nvPr/>
          </p:nvSpPr>
          <p:spPr bwMode="auto">
            <a:xfrm>
              <a:off x="313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Line 187"/>
            <p:cNvSpPr>
              <a:spLocks noChangeShapeType="1"/>
            </p:cNvSpPr>
            <p:nvPr/>
          </p:nvSpPr>
          <p:spPr bwMode="auto">
            <a:xfrm>
              <a:off x="325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Line 188"/>
            <p:cNvSpPr>
              <a:spLocks noChangeShapeType="1"/>
            </p:cNvSpPr>
            <p:nvPr/>
          </p:nvSpPr>
          <p:spPr bwMode="auto">
            <a:xfrm>
              <a:off x="3383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Line 189"/>
            <p:cNvSpPr>
              <a:spLocks noChangeShapeType="1"/>
            </p:cNvSpPr>
            <p:nvPr/>
          </p:nvSpPr>
          <p:spPr bwMode="auto">
            <a:xfrm>
              <a:off x="350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Line 190"/>
            <p:cNvSpPr>
              <a:spLocks noChangeShapeType="1"/>
            </p:cNvSpPr>
            <p:nvPr/>
          </p:nvSpPr>
          <p:spPr bwMode="auto">
            <a:xfrm>
              <a:off x="363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Line 191"/>
            <p:cNvSpPr>
              <a:spLocks noChangeShapeType="1"/>
            </p:cNvSpPr>
            <p:nvPr/>
          </p:nvSpPr>
          <p:spPr bwMode="auto">
            <a:xfrm>
              <a:off x="3760" y="1542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192"/>
            <p:cNvSpPr>
              <a:spLocks noChangeShapeType="1"/>
            </p:cNvSpPr>
            <p:nvPr/>
          </p:nvSpPr>
          <p:spPr bwMode="auto">
            <a:xfrm>
              <a:off x="388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193"/>
            <p:cNvSpPr>
              <a:spLocks noChangeShapeType="1"/>
            </p:cNvSpPr>
            <p:nvPr/>
          </p:nvSpPr>
          <p:spPr bwMode="auto">
            <a:xfrm>
              <a:off x="401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194"/>
            <p:cNvSpPr>
              <a:spLocks noChangeShapeType="1"/>
            </p:cNvSpPr>
            <p:nvPr/>
          </p:nvSpPr>
          <p:spPr bwMode="auto">
            <a:xfrm>
              <a:off x="4137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195"/>
            <p:cNvSpPr>
              <a:spLocks noChangeShapeType="1"/>
            </p:cNvSpPr>
            <p:nvPr/>
          </p:nvSpPr>
          <p:spPr bwMode="auto">
            <a:xfrm>
              <a:off x="426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196"/>
            <p:cNvSpPr>
              <a:spLocks noChangeShapeType="1"/>
            </p:cNvSpPr>
            <p:nvPr/>
          </p:nvSpPr>
          <p:spPr bwMode="auto">
            <a:xfrm>
              <a:off x="438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197"/>
            <p:cNvSpPr>
              <a:spLocks noChangeShapeType="1"/>
            </p:cNvSpPr>
            <p:nvPr/>
          </p:nvSpPr>
          <p:spPr bwMode="auto">
            <a:xfrm>
              <a:off x="4514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198"/>
            <p:cNvSpPr>
              <a:spLocks noChangeShapeType="1"/>
            </p:cNvSpPr>
            <p:nvPr/>
          </p:nvSpPr>
          <p:spPr bwMode="auto">
            <a:xfrm>
              <a:off x="463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199"/>
            <p:cNvSpPr>
              <a:spLocks noChangeShapeType="1"/>
            </p:cNvSpPr>
            <p:nvPr/>
          </p:nvSpPr>
          <p:spPr bwMode="auto">
            <a:xfrm>
              <a:off x="4765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200"/>
            <p:cNvSpPr>
              <a:spLocks noChangeShapeType="1"/>
            </p:cNvSpPr>
            <p:nvPr/>
          </p:nvSpPr>
          <p:spPr bwMode="auto">
            <a:xfrm>
              <a:off x="4891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201"/>
            <p:cNvSpPr>
              <a:spLocks noChangeShapeType="1"/>
            </p:cNvSpPr>
            <p:nvPr/>
          </p:nvSpPr>
          <p:spPr bwMode="auto">
            <a:xfrm>
              <a:off x="5016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202"/>
            <p:cNvSpPr>
              <a:spLocks noChangeShapeType="1"/>
            </p:cNvSpPr>
            <p:nvPr/>
          </p:nvSpPr>
          <p:spPr bwMode="auto">
            <a:xfrm>
              <a:off x="5142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203"/>
            <p:cNvSpPr>
              <a:spLocks noChangeShapeType="1"/>
            </p:cNvSpPr>
            <p:nvPr/>
          </p:nvSpPr>
          <p:spPr bwMode="auto">
            <a:xfrm>
              <a:off x="5268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204"/>
            <p:cNvSpPr>
              <a:spLocks noChangeShapeType="1"/>
            </p:cNvSpPr>
            <p:nvPr/>
          </p:nvSpPr>
          <p:spPr bwMode="auto">
            <a:xfrm>
              <a:off x="5393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Line 206"/>
          <p:cNvSpPr>
            <a:spLocks noChangeShapeType="1"/>
          </p:cNvSpPr>
          <p:nvPr/>
        </p:nvSpPr>
        <p:spPr bwMode="auto">
          <a:xfrm>
            <a:off x="8761413" y="24479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Line 207"/>
          <p:cNvSpPr>
            <a:spLocks noChangeShapeType="1"/>
          </p:cNvSpPr>
          <p:nvPr/>
        </p:nvSpPr>
        <p:spPr bwMode="auto">
          <a:xfrm>
            <a:off x="25828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208"/>
          <p:cNvSpPr>
            <a:spLocks noChangeShapeType="1"/>
          </p:cNvSpPr>
          <p:nvPr/>
        </p:nvSpPr>
        <p:spPr bwMode="auto">
          <a:xfrm>
            <a:off x="27813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209"/>
          <p:cNvSpPr>
            <a:spLocks noChangeShapeType="1"/>
          </p:cNvSpPr>
          <p:nvPr/>
        </p:nvSpPr>
        <p:spPr bwMode="auto">
          <a:xfrm>
            <a:off x="29813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210"/>
          <p:cNvSpPr>
            <a:spLocks noChangeShapeType="1"/>
          </p:cNvSpPr>
          <p:nvPr/>
        </p:nvSpPr>
        <p:spPr bwMode="auto">
          <a:xfrm>
            <a:off x="31813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211"/>
          <p:cNvSpPr>
            <a:spLocks noChangeShapeType="1"/>
          </p:cNvSpPr>
          <p:nvPr/>
        </p:nvSpPr>
        <p:spPr bwMode="auto">
          <a:xfrm>
            <a:off x="3379788" y="188277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212"/>
          <p:cNvSpPr>
            <a:spLocks noChangeShapeType="1"/>
          </p:cNvSpPr>
          <p:nvPr/>
        </p:nvSpPr>
        <p:spPr bwMode="auto">
          <a:xfrm>
            <a:off x="357505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213"/>
          <p:cNvSpPr>
            <a:spLocks noChangeShapeType="1"/>
          </p:cNvSpPr>
          <p:nvPr/>
        </p:nvSpPr>
        <p:spPr bwMode="auto">
          <a:xfrm>
            <a:off x="3773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214"/>
          <p:cNvSpPr>
            <a:spLocks noChangeShapeType="1"/>
          </p:cNvSpPr>
          <p:nvPr/>
        </p:nvSpPr>
        <p:spPr bwMode="auto">
          <a:xfrm>
            <a:off x="39735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215"/>
          <p:cNvSpPr>
            <a:spLocks noChangeShapeType="1"/>
          </p:cNvSpPr>
          <p:nvPr/>
        </p:nvSpPr>
        <p:spPr bwMode="auto">
          <a:xfrm>
            <a:off x="4173538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216"/>
          <p:cNvSpPr>
            <a:spLocks noChangeShapeType="1"/>
          </p:cNvSpPr>
          <p:nvPr/>
        </p:nvSpPr>
        <p:spPr bwMode="auto">
          <a:xfrm>
            <a:off x="4371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217"/>
          <p:cNvSpPr>
            <a:spLocks noChangeShapeType="1"/>
          </p:cNvSpPr>
          <p:nvPr/>
        </p:nvSpPr>
        <p:spPr bwMode="auto">
          <a:xfrm>
            <a:off x="45720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218"/>
          <p:cNvSpPr>
            <a:spLocks noChangeShapeType="1"/>
          </p:cNvSpPr>
          <p:nvPr/>
        </p:nvSpPr>
        <p:spPr bwMode="auto">
          <a:xfrm>
            <a:off x="4772025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219"/>
          <p:cNvSpPr>
            <a:spLocks noChangeShapeType="1"/>
          </p:cNvSpPr>
          <p:nvPr/>
        </p:nvSpPr>
        <p:spPr bwMode="auto">
          <a:xfrm>
            <a:off x="4970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220"/>
          <p:cNvSpPr>
            <a:spLocks noChangeShapeType="1"/>
          </p:cNvSpPr>
          <p:nvPr/>
        </p:nvSpPr>
        <p:spPr bwMode="auto">
          <a:xfrm>
            <a:off x="5170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221"/>
          <p:cNvSpPr>
            <a:spLocks noChangeShapeType="1"/>
          </p:cNvSpPr>
          <p:nvPr/>
        </p:nvSpPr>
        <p:spPr bwMode="auto">
          <a:xfrm>
            <a:off x="5370513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22"/>
          <p:cNvSpPr>
            <a:spLocks noChangeShapeType="1"/>
          </p:cNvSpPr>
          <p:nvPr/>
        </p:nvSpPr>
        <p:spPr bwMode="auto">
          <a:xfrm>
            <a:off x="5568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23"/>
          <p:cNvSpPr>
            <a:spLocks noChangeShapeType="1"/>
          </p:cNvSpPr>
          <p:nvPr/>
        </p:nvSpPr>
        <p:spPr bwMode="auto">
          <a:xfrm>
            <a:off x="5768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4"/>
          <p:cNvSpPr>
            <a:spLocks noChangeShapeType="1"/>
          </p:cNvSpPr>
          <p:nvPr/>
        </p:nvSpPr>
        <p:spPr bwMode="auto">
          <a:xfrm>
            <a:off x="5969000" y="188277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25"/>
          <p:cNvSpPr>
            <a:spLocks noChangeShapeType="1"/>
          </p:cNvSpPr>
          <p:nvPr/>
        </p:nvSpPr>
        <p:spPr bwMode="auto">
          <a:xfrm>
            <a:off x="6167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26"/>
          <p:cNvSpPr>
            <a:spLocks noChangeShapeType="1"/>
          </p:cNvSpPr>
          <p:nvPr/>
        </p:nvSpPr>
        <p:spPr bwMode="auto">
          <a:xfrm>
            <a:off x="6367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27"/>
          <p:cNvSpPr>
            <a:spLocks noChangeShapeType="1"/>
          </p:cNvSpPr>
          <p:nvPr/>
        </p:nvSpPr>
        <p:spPr bwMode="auto">
          <a:xfrm>
            <a:off x="65674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28"/>
          <p:cNvSpPr>
            <a:spLocks noChangeShapeType="1"/>
          </p:cNvSpPr>
          <p:nvPr/>
        </p:nvSpPr>
        <p:spPr bwMode="auto">
          <a:xfrm>
            <a:off x="6765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Line 229"/>
          <p:cNvSpPr>
            <a:spLocks noChangeShapeType="1"/>
          </p:cNvSpPr>
          <p:nvPr/>
        </p:nvSpPr>
        <p:spPr bwMode="auto">
          <a:xfrm>
            <a:off x="6965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Line 230"/>
          <p:cNvSpPr>
            <a:spLocks noChangeShapeType="1"/>
          </p:cNvSpPr>
          <p:nvPr/>
        </p:nvSpPr>
        <p:spPr bwMode="auto">
          <a:xfrm>
            <a:off x="716597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231"/>
          <p:cNvSpPr>
            <a:spLocks noChangeShapeType="1"/>
          </p:cNvSpPr>
          <p:nvPr/>
        </p:nvSpPr>
        <p:spPr bwMode="auto">
          <a:xfrm>
            <a:off x="7364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Line 232"/>
          <p:cNvSpPr>
            <a:spLocks noChangeShapeType="1"/>
          </p:cNvSpPr>
          <p:nvPr/>
        </p:nvSpPr>
        <p:spPr bwMode="auto">
          <a:xfrm>
            <a:off x="756443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3"/>
          <p:cNvSpPr>
            <a:spLocks noChangeShapeType="1"/>
          </p:cNvSpPr>
          <p:nvPr/>
        </p:nvSpPr>
        <p:spPr bwMode="auto">
          <a:xfrm>
            <a:off x="776446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Line 234"/>
          <p:cNvSpPr>
            <a:spLocks noChangeShapeType="1"/>
          </p:cNvSpPr>
          <p:nvPr/>
        </p:nvSpPr>
        <p:spPr bwMode="auto">
          <a:xfrm>
            <a:off x="796290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235"/>
          <p:cNvSpPr>
            <a:spLocks noChangeShapeType="1"/>
          </p:cNvSpPr>
          <p:nvPr/>
        </p:nvSpPr>
        <p:spPr bwMode="auto">
          <a:xfrm>
            <a:off x="8162925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Line 236"/>
          <p:cNvSpPr>
            <a:spLocks noChangeShapeType="1"/>
          </p:cNvSpPr>
          <p:nvPr/>
        </p:nvSpPr>
        <p:spPr bwMode="auto">
          <a:xfrm>
            <a:off x="8362950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237"/>
          <p:cNvSpPr>
            <a:spLocks noChangeShapeType="1"/>
          </p:cNvSpPr>
          <p:nvPr/>
        </p:nvSpPr>
        <p:spPr bwMode="auto">
          <a:xfrm>
            <a:off x="8561388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238"/>
          <p:cNvSpPr>
            <a:spLocks noChangeShapeType="1"/>
          </p:cNvSpPr>
          <p:nvPr/>
        </p:nvSpPr>
        <p:spPr bwMode="auto">
          <a:xfrm>
            <a:off x="8761413" y="188277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239"/>
          <p:cNvSpPr>
            <a:spLocks noChangeShapeType="1"/>
          </p:cNvSpPr>
          <p:nvPr/>
        </p:nvSpPr>
        <p:spPr bwMode="auto">
          <a:xfrm>
            <a:off x="25828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Line 240"/>
          <p:cNvSpPr>
            <a:spLocks noChangeShapeType="1"/>
          </p:cNvSpPr>
          <p:nvPr/>
        </p:nvSpPr>
        <p:spPr bwMode="auto">
          <a:xfrm>
            <a:off x="27813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241"/>
          <p:cNvSpPr>
            <a:spLocks noChangeShapeType="1"/>
          </p:cNvSpPr>
          <p:nvPr/>
        </p:nvSpPr>
        <p:spPr bwMode="auto">
          <a:xfrm>
            <a:off x="29813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Line 242"/>
          <p:cNvSpPr>
            <a:spLocks noChangeShapeType="1"/>
          </p:cNvSpPr>
          <p:nvPr/>
        </p:nvSpPr>
        <p:spPr bwMode="auto">
          <a:xfrm>
            <a:off x="31813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243"/>
          <p:cNvSpPr>
            <a:spLocks noChangeShapeType="1"/>
          </p:cNvSpPr>
          <p:nvPr/>
        </p:nvSpPr>
        <p:spPr bwMode="auto">
          <a:xfrm>
            <a:off x="3379788" y="1317626"/>
            <a:ext cx="128588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244"/>
          <p:cNvSpPr>
            <a:spLocks noChangeShapeType="1"/>
          </p:cNvSpPr>
          <p:nvPr/>
        </p:nvSpPr>
        <p:spPr bwMode="auto">
          <a:xfrm>
            <a:off x="357505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245"/>
          <p:cNvSpPr>
            <a:spLocks noChangeShapeType="1"/>
          </p:cNvSpPr>
          <p:nvPr/>
        </p:nvSpPr>
        <p:spPr bwMode="auto">
          <a:xfrm>
            <a:off x="3773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246"/>
          <p:cNvSpPr>
            <a:spLocks noChangeShapeType="1"/>
          </p:cNvSpPr>
          <p:nvPr/>
        </p:nvSpPr>
        <p:spPr bwMode="auto">
          <a:xfrm>
            <a:off x="39735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247"/>
          <p:cNvSpPr>
            <a:spLocks noChangeShapeType="1"/>
          </p:cNvSpPr>
          <p:nvPr/>
        </p:nvSpPr>
        <p:spPr bwMode="auto">
          <a:xfrm>
            <a:off x="4173538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248"/>
          <p:cNvSpPr>
            <a:spLocks noChangeShapeType="1"/>
          </p:cNvSpPr>
          <p:nvPr/>
        </p:nvSpPr>
        <p:spPr bwMode="auto">
          <a:xfrm>
            <a:off x="4371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249"/>
          <p:cNvSpPr>
            <a:spLocks noChangeShapeType="1"/>
          </p:cNvSpPr>
          <p:nvPr/>
        </p:nvSpPr>
        <p:spPr bwMode="auto">
          <a:xfrm>
            <a:off x="45720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250"/>
          <p:cNvSpPr>
            <a:spLocks noChangeShapeType="1"/>
          </p:cNvSpPr>
          <p:nvPr/>
        </p:nvSpPr>
        <p:spPr bwMode="auto">
          <a:xfrm>
            <a:off x="4772025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251"/>
          <p:cNvSpPr>
            <a:spLocks noChangeShapeType="1"/>
          </p:cNvSpPr>
          <p:nvPr/>
        </p:nvSpPr>
        <p:spPr bwMode="auto">
          <a:xfrm>
            <a:off x="4970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252"/>
          <p:cNvSpPr>
            <a:spLocks noChangeShapeType="1"/>
          </p:cNvSpPr>
          <p:nvPr/>
        </p:nvSpPr>
        <p:spPr bwMode="auto">
          <a:xfrm>
            <a:off x="5170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253"/>
          <p:cNvSpPr>
            <a:spLocks noChangeShapeType="1"/>
          </p:cNvSpPr>
          <p:nvPr/>
        </p:nvSpPr>
        <p:spPr bwMode="auto">
          <a:xfrm>
            <a:off x="5370513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254"/>
          <p:cNvSpPr>
            <a:spLocks noChangeShapeType="1"/>
          </p:cNvSpPr>
          <p:nvPr/>
        </p:nvSpPr>
        <p:spPr bwMode="auto">
          <a:xfrm>
            <a:off x="5568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255"/>
          <p:cNvSpPr>
            <a:spLocks noChangeShapeType="1"/>
          </p:cNvSpPr>
          <p:nvPr/>
        </p:nvSpPr>
        <p:spPr bwMode="auto">
          <a:xfrm>
            <a:off x="5768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256"/>
          <p:cNvSpPr>
            <a:spLocks noChangeShapeType="1"/>
          </p:cNvSpPr>
          <p:nvPr/>
        </p:nvSpPr>
        <p:spPr bwMode="auto">
          <a:xfrm>
            <a:off x="5969000" y="1317626"/>
            <a:ext cx="131763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257"/>
          <p:cNvSpPr>
            <a:spLocks noChangeShapeType="1"/>
          </p:cNvSpPr>
          <p:nvPr/>
        </p:nvSpPr>
        <p:spPr bwMode="auto">
          <a:xfrm>
            <a:off x="6167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258"/>
          <p:cNvSpPr>
            <a:spLocks noChangeShapeType="1"/>
          </p:cNvSpPr>
          <p:nvPr/>
        </p:nvSpPr>
        <p:spPr bwMode="auto">
          <a:xfrm>
            <a:off x="6367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259"/>
          <p:cNvSpPr>
            <a:spLocks noChangeShapeType="1"/>
          </p:cNvSpPr>
          <p:nvPr/>
        </p:nvSpPr>
        <p:spPr bwMode="auto">
          <a:xfrm>
            <a:off x="65674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260"/>
          <p:cNvSpPr>
            <a:spLocks noChangeShapeType="1"/>
          </p:cNvSpPr>
          <p:nvPr/>
        </p:nvSpPr>
        <p:spPr bwMode="auto">
          <a:xfrm>
            <a:off x="6765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261"/>
          <p:cNvSpPr>
            <a:spLocks noChangeShapeType="1"/>
          </p:cNvSpPr>
          <p:nvPr/>
        </p:nvSpPr>
        <p:spPr bwMode="auto">
          <a:xfrm>
            <a:off x="6965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262"/>
          <p:cNvSpPr>
            <a:spLocks noChangeShapeType="1"/>
          </p:cNvSpPr>
          <p:nvPr/>
        </p:nvSpPr>
        <p:spPr bwMode="auto">
          <a:xfrm>
            <a:off x="716597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263"/>
          <p:cNvSpPr>
            <a:spLocks noChangeShapeType="1"/>
          </p:cNvSpPr>
          <p:nvPr/>
        </p:nvSpPr>
        <p:spPr bwMode="auto">
          <a:xfrm>
            <a:off x="7364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264"/>
          <p:cNvSpPr>
            <a:spLocks noChangeShapeType="1"/>
          </p:cNvSpPr>
          <p:nvPr/>
        </p:nvSpPr>
        <p:spPr bwMode="auto">
          <a:xfrm>
            <a:off x="756443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265"/>
          <p:cNvSpPr>
            <a:spLocks noChangeShapeType="1"/>
          </p:cNvSpPr>
          <p:nvPr/>
        </p:nvSpPr>
        <p:spPr bwMode="auto">
          <a:xfrm>
            <a:off x="776446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266"/>
          <p:cNvSpPr>
            <a:spLocks noChangeShapeType="1"/>
          </p:cNvSpPr>
          <p:nvPr/>
        </p:nvSpPr>
        <p:spPr bwMode="auto">
          <a:xfrm>
            <a:off x="796290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267"/>
          <p:cNvSpPr>
            <a:spLocks noChangeShapeType="1"/>
          </p:cNvSpPr>
          <p:nvPr/>
        </p:nvSpPr>
        <p:spPr bwMode="auto">
          <a:xfrm>
            <a:off x="8162925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268"/>
          <p:cNvSpPr>
            <a:spLocks noChangeShapeType="1"/>
          </p:cNvSpPr>
          <p:nvPr/>
        </p:nvSpPr>
        <p:spPr bwMode="auto">
          <a:xfrm>
            <a:off x="8362950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269"/>
          <p:cNvSpPr>
            <a:spLocks noChangeShapeType="1"/>
          </p:cNvSpPr>
          <p:nvPr/>
        </p:nvSpPr>
        <p:spPr bwMode="auto">
          <a:xfrm>
            <a:off x="8561388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270"/>
          <p:cNvSpPr>
            <a:spLocks noChangeShapeType="1"/>
          </p:cNvSpPr>
          <p:nvPr/>
        </p:nvSpPr>
        <p:spPr bwMode="auto">
          <a:xfrm>
            <a:off x="8761413" y="1317626"/>
            <a:ext cx="133350" cy="0"/>
          </a:xfrm>
          <a:prstGeom prst="line">
            <a:avLst/>
          </a:prstGeom>
          <a:noFill/>
          <a:ln w="22225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4" name="Line 274"/>
          <p:cNvSpPr>
            <a:spLocks noChangeShapeType="1"/>
          </p:cNvSpPr>
          <p:nvPr/>
        </p:nvSpPr>
        <p:spPr bwMode="auto">
          <a:xfrm>
            <a:off x="3292475" y="5141914"/>
            <a:ext cx="34512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5" name="Line 275"/>
          <p:cNvSpPr>
            <a:spLocks noChangeShapeType="1"/>
          </p:cNvSpPr>
          <p:nvPr/>
        </p:nvSpPr>
        <p:spPr bwMode="auto">
          <a:xfrm>
            <a:off x="4865688" y="4997451"/>
            <a:ext cx="20113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Line 276"/>
          <p:cNvSpPr>
            <a:spLocks noChangeShapeType="1"/>
          </p:cNvSpPr>
          <p:nvPr/>
        </p:nvSpPr>
        <p:spPr bwMode="auto">
          <a:xfrm>
            <a:off x="5513388" y="4859339"/>
            <a:ext cx="21558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Line 277"/>
          <p:cNvSpPr>
            <a:spLocks noChangeShapeType="1"/>
          </p:cNvSpPr>
          <p:nvPr/>
        </p:nvSpPr>
        <p:spPr bwMode="auto">
          <a:xfrm>
            <a:off x="2727325" y="4570414"/>
            <a:ext cx="91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Line 278"/>
          <p:cNvSpPr>
            <a:spLocks noChangeShapeType="1"/>
          </p:cNvSpPr>
          <p:nvPr/>
        </p:nvSpPr>
        <p:spPr bwMode="auto">
          <a:xfrm>
            <a:off x="2881313" y="4432301"/>
            <a:ext cx="1663700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Line 279"/>
          <p:cNvSpPr>
            <a:spLocks noChangeShapeType="1"/>
          </p:cNvSpPr>
          <p:nvPr/>
        </p:nvSpPr>
        <p:spPr bwMode="auto">
          <a:xfrm>
            <a:off x="3408363" y="4287839"/>
            <a:ext cx="17573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Line 280"/>
          <p:cNvSpPr>
            <a:spLocks noChangeShapeType="1"/>
          </p:cNvSpPr>
          <p:nvPr/>
        </p:nvSpPr>
        <p:spPr bwMode="auto">
          <a:xfrm>
            <a:off x="5508625" y="4005264"/>
            <a:ext cx="2051050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Line 281"/>
          <p:cNvSpPr>
            <a:spLocks noChangeShapeType="1"/>
          </p:cNvSpPr>
          <p:nvPr/>
        </p:nvSpPr>
        <p:spPr bwMode="auto">
          <a:xfrm>
            <a:off x="2854325" y="3867151"/>
            <a:ext cx="18510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Line 282"/>
          <p:cNvSpPr>
            <a:spLocks noChangeShapeType="1"/>
          </p:cNvSpPr>
          <p:nvPr/>
        </p:nvSpPr>
        <p:spPr bwMode="auto">
          <a:xfrm>
            <a:off x="3225800" y="3722689"/>
            <a:ext cx="21447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Line 283"/>
          <p:cNvSpPr>
            <a:spLocks noChangeShapeType="1"/>
          </p:cNvSpPr>
          <p:nvPr/>
        </p:nvSpPr>
        <p:spPr bwMode="auto">
          <a:xfrm>
            <a:off x="2925763" y="3440114"/>
            <a:ext cx="146843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Line 284"/>
          <p:cNvSpPr>
            <a:spLocks noChangeShapeType="1"/>
          </p:cNvSpPr>
          <p:nvPr/>
        </p:nvSpPr>
        <p:spPr bwMode="auto">
          <a:xfrm>
            <a:off x="2727325" y="3295651"/>
            <a:ext cx="903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Line 285"/>
          <p:cNvSpPr>
            <a:spLocks noChangeShapeType="1"/>
          </p:cNvSpPr>
          <p:nvPr/>
        </p:nvSpPr>
        <p:spPr bwMode="auto">
          <a:xfrm>
            <a:off x="2727325" y="3157539"/>
            <a:ext cx="25542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Line 286"/>
          <p:cNvSpPr>
            <a:spLocks noChangeShapeType="1"/>
          </p:cNvSpPr>
          <p:nvPr/>
        </p:nvSpPr>
        <p:spPr bwMode="auto">
          <a:xfrm>
            <a:off x="5143500" y="2874964"/>
            <a:ext cx="209391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287"/>
          <p:cNvSpPr>
            <a:spLocks noChangeShapeType="1"/>
          </p:cNvSpPr>
          <p:nvPr/>
        </p:nvSpPr>
        <p:spPr bwMode="auto">
          <a:xfrm>
            <a:off x="5237163" y="2730501"/>
            <a:ext cx="20732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Line 288"/>
          <p:cNvSpPr>
            <a:spLocks noChangeShapeType="1"/>
          </p:cNvSpPr>
          <p:nvPr/>
        </p:nvSpPr>
        <p:spPr bwMode="auto">
          <a:xfrm>
            <a:off x="3519488" y="2592389"/>
            <a:ext cx="237172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289"/>
          <p:cNvSpPr>
            <a:spLocks noChangeShapeType="1"/>
          </p:cNvSpPr>
          <p:nvPr/>
        </p:nvSpPr>
        <p:spPr bwMode="auto">
          <a:xfrm>
            <a:off x="2727325" y="2309814"/>
            <a:ext cx="2963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290"/>
          <p:cNvSpPr>
            <a:spLocks noChangeShapeType="1"/>
          </p:cNvSpPr>
          <p:nvPr/>
        </p:nvSpPr>
        <p:spPr bwMode="auto">
          <a:xfrm>
            <a:off x="3446463" y="2165351"/>
            <a:ext cx="15128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291"/>
          <p:cNvSpPr>
            <a:spLocks noChangeShapeType="1"/>
          </p:cNvSpPr>
          <p:nvPr/>
        </p:nvSpPr>
        <p:spPr bwMode="auto">
          <a:xfrm>
            <a:off x="3790950" y="2027239"/>
            <a:ext cx="17176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292"/>
          <p:cNvSpPr>
            <a:spLocks noChangeShapeType="1"/>
          </p:cNvSpPr>
          <p:nvPr/>
        </p:nvSpPr>
        <p:spPr bwMode="auto">
          <a:xfrm>
            <a:off x="3021013" y="1738314"/>
            <a:ext cx="170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93"/>
          <p:cNvSpPr>
            <a:spLocks noChangeShapeType="1"/>
          </p:cNvSpPr>
          <p:nvPr/>
        </p:nvSpPr>
        <p:spPr bwMode="auto">
          <a:xfrm>
            <a:off x="5114925" y="1600201"/>
            <a:ext cx="21891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4"/>
          <p:cNvSpPr>
            <a:spLocks noChangeShapeType="1"/>
          </p:cNvSpPr>
          <p:nvPr/>
        </p:nvSpPr>
        <p:spPr bwMode="auto">
          <a:xfrm>
            <a:off x="2727325" y="1455739"/>
            <a:ext cx="1423988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295"/>
          <p:cNvSpPr>
            <a:spLocks noChangeShapeType="1"/>
          </p:cNvSpPr>
          <p:nvPr/>
        </p:nvSpPr>
        <p:spPr bwMode="auto">
          <a:xfrm>
            <a:off x="4887913" y="1173164"/>
            <a:ext cx="29765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296"/>
          <p:cNvSpPr>
            <a:spLocks noChangeShapeType="1"/>
          </p:cNvSpPr>
          <p:nvPr/>
        </p:nvSpPr>
        <p:spPr bwMode="auto">
          <a:xfrm>
            <a:off x="4405313" y="1035051"/>
            <a:ext cx="1552575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297"/>
          <p:cNvSpPr>
            <a:spLocks noChangeShapeType="1"/>
          </p:cNvSpPr>
          <p:nvPr/>
        </p:nvSpPr>
        <p:spPr bwMode="auto">
          <a:xfrm>
            <a:off x="4378325" y="890589"/>
            <a:ext cx="1058863" cy="0"/>
          </a:xfrm>
          <a:prstGeom prst="line">
            <a:avLst/>
          </a:prstGeom>
          <a:noFill/>
          <a:ln w="11113">
            <a:solidFill>
              <a:srgbClr val="909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Rectangle 301"/>
          <p:cNvSpPr>
            <a:spLocks noChangeArrowheads="1"/>
          </p:cNvSpPr>
          <p:nvPr/>
        </p:nvSpPr>
        <p:spPr bwMode="auto">
          <a:xfrm>
            <a:off x="4981575" y="510222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" name="Rectangle 302"/>
          <p:cNvSpPr>
            <a:spLocks noChangeArrowheads="1"/>
          </p:cNvSpPr>
          <p:nvPr/>
        </p:nvSpPr>
        <p:spPr bwMode="auto">
          <a:xfrm>
            <a:off x="5835650" y="49641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" name="Rectangle 303"/>
          <p:cNvSpPr>
            <a:spLocks noChangeArrowheads="1"/>
          </p:cNvSpPr>
          <p:nvPr/>
        </p:nvSpPr>
        <p:spPr bwMode="auto">
          <a:xfrm>
            <a:off x="6556375" y="48196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Rectangle 304"/>
          <p:cNvSpPr>
            <a:spLocks noChangeArrowheads="1"/>
          </p:cNvSpPr>
          <p:nvPr/>
        </p:nvSpPr>
        <p:spPr bwMode="auto">
          <a:xfrm>
            <a:off x="2854325" y="453707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Rectangle 305"/>
          <p:cNvSpPr>
            <a:spLocks noChangeArrowheads="1"/>
          </p:cNvSpPr>
          <p:nvPr/>
        </p:nvSpPr>
        <p:spPr bwMode="auto">
          <a:xfrm>
            <a:off x="3673475" y="4394201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Rectangle 306"/>
          <p:cNvSpPr>
            <a:spLocks noChangeArrowheads="1"/>
          </p:cNvSpPr>
          <p:nvPr/>
        </p:nvSpPr>
        <p:spPr bwMode="auto">
          <a:xfrm>
            <a:off x="4251325" y="42545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Rectangle 307"/>
          <p:cNvSpPr>
            <a:spLocks noChangeArrowheads="1"/>
          </p:cNvSpPr>
          <p:nvPr/>
        </p:nvSpPr>
        <p:spPr bwMode="auto">
          <a:xfrm>
            <a:off x="6500813" y="39719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Rectangle 308"/>
          <p:cNvSpPr>
            <a:spLocks noChangeArrowheads="1"/>
          </p:cNvSpPr>
          <p:nvPr/>
        </p:nvSpPr>
        <p:spPr bwMode="auto">
          <a:xfrm>
            <a:off x="3740150" y="3827464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Rectangle 309"/>
          <p:cNvSpPr>
            <a:spLocks noChangeArrowheads="1"/>
          </p:cNvSpPr>
          <p:nvPr/>
        </p:nvSpPr>
        <p:spPr bwMode="auto">
          <a:xfrm>
            <a:off x="4262438" y="36893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310"/>
          <p:cNvSpPr>
            <a:spLocks noChangeArrowheads="1"/>
          </p:cNvSpPr>
          <p:nvPr/>
        </p:nvSpPr>
        <p:spPr bwMode="auto">
          <a:xfrm>
            <a:off x="3624263" y="340677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311"/>
          <p:cNvSpPr>
            <a:spLocks noChangeArrowheads="1"/>
          </p:cNvSpPr>
          <p:nvPr/>
        </p:nvSpPr>
        <p:spPr bwMode="auto">
          <a:xfrm>
            <a:off x="2798763" y="32623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312"/>
          <p:cNvSpPr>
            <a:spLocks noChangeArrowheads="1"/>
          </p:cNvSpPr>
          <p:nvPr/>
        </p:nvSpPr>
        <p:spPr bwMode="auto">
          <a:xfrm>
            <a:off x="3895725" y="31178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313"/>
          <p:cNvSpPr>
            <a:spLocks noChangeArrowheads="1"/>
          </p:cNvSpPr>
          <p:nvPr/>
        </p:nvSpPr>
        <p:spPr bwMode="auto">
          <a:xfrm>
            <a:off x="6156325" y="2835276"/>
            <a:ext cx="73025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314"/>
          <p:cNvSpPr>
            <a:spLocks noChangeArrowheads="1"/>
          </p:cNvSpPr>
          <p:nvPr/>
        </p:nvSpPr>
        <p:spPr bwMode="auto">
          <a:xfrm>
            <a:off x="6240463" y="2697164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Rectangle 315"/>
          <p:cNvSpPr>
            <a:spLocks noChangeArrowheads="1"/>
          </p:cNvSpPr>
          <p:nvPr/>
        </p:nvSpPr>
        <p:spPr bwMode="auto">
          <a:xfrm>
            <a:off x="4672013" y="255270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316"/>
          <p:cNvSpPr>
            <a:spLocks noChangeArrowheads="1"/>
          </p:cNvSpPr>
          <p:nvPr/>
        </p:nvSpPr>
        <p:spPr bwMode="auto">
          <a:xfrm>
            <a:off x="3935413" y="2270126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Rectangle 317"/>
          <p:cNvSpPr>
            <a:spLocks noChangeArrowheads="1"/>
          </p:cNvSpPr>
          <p:nvPr/>
        </p:nvSpPr>
        <p:spPr bwMode="auto">
          <a:xfrm>
            <a:off x="4167188" y="2132014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318"/>
          <p:cNvSpPr>
            <a:spLocks noChangeArrowheads="1"/>
          </p:cNvSpPr>
          <p:nvPr/>
        </p:nvSpPr>
        <p:spPr bwMode="auto">
          <a:xfrm>
            <a:off x="4616450" y="1987551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Rectangle 319"/>
          <p:cNvSpPr>
            <a:spLocks noChangeArrowheads="1"/>
          </p:cNvSpPr>
          <p:nvPr/>
        </p:nvSpPr>
        <p:spPr bwMode="auto">
          <a:xfrm>
            <a:off x="3840163" y="1704976"/>
            <a:ext cx="73025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320"/>
          <p:cNvSpPr>
            <a:spLocks noChangeArrowheads="1"/>
          </p:cNvSpPr>
          <p:nvPr/>
        </p:nvSpPr>
        <p:spPr bwMode="auto">
          <a:xfrm>
            <a:off x="6173788" y="156051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321"/>
          <p:cNvSpPr>
            <a:spLocks noChangeArrowheads="1"/>
          </p:cNvSpPr>
          <p:nvPr/>
        </p:nvSpPr>
        <p:spPr bwMode="auto">
          <a:xfrm>
            <a:off x="3181350" y="142240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322"/>
          <p:cNvSpPr>
            <a:spLocks noChangeArrowheads="1"/>
          </p:cNvSpPr>
          <p:nvPr/>
        </p:nvSpPr>
        <p:spPr bwMode="auto">
          <a:xfrm>
            <a:off x="6340475" y="1139826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323"/>
          <p:cNvSpPr>
            <a:spLocks noChangeArrowheads="1"/>
          </p:cNvSpPr>
          <p:nvPr/>
        </p:nvSpPr>
        <p:spPr bwMode="auto">
          <a:xfrm>
            <a:off x="5143500" y="995364"/>
            <a:ext cx="71438" cy="73025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Rectangle 324"/>
          <p:cNvSpPr>
            <a:spLocks noChangeArrowheads="1"/>
          </p:cNvSpPr>
          <p:nvPr/>
        </p:nvSpPr>
        <p:spPr bwMode="auto">
          <a:xfrm>
            <a:off x="4872038" y="857251"/>
            <a:ext cx="71438" cy="71438"/>
          </a:xfrm>
          <a:prstGeom prst="rect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325"/>
          <p:cNvSpPr>
            <a:spLocks noChangeShapeType="1"/>
          </p:cNvSpPr>
          <p:nvPr/>
        </p:nvSpPr>
        <p:spPr bwMode="auto">
          <a:xfrm flipV="1">
            <a:off x="2582863" y="746126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Line 332"/>
          <p:cNvSpPr>
            <a:spLocks noChangeShapeType="1"/>
          </p:cNvSpPr>
          <p:nvPr/>
        </p:nvSpPr>
        <p:spPr bwMode="auto">
          <a:xfrm flipH="1">
            <a:off x="2487613" y="51419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" name="Rectangle 333"/>
          <p:cNvSpPr>
            <a:spLocks noChangeArrowheads="1"/>
          </p:cNvSpPr>
          <p:nvPr/>
        </p:nvSpPr>
        <p:spPr bwMode="auto">
          <a:xfrm>
            <a:off x="1092200" y="5070476"/>
            <a:ext cx="1412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Violent Crime Rate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34" name="Line 334"/>
          <p:cNvSpPr>
            <a:spLocks noChangeShapeType="1"/>
          </p:cNvSpPr>
          <p:nvPr/>
        </p:nvSpPr>
        <p:spPr bwMode="auto">
          <a:xfrm flipH="1">
            <a:off x="2487613" y="49974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5" name="Rectangle 335"/>
          <p:cNvSpPr>
            <a:spLocks noChangeArrowheads="1"/>
          </p:cNvSpPr>
          <p:nvPr/>
        </p:nvSpPr>
        <p:spPr bwMode="auto">
          <a:xfrm>
            <a:off x="1296988" y="4926014"/>
            <a:ext cx="12080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Religious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36" name="Line 336"/>
          <p:cNvSpPr>
            <a:spLocks noChangeShapeType="1"/>
          </p:cNvSpPr>
          <p:nvPr/>
        </p:nvSpPr>
        <p:spPr bwMode="auto">
          <a:xfrm flipH="1">
            <a:off x="2487613" y="48593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" name="Rectangle 337"/>
          <p:cNvSpPr>
            <a:spLocks noChangeArrowheads="1"/>
          </p:cNvSpPr>
          <p:nvPr/>
        </p:nvSpPr>
        <p:spPr bwMode="auto">
          <a:xfrm>
            <a:off x="1003300" y="4786314"/>
            <a:ext cx="1501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Social Capital Index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38" name="Line 338"/>
          <p:cNvSpPr>
            <a:spLocks noChangeShapeType="1"/>
          </p:cNvSpPr>
          <p:nvPr/>
        </p:nvSpPr>
        <p:spPr bwMode="auto">
          <a:xfrm flipH="1">
            <a:off x="2487613" y="45704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Rectangle 339"/>
          <p:cNvSpPr>
            <a:spLocks noChangeArrowheads="1"/>
          </p:cNvSpPr>
          <p:nvPr/>
        </p:nvSpPr>
        <p:spPr bwMode="auto">
          <a:xfrm>
            <a:off x="1058863" y="4498976"/>
            <a:ext cx="1446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Share Foreign Born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0" name="Line 340"/>
          <p:cNvSpPr>
            <a:spLocks noChangeShapeType="1"/>
          </p:cNvSpPr>
          <p:nvPr/>
        </p:nvSpPr>
        <p:spPr bwMode="auto">
          <a:xfrm flipH="1">
            <a:off x="2487613" y="44323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Rectangle 341"/>
          <p:cNvSpPr>
            <a:spLocks noChangeArrowheads="1"/>
          </p:cNvSpPr>
          <p:nvPr/>
        </p:nvSpPr>
        <p:spPr bwMode="auto">
          <a:xfrm>
            <a:off x="1181100" y="4360864"/>
            <a:ext cx="1323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Migration Outflow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2" name="Line 342"/>
          <p:cNvSpPr>
            <a:spLocks noChangeShapeType="1"/>
          </p:cNvSpPr>
          <p:nvPr/>
        </p:nvSpPr>
        <p:spPr bwMode="auto">
          <a:xfrm flipH="1">
            <a:off x="2487613" y="42878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" name="Rectangle 343"/>
          <p:cNvSpPr>
            <a:spLocks noChangeArrowheads="1"/>
          </p:cNvSpPr>
          <p:nvPr/>
        </p:nvSpPr>
        <p:spPr bwMode="auto">
          <a:xfrm>
            <a:off x="1290638" y="4216401"/>
            <a:ext cx="1214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Migration Inflow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4" name="Line 344"/>
          <p:cNvSpPr>
            <a:spLocks noChangeShapeType="1"/>
          </p:cNvSpPr>
          <p:nvPr/>
        </p:nvSpPr>
        <p:spPr bwMode="auto">
          <a:xfrm flipH="1">
            <a:off x="2487613" y="40052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Rectangle 345"/>
          <p:cNvSpPr>
            <a:spLocks noChangeArrowheads="1"/>
          </p:cNvSpPr>
          <p:nvPr/>
        </p:nvSpPr>
        <p:spPr bwMode="auto">
          <a:xfrm>
            <a:off x="1063625" y="3933826"/>
            <a:ext cx="14414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Teenage LFP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6" name="Line 346"/>
          <p:cNvSpPr>
            <a:spLocks noChangeShapeType="1"/>
          </p:cNvSpPr>
          <p:nvPr/>
        </p:nvSpPr>
        <p:spPr bwMode="auto">
          <a:xfrm flipH="1">
            <a:off x="2487613" y="38671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Rectangle 347"/>
          <p:cNvSpPr>
            <a:spLocks noChangeArrowheads="1"/>
          </p:cNvSpPr>
          <p:nvPr/>
        </p:nvSpPr>
        <p:spPr bwMode="auto">
          <a:xfrm>
            <a:off x="836613" y="3794126"/>
            <a:ext cx="1668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Chinese Import Growth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8" name="Line 348"/>
          <p:cNvSpPr>
            <a:spLocks noChangeShapeType="1"/>
          </p:cNvSpPr>
          <p:nvPr/>
        </p:nvSpPr>
        <p:spPr bwMode="auto">
          <a:xfrm flipH="1">
            <a:off x="2487613" y="37226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Rectangle 349"/>
          <p:cNvSpPr>
            <a:spLocks noChangeArrowheads="1"/>
          </p:cNvSpPr>
          <p:nvPr/>
        </p:nvSpPr>
        <p:spPr bwMode="auto">
          <a:xfrm>
            <a:off x="974725" y="3651251"/>
            <a:ext cx="152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Manufacturing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0" name="Line 350"/>
          <p:cNvSpPr>
            <a:spLocks noChangeShapeType="1"/>
          </p:cNvSpPr>
          <p:nvPr/>
        </p:nvSpPr>
        <p:spPr bwMode="auto">
          <a:xfrm flipH="1">
            <a:off x="2487613" y="34401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Rectangle 351"/>
          <p:cNvSpPr>
            <a:spLocks noChangeArrowheads="1"/>
          </p:cNvSpPr>
          <p:nvPr/>
        </p:nvSpPr>
        <p:spPr bwMode="auto">
          <a:xfrm>
            <a:off x="415925" y="3368676"/>
            <a:ext cx="2089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 Grad Rate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2" name="Line 352"/>
          <p:cNvSpPr>
            <a:spLocks noChangeShapeType="1"/>
          </p:cNvSpPr>
          <p:nvPr/>
        </p:nvSpPr>
        <p:spPr bwMode="auto">
          <a:xfrm flipH="1">
            <a:off x="2487613" y="32956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Rectangle 353"/>
          <p:cNvSpPr>
            <a:spLocks noChangeArrowheads="1"/>
          </p:cNvSpPr>
          <p:nvPr/>
        </p:nvSpPr>
        <p:spPr bwMode="auto">
          <a:xfrm>
            <a:off x="1341438" y="3224214"/>
            <a:ext cx="1163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 Tuition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4" name="Line 354"/>
          <p:cNvSpPr>
            <a:spLocks noChangeShapeType="1"/>
          </p:cNvSpPr>
          <p:nvPr/>
        </p:nvSpPr>
        <p:spPr bwMode="auto">
          <a:xfrm flipH="1">
            <a:off x="2487613" y="31575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Rectangle 355"/>
          <p:cNvSpPr>
            <a:spLocks noChangeArrowheads="1"/>
          </p:cNvSpPr>
          <p:nvPr/>
        </p:nvSpPr>
        <p:spPr bwMode="auto">
          <a:xfrm>
            <a:off x="1003300" y="3086101"/>
            <a:ext cx="1501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Colleges per Capita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6" name="Line 356"/>
          <p:cNvSpPr>
            <a:spLocks noChangeShapeType="1"/>
          </p:cNvSpPr>
          <p:nvPr/>
        </p:nvSpPr>
        <p:spPr bwMode="auto">
          <a:xfrm flipH="1">
            <a:off x="2487613" y="28749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Rectangle 357"/>
          <p:cNvSpPr>
            <a:spLocks noChangeArrowheads="1"/>
          </p:cNvSpPr>
          <p:nvPr/>
        </p:nvSpPr>
        <p:spPr bwMode="auto">
          <a:xfrm>
            <a:off x="981075" y="2801939"/>
            <a:ext cx="152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High School Dropout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58" name="Line 358"/>
          <p:cNvSpPr>
            <a:spLocks noChangeShapeType="1"/>
          </p:cNvSpPr>
          <p:nvPr/>
        </p:nvSpPr>
        <p:spPr bwMode="auto">
          <a:xfrm flipH="1">
            <a:off x="2487613" y="27305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359"/>
          <p:cNvSpPr>
            <a:spLocks noChangeArrowheads="1"/>
          </p:cNvSpPr>
          <p:nvPr/>
        </p:nvSpPr>
        <p:spPr bwMode="auto">
          <a:xfrm>
            <a:off x="593725" y="2659064"/>
            <a:ext cx="19113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Test Scores (Inc Adjusted)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Line 360"/>
          <p:cNvSpPr>
            <a:spLocks noChangeShapeType="1"/>
          </p:cNvSpPr>
          <p:nvPr/>
        </p:nvSpPr>
        <p:spPr bwMode="auto">
          <a:xfrm flipH="1">
            <a:off x="2487613" y="25923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Rectangle 361"/>
          <p:cNvSpPr>
            <a:spLocks noChangeArrowheads="1"/>
          </p:cNvSpPr>
          <p:nvPr/>
        </p:nvSpPr>
        <p:spPr bwMode="auto">
          <a:xfrm>
            <a:off x="876300" y="2519364"/>
            <a:ext cx="1628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Student-Teacher Ratio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Line 362"/>
          <p:cNvSpPr>
            <a:spLocks noChangeShapeType="1"/>
          </p:cNvSpPr>
          <p:nvPr/>
        </p:nvSpPr>
        <p:spPr bwMode="auto">
          <a:xfrm flipH="1">
            <a:off x="2487613" y="23098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363"/>
          <p:cNvSpPr>
            <a:spLocks noChangeArrowheads="1"/>
          </p:cNvSpPr>
          <p:nvPr/>
        </p:nvSpPr>
        <p:spPr bwMode="auto">
          <a:xfrm>
            <a:off x="1185863" y="2236789"/>
            <a:ext cx="1319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Tax Progressivity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364"/>
          <p:cNvSpPr>
            <a:spLocks noChangeShapeType="1"/>
          </p:cNvSpPr>
          <p:nvPr/>
        </p:nvSpPr>
        <p:spPr bwMode="auto">
          <a:xfrm flipH="1">
            <a:off x="2487613" y="21653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Rectangle 365"/>
          <p:cNvSpPr>
            <a:spLocks noChangeArrowheads="1"/>
          </p:cNvSpPr>
          <p:nvPr/>
        </p:nvSpPr>
        <p:spPr bwMode="auto">
          <a:xfrm>
            <a:off x="941388" y="2093914"/>
            <a:ext cx="1562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State EITC Exposure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6" name="Line 366"/>
          <p:cNvSpPr>
            <a:spLocks noChangeShapeType="1"/>
          </p:cNvSpPr>
          <p:nvPr/>
        </p:nvSpPr>
        <p:spPr bwMode="auto">
          <a:xfrm flipH="1">
            <a:off x="2487613" y="20208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Rectangle 367"/>
          <p:cNvSpPr>
            <a:spLocks noChangeArrowheads="1"/>
          </p:cNvSpPr>
          <p:nvPr/>
        </p:nvSpPr>
        <p:spPr bwMode="auto">
          <a:xfrm>
            <a:off x="1308100" y="1949451"/>
            <a:ext cx="1196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Local Tax Rate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Line 368"/>
          <p:cNvSpPr>
            <a:spLocks noChangeShapeType="1"/>
          </p:cNvSpPr>
          <p:nvPr/>
        </p:nvSpPr>
        <p:spPr bwMode="auto">
          <a:xfrm flipH="1">
            <a:off x="2487613" y="173831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Rectangle 369"/>
          <p:cNvSpPr>
            <a:spLocks noChangeArrowheads="1"/>
          </p:cNvSpPr>
          <p:nvPr/>
        </p:nvSpPr>
        <p:spPr bwMode="auto">
          <a:xfrm>
            <a:off x="1130300" y="1666876"/>
            <a:ext cx="13747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Top 1% Inc. Share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0" name="Line 370"/>
          <p:cNvSpPr>
            <a:spLocks noChangeShapeType="1"/>
          </p:cNvSpPr>
          <p:nvPr/>
        </p:nvSpPr>
        <p:spPr bwMode="auto">
          <a:xfrm flipH="1">
            <a:off x="2487613" y="160020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371"/>
          <p:cNvSpPr>
            <a:spLocks noChangeArrowheads="1"/>
          </p:cNvSpPr>
          <p:nvPr/>
        </p:nvSpPr>
        <p:spPr bwMode="auto">
          <a:xfrm>
            <a:off x="1651000" y="1527176"/>
            <a:ext cx="854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Gini Coef.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2" name="Line 372"/>
          <p:cNvSpPr>
            <a:spLocks noChangeShapeType="1"/>
          </p:cNvSpPr>
          <p:nvPr/>
        </p:nvSpPr>
        <p:spPr bwMode="auto">
          <a:xfrm flipH="1">
            <a:off x="2487613" y="145573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373"/>
          <p:cNvSpPr>
            <a:spLocks noChangeArrowheads="1"/>
          </p:cNvSpPr>
          <p:nvPr/>
        </p:nvSpPr>
        <p:spPr bwMode="auto">
          <a:xfrm>
            <a:off x="676275" y="1384301"/>
            <a:ext cx="1828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Mean Household Income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Line 374"/>
          <p:cNvSpPr>
            <a:spLocks noChangeShapeType="1"/>
          </p:cNvSpPr>
          <p:nvPr/>
        </p:nvSpPr>
        <p:spPr bwMode="auto">
          <a:xfrm flipH="1">
            <a:off x="2487613" y="1173164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Rectangle 375"/>
          <p:cNvSpPr>
            <a:spLocks noChangeArrowheads="1"/>
          </p:cNvSpPr>
          <p:nvPr/>
        </p:nvSpPr>
        <p:spPr bwMode="auto">
          <a:xfrm>
            <a:off x="731838" y="1101726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Frac. &lt; 15 Mins to Work (+)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6" name="Line 376"/>
          <p:cNvSpPr>
            <a:spLocks noChangeShapeType="1"/>
          </p:cNvSpPr>
          <p:nvPr/>
        </p:nvSpPr>
        <p:spPr bwMode="auto">
          <a:xfrm flipH="1">
            <a:off x="2487613" y="1035051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Rectangle 377"/>
          <p:cNvSpPr>
            <a:spLocks noChangeArrowheads="1"/>
          </p:cNvSpPr>
          <p:nvPr/>
        </p:nvSpPr>
        <p:spPr bwMode="auto">
          <a:xfrm>
            <a:off x="865188" y="962026"/>
            <a:ext cx="16398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Segregation of Poverty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8" name="Line 378"/>
          <p:cNvSpPr>
            <a:spLocks noChangeShapeType="1"/>
          </p:cNvSpPr>
          <p:nvPr/>
        </p:nvSpPr>
        <p:spPr bwMode="auto">
          <a:xfrm flipH="1">
            <a:off x="2487613" y="890589"/>
            <a:ext cx="95250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Rectangle 379"/>
          <p:cNvSpPr>
            <a:spLocks noChangeArrowheads="1"/>
          </p:cNvSpPr>
          <p:nvPr/>
        </p:nvSpPr>
        <p:spPr bwMode="auto">
          <a:xfrm>
            <a:off x="1085850" y="817564"/>
            <a:ext cx="141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100" smtClean="0">
                <a:solidFill>
                  <a:srgbClr val="000000"/>
                </a:solidFill>
              </a:rPr>
              <a:t>Racial Segregation (-)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0" name="Line 380"/>
          <p:cNvSpPr>
            <a:spLocks noChangeShapeType="1"/>
          </p:cNvSpPr>
          <p:nvPr/>
        </p:nvSpPr>
        <p:spPr bwMode="auto">
          <a:xfrm>
            <a:off x="2582863" y="5851526"/>
            <a:ext cx="63230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381"/>
          <p:cNvSpPr>
            <a:spLocks noChangeShapeType="1"/>
          </p:cNvSpPr>
          <p:nvPr/>
        </p:nvSpPr>
        <p:spPr bwMode="auto">
          <a:xfrm>
            <a:off x="2727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382"/>
          <p:cNvSpPr>
            <a:spLocks noChangeArrowheads="1"/>
          </p:cNvSpPr>
          <p:nvPr/>
        </p:nvSpPr>
        <p:spPr bwMode="auto">
          <a:xfrm>
            <a:off x="2665413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3" name="Line 383"/>
          <p:cNvSpPr>
            <a:spLocks noChangeShapeType="1"/>
          </p:cNvSpPr>
          <p:nvPr/>
        </p:nvSpPr>
        <p:spPr bwMode="auto">
          <a:xfrm>
            <a:off x="3935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384"/>
          <p:cNvSpPr>
            <a:spLocks noChangeArrowheads="1"/>
          </p:cNvSpPr>
          <p:nvPr/>
        </p:nvSpPr>
        <p:spPr bwMode="auto">
          <a:xfrm>
            <a:off x="37734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0.2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5" name="Line 385"/>
          <p:cNvSpPr>
            <a:spLocks noChangeShapeType="1"/>
          </p:cNvSpPr>
          <p:nvPr/>
        </p:nvSpPr>
        <p:spPr bwMode="auto">
          <a:xfrm>
            <a:off x="5137150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386"/>
          <p:cNvSpPr>
            <a:spLocks noChangeArrowheads="1"/>
          </p:cNvSpPr>
          <p:nvPr/>
        </p:nvSpPr>
        <p:spPr bwMode="auto">
          <a:xfrm>
            <a:off x="4976813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0.4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Line 387"/>
          <p:cNvSpPr>
            <a:spLocks noChangeShapeType="1"/>
          </p:cNvSpPr>
          <p:nvPr/>
        </p:nvSpPr>
        <p:spPr bwMode="auto">
          <a:xfrm>
            <a:off x="6345238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388"/>
          <p:cNvSpPr>
            <a:spLocks noChangeArrowheads="1"/>
          </p:cNvSpPr>
          <p:nvPr/>
        </p:nvSpPr>
        <p:spPr bwMode="auto">
          <a:xfrm>
            <a:off x="6184900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0.6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9" name="Line 389"/>
          <p:cNvSpPr>
            <a:spLocks noChangeShapeType="1"/>
          </p:cNvSpPr>
          <p:nvPr/>
        </p:nvSpPr>
        <p:spPr bwMode="auto">
          <a:xfrm>
            <a:off x="7553325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390"/>
          <p:cNvSpPr>
            <a:spLocks noChangeArrowheads="1"/>
          </p:cNvSpPr>
          <p:nvPr/>
        </p:nvSpPr>
        <p:spPr bwMode="auto">
          <a:xfrm>
            <a:off x="7392988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0.8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91" name="Line 391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Rectangle 392"/>
          <p:cNvSpPr>
            <a:spLocks noChangeArrowheads="1"/>
          </p:cNvSpPr>
          <p:nvPr/>
        </p:nvSpPr>
        <p:spPr bwMode="auto">
          <a:xfrm>
            <a:off x="8601075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1.0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7" name="Rectangle 396"/>
          <p:cNvSpPr/>
          <p:nvPr/>
        </p:nvSpPr>
        <p:spPr>
          <a:xfrm rot="16200000">
            <a:off x="-70180" y="4268025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0" name="Rectangle 399"/>
          <p:cNvSpPr/>
          <p:nvPr/>
        </p:nvSpPr>
        <p:spPr>
          <a:xfrm rot="16200000">
            <a:off x="-19572" y="486554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Rectangle 402"/>
          <p:cNvSpPr/>
          <p:nvPr/>
        </p:nvSpPr>
        <p:spPr>
          <a:xfrm rot="16200000">
            <a:off x="-73772" y="373622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LAB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376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15925" y="746126"/>
            <a:ext cx="8623300" cy="5576888"/>
            <a:chOff x="262" y="470"/>
            <a:chExt cx="5432" cy="3513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627" y="470"/>
              <a:ext cx="3976" cy="3216"/>
              <a:chOff x="1627" y="470"/>
              <a:chExt cx="3976" cy="3216"/>
            </a:xfrm>
          </p:grpSpPr>
          <p:sp>
            <p:nvSpPr>
              <p:cNvPr id="198" name="Line 8"/>
              <p:cNvSpPr>
                <a:spLocks noChangeShapeType="1"/>
              </p:cNvSpPr>
              <p:nvPr/>
            </p:nvSpPr>
            <p:spPr bwMode="auto">
              <a:xfrm flipV="1">
                <a:off x="1718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Line 9"/>
              <p:cNvSpPr>
                <a:spLocks noChangeShapeType="1"/>
              </p:cNvSpPr>
              <p:nvPr/>
            </p:nvSpPr>
            <p:spPr bwMode="auto">
              <a:xfrm flipV="1">
                <a:off x="2479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Line 10"/>
              <p:cNvSpPr>
                <a:spLocks noChangeShapeType="1"/>
              </p:cNvSpPr>
              <p:nvPr/>
            </p:nvSpPr>
            <p:spPr bwMode="auto">
              <a:xfrm flipV="1">
                <a:off x="3236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Line 11"/>
              <p:cNvSpPr>
                <a:spLocks noChangeShapeType="1"/>
              </p:cNvSpPr>
              <p:nvPr/>
            </p:nvSpPr>
            <p:spPr bwMode="auto">
              <a:xfrm flipV="1">
                <a:off x="3997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Line 12"/>
              <p:cNvSpPr>
                <a:spLocks noChangeShapeType="1"/>
              </p:cNvSpPr>
              <p:nvPr/>
            </p:nvSpPr>
            <p:spPr bwMode="auto">
              <a:xfrm flipV="1">
                <a:off x="4758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Line 13"/>
              <p:cNvSpPr>
                <a:spLocks noChangeShapeType="1"/>
              </p:cNvSpPr>
              <p:nvPr/>
            </p:nvSpPr>
            <p:spPr bwMode="auto">
              <a:xfrm flipV="1">
                <a:off x="5519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Line 14"/>
              <p:cNvSpPr>
                <a:spLocks noChangeShapeType="1"/>
              </p:cNvSpPr>
              <p:nvPr/>
            </p:nvSpPr>
            <p:spPr bwMode="auto">
              <a:xfrm>
                <a:off x="162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Line 15"/>
              <p:cNvSpPr>
                <a:spLocks noChangeShapeType="1"/>
              </p:cNvSpPr>
              <p:nvPr/>
            </p:nvSpPr>
            <p:spPr bwMode="auto">
              <a:xfrm>
                <a:off x="175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Line 16"/>
              <p:cNvSpPr>
                <a:spLocks noChangeShapeType="1"/>
              </p:cNvSpPr>
              <p:nvPr/>
            </p:nvSpPr>
            <p:spPr bwMode="auto">
              <a:xfrm>
                <a:off x="187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Line 17"/>
              <p:cNvSpPr>
                <a:spLocks noChangeShapeType="1"/>
              </p:cNvSpPr>
              <p:nvPr/>
            </p:nvSpPr>
            <p:spPr bwMode="auto">
              <a:xfrm>
                <a:off x="200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18"/>
              <p:cNvSpPr>
                <a:spLocks noChangeShapeType="1"/>
              </p:cNvSpPr>
              <p:nvPr/>
            </p:nvSpPr>
            <p:spPr bwMode="auto">
              <a:xfrm>
                <a:off x="2129" y="3326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Line 19"/>
              <p:cNvSpPr>
                <a:spLocks noChangeShapeType="1"/>
              </p:cNvSpPr>
              <p:nvPr/>
            </p:nvSpPr>
            <p:spPr bwMode="auto">
              <a:xfrm>
                <a:off x="2252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Line 20"/>
              <p:cNvSpPr>
                <a:spLocks noChangeShapeType="1"/>
              </p:cNvSpPr>
              <p:nvPr/>
            </p:nvSpPr>
            <p:spPr bwMode="auto">
              <a:xfrm>
                <a:off x="237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Line 21"/>
              <p:cNvSpPr>
                <a:spLocks noChangeShapeType="1"/>
              </p:cNvSpPr>
              <p:nvPr/>
            </p:nvSpPr>
            <p:spPr bwMode="auto">
              <a:xfrm>
                <a:off x="2503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Line 22"/>
              <p:cNvSpPr>
                <a:spLocks noChangeShapeType="1"/>
              </p:cNvSpPr>
              <p:nvPr/>
            </p:nvSpPr>
            <p:spPr bwMode="auto">
              <a:xfrm>
                <a:off x="2629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Line 23"/>
              <p:cNvSpPr>
                <a:spLocks noChangeShapeType="1"/>
              </p:cNvSpPr>
              <p:nvPr/>
            </p:nvSpPr>
            <p:spPr bwMode="auto">
              <a:xfrm>
                <a:off x="275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Line 24"/>
              <p:cNvSpPr>
                <a:spLocks noChangeShapeType="1"/>
              </p:cNvSpPr>
              <p:nvPr/>
            </p:nvSpPr>
            <p:spPr bwMode="auto">
              <a:xfrm>
                <a:off x="2880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Line 25"/>
              <p:cNvSpPr>
                <a:spLocks noChangeShapeType="1"/>
              </p:cNvSpPr>
              <p:nvPr/>
            </p:nvSpPr>
            <p:spPr bwMode="auto">
              <a:xfrm>
                <a:off x="3006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Line 26"/>
              <p:cNvSpPr>
                <a:spLocks noChangeShapeType="1"/>
              </p:cNvSpPr>
              <p:nvPr/>
            </p:nvSpPr>
            <p:spPr bwMode="auto">
              <a:xfrm>
                <a:off x="313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Line 27"/>
              <p:cNvSpPr>
                <a:spLocks noChangeShapeType="1"/>
              </p:cNvSpPr>
              <p:nvPr/>
            </p:nvSpPr>
            <p:spPr bwMode="auto">
              <a:xfrm>
                <a:off x="325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Line 28"/>
              <p:cNvSpPr>
                <a:spLocks noChangeShapeType="1"/>
              </p:cNvSpPr>
              <p:nvPr/>
            </p:nvSpPr>
            <p:spPr bwMode="auto">
              <a:xfrm>
                <a:off x="3383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Line 29"/>
              <p:cNvSpPr>
                <a:spLocks noChangeShapeType="1"/>
              </p:cNvSpPr>
              <p:nvPr/>
            </p:nvSpPr>
            <p:spPr bwMode="auto">
              <a:xfrm>
                <a:off x="350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Line 30"/>
              <p:cNvSpPr>
                <a:spLocks noChangeShapeType="1"/>
              </p:cNvSpPr>
              <p:nvPr/>
            </p:nvSpPr>
            <p:spPr bwMode="auto">
              <a:xfrm>
                <a:off x="363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Line 31"/>
              <p:cNvSpPr>
                <a:spLocks noChangeShapeType="1"/>
              </p:cNvSpPr>
              <p:nvPr/>
            </p:nvSpPr>
            <p:spPr bwMode="auto">
              <a:xfrm>
                <a:off x="3760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Line 32"/>
              <p:cNvSpPr>
                <a:spLocks noChangeShapeType="1"/>
              </p:cNvSpPr>
              <p:nvPr/>
            </p:nvSpPr>
            <p:spPr bwMode="auto">
              <a:xfrm>
                <a:off x="3885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Line 33"/>
              <p:cNvSpPr>
                <a:spLocks noChangeShapeType="1"/>
              </p:cNvSpPr>
              <p:nvPr/>
            </p:nvSpPr>
            <p:spPr bwMode="auto">
              <a:xfrm>
                <a:off x="401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Line 34"/>
              <p:cNvSpPr>
                <a:spLocks noChangeShapeType="1"/>
              </p:cNvSpPr>
              <p:nvPr/>
            </p:nvSpPr>
            <p:spPr bwMode="auto">
              <a:xfrm>
                <a:off x="413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Line 35"/>
              <p:cNvSpPr>
                <a:spLocks noChangeShapeType="1"/>
              </p:cNvSpPr>
              <p:nvPr/>
            </p:nvSpPr>
            <p:spPr bwMode="auto">
              <a:xfrm>
                <a:off x="426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Line 36"/>
              <p:cNvSpPr>
                <a:spLocks noChangeShapeType="1"/>
              </p:cNvSpPr>
              <p:nvPr/>
            </p:nvSpPr>
            <p:spPr bwMode="auto">
              <a:xfrm>
                <a:off x="438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Line 37"/>
              <p:cNvSpPr>
                <a:spLocks noChangeShapeType="1"/>
              </p:cNvSpPr>
              <p:nvPr/>
            </p:nvSpPr>
            <p:spPr bwMode="auto">
              <a:xfrm>
                <a:off x="451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Line 38"/>
              <p:cNvSpPr>
                <a:spLocks noChangeShapeType="1"/>
              </p:cNvSpPr>
              <p:nvPr/>
            </p:nvSpPr>
            <p:spPr bwMode="auto">
              <a:xfrm>
                <a:off x="4639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Line 39"/>
              <p:cNvSpPr>
                <a:spLocks noChangeShapeType="1"/>
              </p:cNvSpPr>
              <p:nvPr/>
            </p:nvSpPr>
            <p:spPr bwMode="auto">
              <a:xfrm>
                <a:off x="4765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Line 40"/>
              <p:cNvSpPr>
                <a:spLocks noChangeShapeType="1"/>
              </p:cNvSpPr>
              <p:nvPr/>
            </p:nvSpPr>
            <p:spPr bwMode="auto">
              <a:xfrm>
                <a:off x="489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Line 41"/>
              <p:cNvSpPr>
                <a:spLocks noChangeShapeType="1"/>
              </p:cNvSpPr>
              <p:nvPr/>
            </p:nvSpPr>
            <p:spPr bwMode="auto">
              <a:xfrm>
                <a:off x="5016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Line 42"/>
              <p:cNvSpPr>
                <a:spLocks noChangeShapeType="1"/>
              </p:cNvSpPr>
              <p:nvPr/>
            </p:nvSpPr>
            <p:spPr bwMode="auto">
              <a:xfrm>
                <a:off x="514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Line 43"/>
              <p:cNvSpPr>
                <a:spLocks noChangeShapeType="1"/>
              </p:cNvSpPr>
              <p:nvPr/>
            </p:nvSpPr>
            <p:spPr bwMode="auto">
              <a:xfrm>
                <a:off x="526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Line 44"/>
              <p:cNvSpPr>
                <a:spLocks noChangeShapeType="1"/>
              </p:cNvSpPr>
              <p:nvPr/>
            </p:nvSpPr>
            <p:spPr bwMode="auto">
              <a:xfrm>
                <a:off x="5393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Line 45"/>
              <p:cNvSpPr>
                <a:spLocks noChangeShapeType="1"/>
              </p:cNvSpPr>
              <p:nvPr/>
            </p:nvSpPr>
            <p:spPr bwMode="auto">
              <a:xfrm>
                <a:off x="5519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Line 46"/>
              <p:cNvSpPr>
                <a:spLocks noChangeShapeType="1"/>
              </p:cNvSpPr>
              <p:nvPr/>
            </p:nvSpPr>
            <p:spPr bwMode="auto">
              <a:xfrm>
                <a:off x="162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Line 47"/>
              <p:cNvSpPr>
                <a:spLocks noChangeShapeType="1"/>
              </p:cNvSpPr>
              <p:nvPr/>
            </p:nvSpPr>
            <p:spPr bwMode="auto">
              <a:xfrm>
                <a:off x="175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Line 48"/>
              <p:cNvSpPr>
                <a:spLocks noChangeShapeType="1"/>
              </p:cNvSpPr>
              <p:nvPr/>
            </p:nvSpPr>
            <p:spPr bwMode="auto">
              <a:xfrm>
                <a:off x="187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Line 49"/>
              <p:cNvSpPr>
                <a:spLocks noChangeShapeType="1"/>
              </p:cNvSpPr>
              <p:nvPr/>
            </p:nvSpPr>
            <p:spPr bwMode="auto">
              <a:xfrm>
                <a:off x="200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Line 50"/>
              <p:cNvSpPr>
                <a:spLocks noChangeShapeType="1"/>
              </p:cNvSpPr>
              <p:nvPr/>
            </p:nvSpPr>
            <p:spPr bwMode="auto">
              <a:xfrm>
                <a:off x="2129" y="2970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Line 51"/>
              <p:cNvSpPr>
                <a:spLocks noChangeShapeType="1"/>
              </p:cNvSpPr>
              <p:nvPr/>
            </p:nvSpPr>
            <p:spPr bwMode="auto">
              <a:xfrm>
                <a:off x="2252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Line 52"/>
              <p:cNvSpPr>
                <a:spLocks noChangeShapeType="1"/>
              </p:cNvSpPr>
              <p:nvPr/>
            </p:nvSpPr>
            <p:spPr bwMode="auto">
              <a:xfrm>
                <a:off x="237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Line 53"/>
              <p:cNvSpPr>
                <a:spLocks noChangeShapeType="1"/>
              </p:cNvSpPr>
              <p:nvPr/>
            </p:nvSpPr>
            <p:spPr bwMode="auto">
              <a:xfrm>
                <a:off x="2503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Line 54"/>
              <p:cNvSpPr>
                <a:spLocks noChangeShapeType="1"/>
              </p:cNvSpPr>
              <p:nvPr/>
            </p:nvSpPr>
            <p:spPr bwMode="auto">
              <a:xfrm>
                <a:off x="2629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Line 55"/>
              <p:cNvSpPr>
                <a:spLocks noChangeShapeType="1"/>
              </p:cNvSpPr>
              <p:nvPr/>
            </p:nvSpPr>
            <p:spPr bwMode="auto">
              <a:xfrm>
                <a:off x="275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Line 56"/>
              <p:cNvSpPr>
                <a:spLocks noChangeShapeType="1"/>
              </p:cNvSpPr>
              <p:nvPr/>
            </p:nvSpPr>
            <p:spPr bwMode="auto">
              <a:xfrm>
                <a:off x="2880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Line 57"/>
              <p:cNvSpPr>
                <a:spLocks noChangeShapeType="1"/>
              </p:cNvSpPr>
              <p:nvPr/>
            </p:nvSpPr>
            <p:spPr bwMode="auto">
              <a:xfrm>
                <a:off x="3006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Line 58"/>
              <p:cNvSpPr>
                <a:spLocks noChangeShapeType="1"/>
              </p:cNvSpPr>
              <p:nvPr/>
            </p:nvSpPr>
            <p:spPr bwMode="auto">
              <a:xfrm>
                <a:off x="313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Line 59"/>
              <p:cNvSpPr>
                <a:spLocks noChangeShapeType="1"/>
              </p:cNvSpPr>
              <p:nvPr/>
            </p:nvSpPr>
            <p:spPr bwMode="auto">
              <a:xfrm>
                <a:off x="325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Line 60"/>
              <p:cNvSpPr>
                <a:spLocks noChangeShapeType="1"/>
              </p:cNvSpPr>
              <p:nvPr/>
            </p:nvSpPr>
            <p:spPr bwMode="auto">
              <a:xfrm>
                <a:off x="3383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Line 61"/>
              <p:cNvSpPr>
                <a:spLocks noChangeShapeType="1"/>
              </p:cNvSpPr>
              <p:nvPr/>
            </p:nvSpPr>
            <p:spPr bwMode="auto">
              <a:xfrm>
                <a:off x="350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Line 62"/>
              <p:cNvSpPr>
                <a:spLocks noChangeShapeType="1"/>
              </p:cNvSpPr>
              <p:nvPr/>
            </p:nvSpPr>
            <p:spPr bwMode="auto">
              <a:xfrm>
                <a:off x="363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Line 63"/>
              <p:cNvSpPr>
                <a:spLocks noChangeShapeType="1"/>
              </p:cNvSpPr>
              <p:nvPr/>
            </p:nvSpPr>
            <p:spPr bwMode="auto">
              <a:xfrm>
                <a:off x="3760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Line 64"/>
              <p:cNvSpPr>
                <a:spLocks noChangeShapeType="1"/>
              </p:cNvSpPr>
              <p:nvPr/>
            </p:nvSpPr>
            <p:spPr bwMode="auto">
              <a:xfrm>
                <a:off x="3885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Line 65"/>
              <p:cNvSpPr>
                <a:spLocks noChangeShapeType="1"/>
              </p:cNvSpPr>
              <p:nvPr/>
            </p:nvSpPr>
            <p:spPr bwMode="auto">
              <a:xfrm>
                <a:off x="401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Line 66"/>
              <p:cNvSpPr>
                <a:spLocks noChangeShapeType="1"/>
              </p:cNvSpPr>
              <p:nvPr/>
            </p:nvSpPr>
            <p:spPr bwMode="auto">
              <a:xfrm>
                <a:off x="413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Line 67"/>
              <p:cNvSpPr>
                <a:spLocks noChangeShapeType="1"/>
              </p:cNvSpPr>
              <p:nvPr/>
            </p:nvSpPr>
            <p:spPr bwMode="auto">
              <a:xfrm>
                <a:off x="426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Line 68"/>
              <p:cNvSpPr>
                <a:spLocks noChangeShapeType="1"/>
              </p:cNvSpPr>
              <p:nvPr/>
            </p:nvSpPr>
            <p:spPr bwMode="auto">
              <a:xfrm>
                <a:off x="438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Line 69"/>
              <p:cNvSpPr>
                <a:spLocks noChangeShapeType="1"/>
              </p:cNvSpPr>
              <p:nvPr/>
            </p:nvSpPr>
            <p:spPr bwMode="auto">
              <a:xfrm>
                <a:off x="451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Line 70"/>
              <p:cNvSpPr>
                <a:spLocks noChangeShapeType="1"/>
              </p:cNvSpPr>
              <p:nvPr/>
            </p:nvSpPr>
            <p:spPr bwMode="auto">
              <a:xfrm>
                <a:off x="4639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Line 71"/>
              <p:cNvSpPr>
                <a:spLocks noChangeShapeType="1"/>
              </p:cNvSpPr>
              <p:nvPr/>
            </p:nvSpPr>
            <p:spPr bwMode="auto">
              <a:xfrm>
                <a:off x="4765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Line 72"/>
              <p:cNvSpPr>
                <a:spLocks noChangeShapeType="1"/>
              </p:cNvSpPr>
              <p:nvPr/>
            </p:nvSpPr>
            <p:spPr bwMode="auto">
              <a:xfrm>
                <a:off x="489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Line 73"/>
              <p:cNvSpPr>
                <a:spLocks noChangeShapeType="1"/>
              </p:cNvSpPr>
              <p:nvPr/>
            </p:nvSpPr>
            <p:spPr bwMode="auto">
              <a:xfrm>
                <a:off x="5016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Line 74"/>
              <p:cNvSpPr>
                <a:spLocks noChangeShapeType="1"/>
              </p:cNvSpPr>
              <p:nvPr/>
            </p:nvSpPr>
            <p:spPr bwMode="auto">
              <a:xfrm>
                <a:off x="514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Line 75"/>
              <p:cNvSpPr>
                <a:spLocks noChangeShapeType="1"/>
              </p:cNvSpPr>
              <p:nvPr/>
            </p:nvSpPr>
            <p:spPr bwMode="auto">
              <a:xfrm>
                <a:off x="526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Line 76"/>
              <p:cNvSpPr>
                <a:spLocks noChangeShapeType="1"/>
              </p:cNvSpPr>
              <p:nvPr/>
            </p:nvSpPr>
            <p:spPr bwMode="auto">
              <a:xfrm>
                <a:off x="5393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Line 77"/>
              <p:cNvSpPr>
                <a:spLocks noChangeShapeType="1"/>
              </p:cNvSpPr>
              <p:nvPr/>
            </p:nvSpPr>
            <p:spPr bwMode="auto">
              <a:xfrm>
                <a:off x="5519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Line 78"/>
              <p:cNvSpPr>
                <a:spLocks noChangeShapeType="1"/>
              </p:cNvSpPr>
              <p:nvPr/>
            </p:nvSpPr>
            <p:spPr bwMode="auto">
              <a:xfrm>
                <a:off x="162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Line 79"/>
              <p:cNvSpPr>
                <a:spLocks noChangeShapeType="1"/>
              </p:cNvSpPr>
              <p:nvPr/>
            </p:nvSpPr>
            <p:spPr bwMode="auto">
              <a:xfrm>
                <a:off x="175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Line 80"/>
              <p:cNvSpPr>
                <a:spLocks noChangeShapeType="1"/>
              </p:cNvSpPr>
              <p:nvPr/>
            </p:nvSpPr>
            <p:spPr bwMode="auto">
              <a:xfrm>
                <a:off x="187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Line 81"/>
              <p:cNvSpPr>
                <a:spLocks noChangeShapeType="1"/>
              </p:cNvSpPr>
              <p:nvPr/>
            </p:nvSpPr>
            <p:spPr bwMode="auto">
              <a:xfrm>
                <a:off x="200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Line 82"/>
              <p:cNvSpPr>
                <a:spLocks noChangeShapeType="1"/>
              </p:cNvSpPr>
              <p:nvPr/>
            </p:nvSpPr>
            <p:spPr bwMode="auto">
              <a:xfrm>
                <a:off x="2129" y="261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Line 83"/>
              <p:cNvSpPr>
                <a:spLocks noChangeShapeType="1"/>
              </p:cNvSpPr>
              <p:nvPr/>
            </p:nvSpPr>
            <p:spPr bwMode="auto">
              <a:xfrm>
                <a:off x="2252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Line 84"/>
              <p:cNvSpPr>
                <a:spLocks noChangeShapeType="1"/>
              </p:cNvSpPr>
              <p:nvPr/>
            </p:nvSpPr>
            <p:spPr bwMode="auto">
              <a:xfrm>
                <a:off x="237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Line 85"/>
              <p:cNvSpPr>
                <a:spLocks noChangeShapeType="1"/>
              </p:cNvSpPr>
              <p:nvPr/>
            </p:nvSpPr>
            <p:spPr bwMode="auto">
              <a:xfrm>
                <a:off x="2503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Line 86"/>
              <p:cNvSpPr>
                <a:spLocks noChangeShapeType="1"/>
              </p:cNvSpPr>
              <p:nvPr/>
            </p:nvSpPr>
            <p:spPr bwMode="auto">
              <a:xfrm>
                <a:off x="2629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Line 87"/>
              <p:cNvSpPr>
                <a:spLocks noChangeShapeType="1"/>
              </p:cNvSpPr>
              <p:nvPr/>
            </p:nvSpPr>
            <p:spPr bwMode="auto">
              <a:xfrm>
                <a:off x="275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Line 88"/>
              <p:cNvSpPr>
                <a:spLocks noChangeShapeType="1"/>
              </p:cNvSpPr>
              <p:nvPr/>
            </p:nvSpPr>
            <p:spPr bwMode="auto">
              <a:xfrm>
                <a:off x="2880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Line 89"/>
              <p:cNvSpPr>
                <a:spLocks noChangeShapeType="1"/>
              </p:cNvSpPr>
              <p:nvPr/>
            </p:nvSpPr>
            <p:spPr bwMode="auto">
              <a:xfrm>
                <a:off x="3006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Line 90"/>
              <p:cNvSpPr>
                <a:spLocks noChangeShapeType="1"/>
              </p:cNvSpPr>
              <p:nvPr/>
            </p:nvSpPr>
            <p:spPr bwMode="auto">
              <a:xfrm>
                <a:off x="313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Line 91"/>
              <p:cNvSpPr>
                <a:spLocks noChangeShapeType="1"/>
              </p:cNvSpPr>
              <p:nvPr/>
            </p:nvSpPr>
            <p:spPr bwMode="auto">
              <a:xfrm>
                <a:off x="325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Line 92"/>
              <p:cNvSpPr>
                <a:spLocks noChangeShapeType="1"/>
              </p:cNvSpPr>
              <p:nvPr/>
            </p:nvSpPr>
            <p:spPr bwMode="auto">
              <a:xfrm>
                <a:off x="3383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Line 93"/>
              <p:cNvSpPr>
                <a:spLocks noChangeShapeType="1"/>
              </p:cNvSpPr>
              <p:nvPr/>
            </p:nvSpPr>
            <p:spPr bwMode="auto">
              <a:xfrm>
                <a:off x="350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Line 94"/>
              <p:cNvSpPr>
                <a:spLocks noChangeShapeType="1"/>
              </p:cNvSpPr>
              <p:nvPr/>
            </p:nvSpPr>
            <p:spPr bwMode="auto">
              <a:xfrm>
                <a:off x="363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Line 95"/>
              <p:cNvSpPr>
                <a:spLocks noChangeShapeType="1"/>
              </p:cNvSpPr>
              <p:nvPr/>
            </p:nvSpPr>
            <p:spPr bwMode="auto">
              <a:xfrm>
                <a:off x="3760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Line 96"/>
              <p:cNvSpPr>
                <a:spLocks noChangeShapeType="1"/>
              </p:cNvSpPr>
              <p:nvPr/>
            </p:nvSpPr>
            <p:spPr bwMode="auto">
              <a:xfrm>
                <a:off x="3885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Line 97"/>
              <p:cNvSpPr>
                <a:spLocks noChangeShapeType="1"/>
              </p:cNvSpPr>
              <p:nvPr/>
            </p:nvSpPr>
            <p:spPr bwMode="auto">
              <a:xfrm>
                <a:off x="401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Line 98"/>
              <p:cNvSpPr>
                <a:spLocks noChangeShapeType="1"/>
              </p:cNvSpPr>
              <p:nvPr/>
            </p:nvSpPr>
            <p:spPr bwMode="auto">
              <a:xfrm>
                <a:off x="413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Line 99"/>
              <p:cNvSpPr>
                <a:spLocks noChangeShapeType="1"/>
              </p:cNvSpPr>
              <p:nvPr/>
            </p:nvSpPr>
            <p:spPr bwMode="auto">
              <a:xfrm>
                <a:off x="426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Line 100"/>
              <p:cNvSpPr>
                <a:spLocks noChangeShapeType="1"/>
              </p:cNvSpPr>
              <p:nvPr/>
            </p:nvSpPr>
            <p:spPr bwMode="auto">
              <a:xfrm>
                <a:off x="438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Line 101"/>
              <p:cNvSpPr>
                <a:spLocks noChangeShapeType="1"/>
              </p:cNvSpPr>
              <p:nvPr/>
            </p:nvSpPr>
            <p:spPr bwMode="auto">
              <a:xfrm>
                <a:off x="451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Line 102"/>
              <p:cNvSpPr>
                <a:spLocks noChangeShapeType="1"/>
              </p:cNvSpPr>
              <p:nvPr/>
            </p:nvSpPr>
            <p:spPr bwMode="auto">
              <a:xfrm>
                <a:off x="4639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Line 103"/>
              <p:cNvSpPr>
                <a:spLocks noChangeShapeType="1"/>
              </p:cNvSpPr>
              <p:nvPr/>
            </p:nvSpPr>
            <p:spPr bwMode="auto">
              <a:xfrm>
                <a:off x="4765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Line 104"/>
              <p:cNvSpPr>
                <a:spLocks noChangeShapeType="1"/>
              </p:cNvSpPr>
              <p:nvPr/>
            </p:nvSpPr>
            <p:spPr bwMode="auto">
              <a:xfrm>
                <a:off x="489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Line 105"/>
              <p:cNvSpPr>
                <a:spLocks noChangeShapeType="1"/>
              </p:cNvSpPr>
              <p:nvPr/>
            </p:nvSpPr>
            <p:spPr bwMode="auto">
              <a:xfrm>
                <a:off x="5016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Line 106"/>
              <p:cNvSpPr>
                <a:spLocks noChangeShapeType="1"/>
              </p:cNvSpPr>
              <p:nvPr/>
            </p:nvSpPr>
            <p:spPr bwMode="auto">
              <a:xfrm>
                <a:off x="514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Line 107"/>
              <p:cNvSpPr>
                <a:spLocks noChangeShapeType="1"/>
              </p:cNvSpPr>
              <p:nvPr/>
            </p:nvSpPr>
            <p:spPr bwMode="auto">
              <a:xfrm>
                <a:off x="526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Line 108"/>
              <p:cNvSpPr>
                <a:spLocks noChangeShapeType="1"/>
              </p:cNvSpPr>
              <p:nvPr/>
            </p:nvSpPr>
            <p:spPr bwMode="auto">
              <a:xfrm>
                <a:off x="5393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Line 109"/>
              <p:cNvSpPr>
                <a:spLocks noChangeShapeType="1"/>
              </p:cNvSpPr>
              <p:nvPr/>
            </p:nvSpPr>
            <p:spPr bwMode="auto">
              <a:xfrm>
                <a:off x="5519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Line 110"/>
              <p:cNvSpPr>
                <a:spLocks noChangeShapeType="1"/>
              </p:cNvSpPr>
              <p:nvPr/>
            </p:nvSpPr>
            <p:spPr bwMode="auto">
              <a:xfrm>
                <a:off x="162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Line 111"/>
              <p:cNvSpPr>
                <a:spLocks noChangeShapeType="1"/>
              </p:cNvSpPr>
              <p:nvPr/>
            </p:nvSpPr>
            <p:spPr bwMode="auto">
              <a:xfrm>
                <a:off x="175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Line 112"/>
              <p:cNvSpPr>
                <a:spLocks noChangeShapeType="1"/>
              </p:cNvSpPr>
              <p:nvPr/>
            </p:nvSpPr>
            <p:spPr bwMode="auto">
              <a:xfrm>
                <a:off x="187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Line 113"/>
              <p:cNvSpPr>
                <a:spLocks noChangeShapeType="1"/>
              </p:cNvSpPr>
              <p:nvPr/>
            </p:nvSpPr>
            <p:spPr bwMode="auto">
              <a:xfrm>
                <a:off x="200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Line 114"/>
              <p:cNvSpPr>
                <a:spLocks noChangeShapeType="1"/>
              </p:cNvSpPr>
              <p:nvPr/>
            </p:nvSpPr>
            <p:spPr bwMode="auto">
              <a:xfrm>
                <a:off x="2129" y="225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Line 115"/>
              <p:cNvSpPr>
                <a:spLocks noChangeShapeType="1"/>
              </p:cNvSpPr>
              <p:nvPr/>
            </p:nvSpPr>
            <p:spPr bwMode="auto">
              <a:xfrm>
                <a:off x="2252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Line 116"/>
              <p:cNvSpPr>
                <a:spLocks noChangeShapeType="1"/>
              </p:cNvSpPr>
              <p:nvPr/>
            </p:nvSpPr>
            <p:spPr bwMode="auto">
              <a:xfrm>
                <a:off x="237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Line 117"/>
              <p:cNvSpPr>
                <a:spLocks noChangeShapeType="1"/>
              </p:cNvSpPr>
              <p:nvPr/>
            </p:nvSpPr>
            <p:spPr bwMode="auto">
              <a:xfrm>
                <a:off x="2503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Line 118"/>
              <p:cNvSpPr>
                <a:spLocks noChangeShapeType="1"/>
              </p:cNvSpPr>
              <p:nvPr/>
            </p:nvSpPr>
            <p:spPr bwMode="auto">
              <a:xfrm>
                <a:off x="2629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Line 119"/>
              <p:cNvSpPr>
                <a:spLocks noChangeShapeType="1"/>
              </p:cNvSpPr>
              <p:nvPr/>
            </p:nvSpPr>
            <p:spPr bwMode="auto">
              <a:xfrm>
                <a:off x="275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Line 120"/>
              <p:cNvSpPr>
                <a:spLocks noChangeShapeType="1"/>
              </p:cNvSpPr>
              <p:nvPr/>
            </p:nvSpPr>
            <p:spPr bwMode="auto">
              <a:xfrm>
                <a:off x="2880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Line 121"/>
              <p:cNvSpPr>
                <a:spLocks noChangeShapeType="1"/>
              </p:cNvSpPr>
              <p:nvPr/>
            </p:nvSpPr>
            <p:spPr bwMode="auto">
              <a:xfrm>
                <a:off x="3006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Line 122"/>
              <p:cNvSpPr>
                <a:spLocks noChangeShapeType="1"/>
              </p:cNvSpPr>
              <p:nvPr/>
            </p:nvSpPr>
            <p:spPr bwMode="auto">
              <a:xfrm>
                <a:off x="313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Line 123"/>
              <p:cNvSpPr>
                <a:spLocks noChangeShapeType="1"/>
              </p:cNvSpPr>
              <p:nvPr/>
            </p:nvSpPr>
            <p:spPr bwMode="auto">
              <a:xfrm>
                <a:off x="325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Line 124"/>
              <p:cNvSpPr>
                <a:spLocks noChangeShapeType="1"/>
              </p:cNvSpPr>
              <p:nvPr/>
            </p:nvSpPr>
            <p:spPr bwMode="auto">
              <a:xfrm>
                <a:off x="3383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Line 125"/>
              <p:cNvSpPr>
                <a:spLocks noChangeShapeType="1"/>
              </p:cNvSpPr>
              <p:nvPr/>
            </p:nvSpPr>
            <p:spPr bwMode="auto">
              <a:xfrm>
                <a:off x="350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Line 126"/>
              <p:cNvSpPr>
                <a:spLocks noChangeShapeType="1"/>
              </p:cNvSpPr>
              <p:nvPr/>
            </p:nvSpPr>
            <p:spPr bwMode="auto">
              <a:xfrm>
                <a:off x="363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Line 127"/>
              <p:cNvSpPr>
                <a:spLocks noChangeShapeType="1"/>
              </p:cNvSpPr>
              <p:nvPr/>
            </p:nvSpPr>
            <p:spPr bwMode="auto">
              <a:xfrm>
                <a:off x="3760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Line 128"/>
              <p:cNvSpPr>
                <a:spLocks noChangeShapeType="1"/>
              </p:cNvSpPr>
              <p:nvPr/>
            </p:nvSpPr>
            <p:spPr bwMode="auto">
              <a:xfrm>
                <a:off x="3885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Line 129"/>
              <p:cNvSpPr>
                <a:spLocks noChangeShapeType="1"/>
              </p:cNvSpPr>
              <p:nvPr/>
            </p:nvSpPr>
            <p:spPr bwMode="auto">
              <a:xfrm>
                <a:off x="401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Line 130"/>
              <p:cNvSpPr>
                <a:spLocks noChangeShapeType="1"/>
              </p:cNvSpPr>
              <p:nvPr/>
            </p:nvSpPr>
            <p:spPr bwMode="auto">
              <a:xfrm>
                <a:off x="413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Line 131"/>
              <p:cNvSpPr>
                <a:spLocks noChangeShapeType="1"/>
              </p:cNvSpPr>
              <p:nvPr/>
            </p:nvSpPr>
            <p:spPr bwMode="auto">
              <a:xfrm>
                <a:off x="426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Line 132"/>
              <p:cNvSpPr>
                <a:spLocks noChangeShapeType="1"/>
              </p:cNvSpPr>
              <p:nvPr/>
            </p:nvSpPr>
            <p:spPr bwMode="auto">
              <a:xfrm>
                <a:off x="438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Line 133"/>
              <p:cNvSpPr>
                <a:spLocks noChangeShapeType="1"/>
              </p:cNvSpPr>
              <p:nvPr/>
            </p:nvSpPr>
            <p:spPr bwMode="auto">
              <a:xfrm>
                <a:off x="451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Line 134"/>
              <p:cNvSpPr>
                <a:spLocks noChangeShapeType="1"/>
              </p:cNvSpPr>
              <p:nvPr/>
            </p:nvSpPr>
            <p:spPr bwMode="auto">
              <a:xfrm>
                <a:off x="4639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Line 135"/>
              <p:cNvSpPr>
                <a:spLocks noChangeShapeType="1"/>
              </p:cNvSpPr>
              <p:nvPr/>
            </p:nvSpPr>
            <p:spPr bwMode="auto">
              <a:xfrm>
                <a:off x="4765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Line 136"/>
              <p:cNvSpPr>
                <a:spLocks noChangeShapeType="1"/>
              </p:cNvSpPr>
              <p:nvPr/>
            </p:nvSpPr>
            <p:spPr bwMode="auto">
              <a:xfrm>
                <a:off x="489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Line 137"/>
              <p:cNvSpPr>
                <a:spLocks noChangeShapeType="1"/>
              </p:cNvSpPr>
              <p:nvPr/>
            </p:nvSpPr>
            <p:spPr bwMode="auto">
              <a:xfrm>
                <a:off x="5016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Line 138"/>
              <p:cNvSpPr>
                <a:spLocks noChangeShapeType="1"/>
              </p:cNvSpPr>
              <p:nvPr/>
            </p:nvSpPr>
            <p:spPr bwMode="auto">
              <a:xfrm>
                <a:off x="514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Line 139"/>
              <p:cNvSpPr>
                <a:spLocks noChangeShapeType="1"/>
              </p:cNvSpPr>
              <p:nvPr/>
            </p:nvSpPr>
            <p:spPr bwMode="auto">
              <a:xfrm>
                <a:off x="526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Line 140"/>
              <p:cNvSpPr>
                <a:spLocks noChangeShapeType="1"/>
              </p:cNvSpPr>
              <p:nvPr/>
            </p:nvSpPr>
            <p:spPr bwMode="auto">
              <a:xfrm>
                <a:off x="5393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Line 141"/>
              <p:cNvSpPr>
                <a:spLocks noChangeShapeType="1"/>
              </p:cNvSpPr>
              <p:nvPr/>
            </p:nvSpPr>
            <p:spPr bwMode="auto">
              <a:xfrm>
                <a:off x="5519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Line 142"/>
              <p:cNvSpPr>
                <a:spLocks noChangeShapeType="1"/>
              </p:cNvSpPr>
              <p:nvPr/>
            </p:nvSpPr>
            <p:spPr bwMode="auto">
              <a:xfrm>
                <a:off x="162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Line 143"/>
              <p:cNvSpPr>
                <a:spLocks noChangeShapeType="1"/>
              </p:cNvSpPr>
              <p:nvPr/>
            </p:nvSpPr>
            <p:spPr bwMode="auto">
              <a:xfrm>
                <a:off x="175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Line 144"/>
              <p:cNvSpPr>
                <a:spLocks noChangeShapeType="1"/>
              </p:cNvSpPr>
              <p:nvPr/>
            </p:nvSpPr>
            <p:spPr bwMode="auto">
              <a:xfrm>
                <a:off x="187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Line 145"/>
              <p:cNvSpPr>
                <a:spLocks noChangeShapeType="1"/>
              </p:cNvSpPr>
              <p:nvPr/>
            </p:nvSpPr>
            <p:spPr bwMode="auto">
              <a:xfrm>
                <a:off x="200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Line 146"/>
              <p:cNvSpPr>
                <a:spLocks noChangeShapeType="1"/>
              </p:cNvSpPr>
              <p:nvPr/>
            </p:nvSpPr>
            <p:spPr bwMode="auto">
              <a:xfrm>
                <a:off x="2129" y="189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Line 147"/>
              <p:cNvSpPr>
                <a:spLocks noChangeShapeType="1"/>
              </p:cNvSpPr>
              <p:nvPr/>
            </p:nvSpPr>
            <p:spPr bwMode="auto">
              <a:xfrm>
                <a:off x="2252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Line 148"/>
              <p:cNvSpPr>
                <a:spLocks noChangeShapeType="1"/>
              </p:cNvSpPr>
              <p:nvPr/>
            </p:nvSpPr>
            <p:spPr bwMode="auto">
              <a:xfrm>
                <a:off x="237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Line 149"/>
              <p:cNvSpPr>
                <a:spLocks noChangeShapeType="1"/>
              </p:cNvSpPr>
              <p:nvPr/>
            </p:nvSpPr>
            <p:spPr bwMode="auto">
              <a:xfrm>
                <a:off x="2503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Line 150"/>
              <p:cNvSpPr>
                <a:spLocks noChangeShapeType="1"/>
              </p:cNvSpPr>
              <p:nvPr/>
            </p:nvSpPr>
            <p:spPr bwMode="auto">
              <a:xfrm>
                <a:off x="2629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Line 151"/>
              <p:cNvSpPr>
                <a:spLocks noChangeShapeType="1"/>
              </p:cNvSpPr>
              <p:nvPr/>
            </p:nvSpPr>
            <p:spPr bwMode="auto">
              <a:xfrm>
                <a:off x="275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Line 152"/>
              <p:cNvSpPr>
                <a:spLocks noChangeShapeType="1"/>
              </p:cNvSpPr>
              <p:nvPr/>
            </p:nvSpPr>
            <p:spPr bwMode="auto">
              <a:xfrm>
                <a:off x="2880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Line 153"/>
              <p:cNvSpPr>
                <a:spLocks noChangeShapeType="1"/>
              </p:cNvSpPr>
              <p:nvPr/>
            </p:nvSpPr>
            <p:spPr bwMode="auto">
              <a:xfrm>
                <a:off x="3006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Line 154"/>
              <p:cNvSpPr>
                <a:spLocks noChangeShapeType="1"/>
              </p:cNvSpPr>
              <p:nvPr/>
            </p:nvSpPr>
            <p:spPr bwMode="auto">
              <a:xfrm>
                <a:off x="313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Line 155"/>
              <p:cNvSpPr>
                <a:spLocks noChangeShapeType="1"/>
              </p:cNvSpPr>
              <p:nvPr/>
            </p:nvSpPr>
            <p:spPr bwMode="auto">
              <a:xfrm>
                <a:off x="325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Line 156"/>
              <p:cNvSpPr>
                <a:spLocks noChangeShapeType="1"/>
              </p:cNvSpPr>
              <p:nvPr/>
            </p:nvSpPr>
            <p:spPr bwMode="auto">
              <a:xfrm>
                <a:off x="3383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Line 157"/>
              <p:cNvSpPr>
                <a:spLocks noChangeShapeType="1"/>
              </p:cNvSpPr>
              <p:nvPr/>
            </p:nvSpPr>
            <p:spPr bwMode="auto">
              <a:xfrm>
                <a:off x="350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Line 158"/>
              <p:cNvSpPr>
                <a:spLocks noChangeShapeType="1"/>
              </p:cNvSpPr>
              <p:nvPr/>
            </p:nvSpPr>
            <p:spPr bwMode="auto">
              <a:xfrm>
                <a:off x="363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Line 159"/>
              <p:cNvSpPr>
                <a:spLocks noChangeShapeType="1"/>
              </p:cNvSpPr>
              <p:nvPr/>
            </p:nvSpPr>
            <p:spPr bwMode="auto">
              <a:xfrm>
                <a:off x="3760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Line 160"/>
              <p:cNvSpPr>
                <a:spLocks noChangeShapeType="1"/>
              </p:cNvSpPr>
              <p:nvPr/>
            </p:nvSpPr>
            <p:spPr bwMode="auto">
              <a:xfrm>
                <a:off x="3885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Line 161"/>
              <p:cNvSpPr>
                <a:spLocks noChangeShapeType="1"/>
              </p:cNvSpPr>
              <p:nvPr/>
            </p:nvSpPr>
            <p:spPr bwMode="auto">
              <a:xfrm>
                <a:off x="401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Line 162"/>
              <p:cNvSpPr>
                <a:spLocks noChangeShapeType="1"/>
              </p:cNvSpPr>
              <p:nvPr/>
            </p:nvSpPr>
            <p:spPr bwMode="auto">
              <a:xfrm>
                <a:off x="413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Line 163"/>
              <p:cNvSpPr>
                <a:spLocks noChangeShapeType="1"/>
              </p:cNvSpPr>
              <p:nvPr/>
            </p:nvSpPr>
            <p:spPr bwMode="auto">
              <a:xfrm>
                <a:off x="426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Line 164"/>
              <p:cNvSpPr>
                <a:spLocks noChangeShapeType="1"/>
              </p:cNvSpPr>
              <p:nvPr/>
            </p:nvSpPr>
            <p:spPr bwMode="auto">
              <a:xfrm>
                <a:off x="438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5" name="Line 165"/>
              <p:cNvSpPr>
                <a:spLocks noChangeShapeType="1"/>
              </p:cNvSpPr>
              <p:nvPr/>
            </p:nvSpPr>
            <p:spPr bwMode="auto">
              <a:xfrm>
                <a:off x="451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Line 166"/>
              <p:cNvSpPr>
                <a:spLocks noChangeShapeType="1"/>
              </p:cNvSpPr>
              <p:nvPr/>
            </p:nvSpPr>
            <p:spPr bwMode="auto">
              <a:xfrm>
                <a:off x="4639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Line 167"/>
              <p:cNvSpPr>
                <a:spLocks noChangeShapeType="1"/>
              </p:cNvSpPr>
              <p:nvPr/>
            </p:nvSpPr>
            <p:spPr bwMode="auto">
              <a:xfrm>
                <a:off x="4765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Line 168"/>
              <p:cNvSpPr>
                <a:spLocks noChangeShapeType="1"/>
              </p:cNvSpPr>
              <p:nvPr/>
            </p:nvSpPr>
            <p:spPr bwMode="auto">
              <a:xfrm>
                <a:off x="489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Line 169"/>
              <p:cNvSpPr>
                <a:spLocks noChangeShapeType="1"/>
              </p:cNvSpPr>
              <p:nvPr/>
            </p:nvSpPr>
            <p:spPr bwMode="auto">
              <a:xfrm>
                <a:off x="5016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Line 170"/>
              <p:cNvSpPr>
                <a:spLocks noChangeShapeType="1"/>
              </p:cNvSpPr>
              <p:nvPr/>
            </p:nvSpPr>
            <p:spPr bwMode="auto">
              <a:xfrm>
                <a:off x="514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Line 171"/>
              <p:cNvSpPr>
                <a:spLocks noChangeShapeType="1"/>
              </p:cNvSpPr>
              <p:nvPr/>
            </p:nvSpPr>
            <p:spPr bwMode="auto">
              <a:xfrm>
                <a:off x="526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Line 172"/>
              <p:cNvSpPr>
                <a:spLocks noChangeShapeType="1"/>
              </p:cNvSpPr>
              <p:nvPr/>
            </p:nvSpPr>
            <p:spPr bwMode="auto">
              <a:xfrm>
                <a:off x="5393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Line 173"/>
              <p:cNvSpPr>
                <a:spLocks noChangeShapeType="1"/>
              </p:cNvSpPr>
              <p:nvPr/>
            </p:nvSpPr>
            <p:spPr bwMode="auto">
              <a:xfrm>
                <a:off x="5519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Line 174"/>
              <p:cNvSpPr>
                <a:spLocks noChangeShapeType="1"/>
              </p:cNvSpPr>
              <p:nvPr/>
            </p:nvSpPr>
            <p:spPr bwMode="auto">
              <a:xfrm>
                <a:off x="162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Line 175"/>
              <p:cNvSpPr>
                <a:spLocks noChangeShapeType="1"/>
              </p:cNvSpPr>
              <p:nvPr/>
            </p:nvSpPr>
            <p:spPr bwMode="auto">
              <a:xfrm>
                <a:off x="175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Line 176"/>
              <p:cNvSpPr>
                <a:spLocks noChangeShapeType="1"/>
              </p:cNvSpPr>
              <p:nvPr/>
            </p:nvSpPr>
            <p:spPr bwMode="auto">
              <a:xfrm>
                <a:off x="187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Line 177"/>
              <p:cNvSpPr>
                <a:spLocks noChangeShapeType="1"/>
              </p:cNvSpPr>
              <p:nvPr/>
            </p:nvSpPr>
            <p:spPr bwMode="auto">
              <a:xfrm>
                <a:off x="200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Line 178"/>
              <p:cNvSpPr>
                <a:spLocks noChangeShapeType="1"/>
              </p:cNvSpPr>
              <p:nvPr/>
            </p:nvSpPr>
            <p:spPr bwMode="auto">
              <a:xfrm>
                <a:off x="2129" y="1542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Line 179"/>
              <p:cNvSpPr>
                <a:spLocks noChangeShapeType="1"/>
              </p:cNvSpPr>
              <p:nvPr/>
            </p:nvSpPr>
            <p:spPr bwMode="auto">
              <a:xfrm>
                <a:off x="2252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Line 180"/>
              <p:cNvSpPr>
                <a:spLocks noChangeShapeType="1"/>
              </p:cNvSpPr>
              <p:nvPr/>
            </p:nvSpPr>
            <p:spPr bwMode="auto">
              <a:xfrm>
                <a:off x="237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Line 181"/>
              <p:cNvSpPr>
                <a:spLocks noChangeShapeType="1"/>
              </p:cNvSpPr>
              <p:nvPr/>
            </p:nvSpPr>
            <p:spPr bwMode="auto">
              <a:xfrm>
                <a:off x="2503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Line 182"/>
              <p:cNvSpPr>
                <a:spLocks noChangeShapeType="1"/>
              </p:cNvSpPr>
              <p:nvPr/>
            </p:nvSpPr>
            <p:spPr bwMode="auto">
              <a:xfrm>
                <a:off x="2629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Line 183"/>
              <p:cNvSpPr>
                <a:spLocks noChangeShapeType="1"/>
              </p:cNvSpPr>
              <p:nvPr/>
            </p:nvSpPr>
            <p:spPr bwMode="auto">
              <a:xfrm>
                <a:off x="275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Line 184"/>
              <p:cNvSpPr>
                <a:spLocks noChangeShapeType="1"/>
              </p:cNvSpPr>
              <p:nvPr/>
            </p:nvSpPr>
            <p:spPr bwMode="auto">
              <a:xfrm>
                <a:off x="2880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Line 185"/>
              <p:cNvSpPr>
                <a:spLocks noChangeShapeType="1"/>
              </p:cNvSpPr>
              <p:nvPr/>
            </p:nvSpPr>
            <p:spPr bwMode="auto">
              <a:xfrm>
                <a:off x="3006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Line 186"/>
              <p:cNvSpPr>
                <a:spLocks noChangeShapeType="1"/>
              </p:cNvSpPr>
              <p:nvPr/>
            </p:nvSpPr>
            <p:spPr bwMode="auto">
              <a:xfrm>
                <a:off x="313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Line 187"/>
              <p:cNvSpPr>
                <a:spLocks noChangeShapeType="1"/>
              </p:cNvSpPr>
              <p:nvPr/>
            </p:nvSpPr>
            <p:spPr bwMode="auto">
              <a:xfrm>
                <a:off x="325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Line 188"/>
              <p:cNvSpPr>
                <a:spLocks noChangeShapeType="1"/>
              </p:cNvSpPr>
              <p:nvPr/>
            </p:nvSpPr>
            <p:spPr bwMode="auto">
              <a:xfrm>
                <a:off x="3383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Line 189"/>
              <p:cNvSpPr>
                <a:spLocks noChangeShapeType="1"/>
              </p:cNvSpPr>
              <p:nvPr/>
            </p:nvSpPr>
            <p:spPr bwMode="auto">
              <a:xfrm>
                <a:off x="350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Line 190"/>
              <p:cNvSpPr>
                <a:spLocks noChangeShapeType="1"/>
              </p:cNvSpPr>
              <p:nvPr/>
            </p:nvSpPr>
            <p:spPr bwMode="auto">
              <a:xfrm>
                <a:off x="363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Line 191"/>
              <p:cNvSpPr>
                <a:spLocks noChangeShapeType="1"/>
              </p:cNvSpPr>
              <p:nvPr/>
            </p:nvSpPr>
            <p:spPr bwMode="auto">
              <a:xfrm>
                <a:off x="3760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Line 192"/>
              <p:cNvSpPr>
                <a:spLocks noChangeShapeType="1"/>
              </p:cNvSpPr>
              <p:nvPr/>
            </p:nvSpPr>
            <p:spPr bwMode="auto">
              <a:xfrm>
                <a:off x="3885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Line 193"/>
              <p:cNvSpPr>
                <a:spLocks noChangeShapeType="1"/>
              </p:cNvSpPr>
              <p:nvPr/>
            </p:nvSpPr>
            <p:spPr bwMode="auto">
              <a:xfrm>
                <a:off x="401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Line 194"/>
              <p:cNvSpPr>
                <a:spLocks noChangeShapeType="1"/>
              </p:cNvSpPr>
              <p:nvPr/>
            </p:nvSpPr>
            <p:spPr bwMode="auto">
              <a:xfrm>
                <a:off x="413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Line 195"/>
              <p:cNvSpPr>
                <a:spLocks noChangeShapeType="1"/>
              </p:cNvSpPr>
              <p:nvPr/>
            </p:nvSpPr>
            <p:spPr bwMode="auto">
              <a:xfrm>
                <a:off x="426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Line 196"/>
              <p:cNvSpPr>
                <a:spLocks noChangeShapeType="1"/>
              </p:cNvSpPr>
              <p:nvPr/>
            </p:nvSpPr>
            <p:spPr bwMode="auto">
              <a:xfrm>
                <a:off x="438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Line 197"/>
              <p:cNvSpPr>
                <a:spLocks noChangeShapeType="1"/>
              </p:cNvSpPr>
              <p:nvPr/>
            </p:nvSpPr>
            <p:spPr bwMode="auto">
              <a:xfrm>
                <a:off x="451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Line 198"/>
              <p:cNvSpPr>
                <a:spLocks noChangeShapeType="1"/>
              </p:cNvSpPr>
              <p:nvPr/>
            </p:nvSpPr>
            <p:spPr bwMode="auto">
              <a:xfrm>
                <a:off x="4639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Line 199"/>
              <p:cNvSpPr>
                <a:spLocks noChangeShapeType="1"/>
              </p:cNvSpPr>
              <p:nvPr/>
            </p:nvSpPr>
            <p:spPr bwMode="auto">
              <a:xfrm>
                <a:off x="4765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Line 200"/>
              <p:cNvSpPr>
                <a:spLocks noChangeShapeType="1"/>
              </p:cNvSpPr>
              <p:nvPr/>
            </p:nvSpPr>
            <p:spPr bwMode="auto">
              <a:xfrm>
                <a:off x="489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Line 201"/>
              <p:cNvSpPr>
                <a:spLocks noChangeShapeType="1"/>
              </p:cNvSpPr>
              <p:nvPr/>
            </p:nvSpPr>
            <p:spPr bwMode="auto">
              <a:xfrm>
                <a:off x="5016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Line 202"/>
              <p:cNvSpPr>
                <a:spLocks noChangeShapeType="1"/>
              </p:cNvSpPr>
              <p:nvPr/>
            </p:nvSpPr>
            <p:spPr bwMode="auto">
              <a:xfrm>
                <a:off x="514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Line 203"/>
              <p:cNvSpPr>
                <a:spLocks noChangeShapeType="1"/>
              </p:cNvSpPr>
              <p:nvPr/>
            </p:nvSpPr>
            <p:spPr bwMode="auto">
              <a:xfrm>
                <a:off x="526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Line 204"/>
              <p:cNvSpPr>
                <a:spLocks noChangeShapeType="1"/>
              </p:cNvSpPr>
              <p:nvPr/>
            </p:nvSpPr>
            <p:spPr bwMode="auto">
              <a:xfrm>
                <a:off x="5393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551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62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75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87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200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2129" y="118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2252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237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2503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2629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275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2880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3006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313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325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3383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350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363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3760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3885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401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413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426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438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451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4639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Line 232"/>
            <p:cNvSpPr>
              <a:spLocks noChangeShapeType="1"/>
            </p:cNvSpPr>
            <p:nvPr/>
          </p:nvSpPr>
          <p:spPr bwMode="auto">
            <a:xfrm>
              <a:off x="4765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Line 233"/>
            <p:cNvSpPr>
              <a:spLocks noChangeShapeType="1"/>
            </p:cNvSpPr>
            <p:nvPr/>
          </p:nvSpPr>
          <p:spPr bwMode="auto">
            <a:xfrm>
              <a:off x="489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Line 234"/>
            <p:cNvSpPr>
              <a:spLocks noChangeShapeType="1"/>
            </p:cNvSpPr>
            <p:nvPr/>
          </p:nvSpPr>
          <p:spPr bwMode="auto">
            <a:xfrm>
              <a:off x="5016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235"/>
            <p:cNvSpPr>
              <a:spLocks noChangeShapeType="1"/>
            </p:cNvSpPr>
            <p:nvPr/>
          </p:nvSpPr>
          <p:spPr bwMode="auto">
            <a:xfrm>
              <a:off x="514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236"/>
            <p:cNvSpPr>
              <a:spLocks noChangeShapeType="1"/>
            </p:cNvSpPr>
            <p:nvPr/>
          </p:nvSpPr>
          <p:spPr bwMode="auto">
            <a:xfrm>
              <a:off x="526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Line 237"/>
            <p:cNvSpPr>
              <a:spLocks noChangeShapeType="1"/>
            </p:cNvSpPr>
            <p:nvPr/>
          </p:nvSpPr>
          <p:spPr bwMode="auto">
            <a:xfrm>
              <a:off x="5393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Line 238"/>
            <p:cNvSpPr>
              <a:spLocks noChangeShapeType="1"/>
            </p:cNvSpPr>
            <p:nvPr/>
          </p:nvSpPr>
          <p:spPr bwMode="auto">
            <a:xfrm>
              <a:off x="5519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Line 239"/>
            <p:cNvSpPr>
              <a:spLocks noChangeShapeType="1"/>
            </p:cNvSpPr>
            <p:nvPr/>
          </p:nvSpPr>
          <p:spPr bwMode="auto">
            <a:xfrm>
              <a:off x="162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Line 240"/>
            <p:cNvSpPr>
              <a:spLocks noChangeShapeType="1"/>
            </p:cNvSpPr>
            <p:nvPr/>
          </p:nvSpPr>
          <p:spPr bwMode="auto">
            <a:xfrm>
              <a:off x="175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Line 241"/>
            <p:cNvSpPr>
              <a:spLocks noChangeShapeType="1"/>
            </p:cNvSpPr>
            <p:nvPr/>
          </p:nvSpPr>
          <p:spPr bwMode="auto">
            <a:xfrm>
              <a:off x="187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Line 242"/>
            <p:cNvSpPr>
              <a:spLocks noChangeShapeType="1"/>
            </p:cNvSpPr>
            <p:nvPr/>
          </p:nvSpPr>
          <p:spPr bwMode="auto">
            <a:xfrm>
              <a:off x="200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Line 243"/>
            <p:cNvSpPr>
              <a:spLocks noChangeShapeType="1"/>
            </p:cNvSpPr>
            <p:nvPr/>
          </p:nvSpPr>
          <p:spPr bwMode="auto">
            <a:xfrm>
              <a:off x="2129" y="83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Line 244"/>
            <p:cNvSpPr>
              <a:spLocks noChangeShapeType="1"/>
            </p:cNvSpPr>
            <p:nvPr/>
          </p:nvSpPr>
          <p:spPr bwMode="auto">
            <a:xfrm>
              <a:off x="2252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Line 245"/>
            <p:cNvSpPr>
              <a:spLocks noChangeShapeType="1"/>
            </p:cNvSpPr>
            <p:nvPr/>
          </p:nvSpPr>
          <p:spPr bwMode="auto">
            <a:xfrm>
              <a:off x="237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Line 246"/>
            <p:cNvSpPr>
              <a:spLocks noChangeShapeType="1"/>
            </p:cNvSpPr>
            <p:nvPr/>
          </p:nvSpPr>
          <p:spPr bwMode="auto">
            <a:xfrm>
              <a:off x="2503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Line 247"/>
            <p:cNvSpPr>
              <a:spLocks noChangeShapeType="1"/>
            </p:cNvSpPr>
            <p:nvPr/>
          </p:nvSpPr>
          <p:spPr bwMode="auto">
            <a:xfrm>
              <a:off x="2629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Line 248"/>
            <p:cNvSpPr>
              <a:spLocks noChangeShapeType="1"/>
            </p:cNvSpPr>
            <p:nvPr/>
          </p:nvSpPr>
          <p:spPr bwMode="auto">
            <a:xfrm>
              <a:off x="275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Line 249"/>
            <p:cNvSpPr>
              <a:spLocks noChangeShapeType="1"/>
            </p:cNvSpPr>
            <p:nvPr/>
          </p:nvSpPr>
          <p:spPr bwMode="auto">
            <a:xfrm>
              <a:off x="2880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Line 250"/>
            <p:cNvSpPr>
              <a:spLocks noChangeShapeType="1"/>
            </p:cNvSpPr>
            <p:nvPr/>
          </p:nvSpPr>
          <p:spPr bwMode="auto">
            <a:xfrm>
              <a:off x="3006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Line 251"/>
            <p:cNvSpPr>
              <a:spLocks noChangeShapeType="1"/>
            </p:cNvSpPr>
            <p:nvPr/>
          </p:nvSpPr>
          <p:spPr bwMode="auto">
            <a:xfrm>
              <a:off x="313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Line 252"/>
            <p:cNvSpPr>
              <a:spLocks noChangeShapeType="1"/>
            </p:cNvSpPr>
            <p:nvPr/>
          </p:nvSpPr>
          <p:spPr bwMode="auto">
            <a:xfrm>
              <a:off x="325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Line 253"/>
            <p:cNvSpPr>
              <a:spLocks noChangeShapeType="1"/>
            </p:cNvSpPr>
            <p:nvPr/>
          </p:nvSpPr>
          <p:spPr bwMode="auto">
            <a:xfrm>
              <a:off x="3383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Line 254"/>
            <p:cNvSpPr>
              <a:spLocks noChangeShapeType="1"/>
            </p:cNvSpPr>
            <p:nvPr/>
          </p:nvSpPr>
          <p:spPr bwMode="auto">
            <a:xfrm>
              <a:off x="350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Line 255"/>
            <p:cNvSpPr>
              <a:spLocks noChangeShapeType="1"/>
            </p:cNvSpPr>
            <p:nvPr/>
          </p:nvSpPr>
          <p:spPr bwMode="auto">
            <a:xfrm>
              <a:off x="363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Line 256"/>
            <p:cNvSpPr>
              <a:spLocks noChangeShapeType="1"/>
            </p:cNvSpPr>
            <p:nvPr/>
          </p:nvSpPr>
          <p:spPr bwMode="auto">
            <a:xfrm>
              <a:off x="3760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Line 257"/>
            <p:cNvSpPr>
              <a:spLocks noChangeShapeType="1"/>
            </p:cNvSpPr>
            <p:nvPr/>
          </p:nvSpPr>
          <p:spPr bwMode="auto">
            <a:xfrm>
              <a:off x="3885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Line 258"/>
            <p:cNvSpPr>
              <a:spLocks noChangeShapeType="1"/>
            </p:cNvSpPr>
            <p:nvPr/>
          </p:nvSpPr>
          <p:spPr bwMode="auto">
            <a:xfrm>
              <a:off x="401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Line 259"/>
            <p:cNvSpPr>
              <a:spLocks noChangeShapeType="1"/>
            </p:cNvSpPr>
            <p:nvPr/>
          </p:nvSpPr>
          <p:spPr bwMode="auto">
            <a:xfrm>
              <a:off x="413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Line 260"/>
            <p:cNvSpPr>
              <a:spLocks noChangeShapeType="1"/>
            </p:cNvSpPr>
            <p:nvPr/>
          </p:nvSpPr>
          <p:spPr bwMode="auto">
            <a:xfrm>
              <a:off x="426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Line 261"/>
            <p:cNvSpPr>
              <a:spLocks noChangeShapeType="1"/>
            </p:cNvSpPr>
            <p:nvPr/>
          </p:nvSpPr>
          <p:spPr bwMode="auto">
            <a:xfrm>
              <a:off x="438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Line 262"/>
            <p:cNvSpPr>
              <a:spLocks noChangeShapeType="1"/>
            </p:cNvSpPr>
            <p:nvPr/>
          </p:nvSpPr>
          <p:spPr bwMode="auto">
            <a:xfrm>
              <a:off x="451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Line 263"/>
            <p:cNvSpPr>
              <a:spLocks noChangeShapeType="1"/>
            </p:cNvSpPr>
            <p:nvPr/>
          </p:nvSpPr>
          <p:spPr bwMode="auto">
            <a:xfrm>
              <a:off x="4639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Line 264"/>
            <p:cNvSpPr>
              <a:spLocks noChangeShapeType="1"/>
            </p:cNvSpPr>
            <p:nvPr/>
          </p:nvSpPr>
          <p:spPr bwMode="auto">
            <a:xfrm>
              <a:off x="4765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Line 265"/>
            <p:cNvSpPr>
              <a:spLocks noChangeShapeType="1"/>
            </p:cNvSpPr>
            <p:nvPr/>
          </p:nvSpPr>
          <p:spPr bwMode="auto">
            <a:xfrm>
              <a:off x="489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Line 266"/>
            <p:cNvSpPr>
              <a:spLocks noChangeShapeType="1"/>
            </p:cNvSpPr>
            <p:nvPr/>
          </p:nvSpPr>
          <p:spPr bwMode="auto">
            <a:xfrm>
              <a:off x="5016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Line 267"/>
            <p:cNvSpPr>
              <a:spLocks noChangeShapeType="1"/>
            </p:cNvSpPr>
            <p:nvPr/>
          </p:nvSpPr>
          <p:spPr bwMode="auto">
            <a:xfrm>
              <a:off x="514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Line 268"/>
            <p:cNvSpPr>
              <a:spLocks noChangeShapeType="1"/>
            </p:cNvSpPr>
            <p:nvPr/>
          </p:nvSpPr>
          <p:spPr bwMode="auto">
            <a:xfrm>
              <a:off x="526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Line 269"/>
            <p:cNvSpPr>
              <a:spLocks noChangeShapeType="1"/>
            </p:cNvSpPr>
            <p:nvPr/>
          </p:nvSpPr>
          <p:spPr bwMode="auto">
            <a:xfrm>
              <a:off x="5393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Line 270"/>
            <p:cNvSpPr>
              <a:spLocks noChangeShapeType="1"/>
            </p:cNvSpPr>
            <p:nvPr/>
          </p:nvSpPr>
          <p:spPr bwMode="auto">
            <a:xfrm>
              <a:off x="5519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Line 271"/>
            <p:cNvSpPr>
              <a:spLocks noChangeShapeType="1"/>
            </p:cNvSpPr>
            <p:nvPr/>
          </p:nvSpPr>
          <p:spPr bwMode="auto">
            <a:xfrm>
              <a:off x="3421" y="3595"/>
              <a:ext cx="92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Line 272"/>
            <p:cNvSpPr>
              <a:spLocks noChangeShapeType="1"/>
            </p:cNvSpPr>
            <p:nvPr/>
          </p:nvSpPr>
          <p:spPr bwMode="auto">
            <a:xfrm>
              <a:off x="2824" y="3504"/>
              <a:ext cx="148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Line 273"/>
            <p:cNvSpPr>
              <a:spLocks noChangeShapeType="1"/>
            </p:cNvSpPr>
            <p:nvPr/>
          </p:nvSpPr>
          <p:spPr bwMode="auto">
            <a:xfrm>
              <a:off x="4063" y="3417"/>
              <a:ext cx="1111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Line 274"/>
            <p:cNvSpPr>
              <a:spLocks noChangeShapeType="1"/>
            </p:cNvSpPr>
            <p:nvPr/>
          </p:nvSpPr>
          <p:spPr bwMode="auto">
            <a:xfrm>
              <a:off x="2074" y="3239"/>
              <a:ext cx="217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Line 275"/>
            <p:cNvSpPr>
              <a:spLocks noChangeShapeType="1"/>
            </p:cNvSpPr>
            <p:nvPr/>
          </p:nvSpPr>
          <p:spPr bwMode="auto">
            <a:xfrm>
              <a:off x="3065" y="3148"/>
              <a:ext cx="12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Line 276"/>
            <p:cNvSpPr>
              <a:spLocks noChangeShapeType="1"/>
            </p:cNvSpPr>
            <p:nvPr/>
          </p:nvSpPr>
          <p:spPr bwMode="auto">
            <a:xfrm>
              <a:off x="3473" y="3061"/>
              <a:ext cx="135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Line 277"/>
            <p:cNvSpPr>
              <a:spLocks noChangeShapeType="1"/>
            </p:cNvSpPr>
            <p:nvPr/>
          </p:nvSpPr>
          <p:spPr bwMode="auto">
            <a:xfrm>
              <a:off x="1718" y="2879"/>
              <a:ext cx="57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Line 278"/>
            <p:cNvSpPr>
              <a:spLocks noChangeShapeType="1"/>
            </p:cNvSpPr>
            <p:nvPr/>
          </p:nvSpPr>
          <p:spPr bwMode="auto">
            <a:xfrm>
              <a:off x="1815" y="2792"/>
              <a:ext cx="104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Line 279"/>
            <p:cNvSpPr>
              <a:spLocks noChangeShapeType="1"/>
            </p:cNvSpPr>
            <p:nvPr/>
          </p:nvSpPr>
          <p:spPr bwMode="auto">
            <a:xfrm>
              <a:off x="2147" y="2701"/>
              <a:ext cx="110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Line 280"/>
            <p:cNvSpPr>
              <a:spLocks noChangeShapeType="1"/>
            </p:cNvSpPr>
            <p:nvPr/>
          </p:nvSpPr>
          <p:spPr bwMode="auto">
            <a:xfrm>
              <a:off x="3470" y="2523"/>
              <a:ext cx="1292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Line 281"/>
            <p:cNvSpPr>
              <a:spLocks noChangeShapeType="1"/>
            </p:cNvSpPr>
            <p:nvPr/>
          </p:nvSpPr>
          <p:spPr bwMode="auto">
            <a:xfrm>
              <a:off x="1798" y="2436"/>
              <a:ext cx="1166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Line 282"/>
            <p:cNvSpPr>
              <a:spLocks noChangeShapeType="1"/>
            </p:cNvSpPr>
            <p:nvPr/>
          </p:nvSpPr>
          <p:spPr bwMode="auto">
            <a:xfrm>
              <a:off x="2032" y="2345"/>
              <a:ext cx="1351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Line 283"/>
            <p:cNvSpPr>
              <a:spLocks noChangeShapeType="1"/>
            </p:cNvSpPr>
            <p:nvPr/>
          </p:nvSpPr>
          <p:spPr bwMode="auto">
            <a:xfrm>
              <a:off x="1843" y="2167"/>
              <a:ext cx="92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Line 284"/>
            <p:cNvSpPr>
              <a:spLocks noChangeShapeType="1"/>
            </p:cNvSpPr>
            <p:nvPr/>
          </p:nvSpPr>
          <p:spPr bwMode="auto">
            <a:xfrm>
              <a:off x="1718" y="2076"/>
              <a:ext cx="56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Line 285"/>
            <p:cNvSpPr>
              <a:spLocks noChangeShapeType="1"/>
            </p:cNvSpPr>
            <p:nvPr/>
          </p:nvSpPr>
          <p:spPr bwMode="auto">
            <a:xfrm>
              <a:off x="1718" y="1989"/>
              <a:ext cx="160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Line 286"/>
            <p:cNvSpPr>
              <a:spLocks noChangeShapeType="1"/>
            </p:cNvSpPr>
            <p:nvPr/>
          </p:nvSpPr>
          <p:spPr bwMode="auto">
            <a:xfrm>
              <a:off x="3240" y="1811"/>
              <a:ext cx="131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Line 287"/>
            <p:cNvSpPr>
              <a:spLocks noChangeShapeType="1"/>
            </p:cNvSpPr>
            <p:nvPr/>
          </p:nvSpPr>
          <p:spPr bwMode="auto">
            <a:xfrm>
              <a:off x="3299" y="1720"/>
              <a:ext cx="1306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Line 288"/>
            <p:cNvSpPr>
              <a:spLocks noChangeShapeType="1"/>
            </p:cNvSpPr>
            <p:nvPr/>
          </p:nvSpPr>
          <p:spPr bwMode="auto">
            <a:xfrm>
              <a:off x="2217" y="1633"/>
              <a:ext cx="149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Line 289"/>
            <p:cNvSpPr>
              <a:spLocks noChangeShapeType="1"/>
            </p:cNvSpPr>
            <p:nvPr/>
          </p:nvSpPr>
          <p:spPr bwMode="auto">
            <a:xfrm>
              <a:off x="1718" y="1455"/>
              <a:ext cx="18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Line 290"/>
            <p:cNvSpPr>
              <a:spLocks noChangeShapeType="1"/>
            </p:cNvSpPr>
            <p:nvPr/>
          </p:nvSpPr>
          <p:spPr bwMode="auto">
            <a:xfrm>
              <a:off x="2171" y="1364"/>
              <a:ext cx="953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Line 291"/>
            <p:cNvSpPr>
              <a:spLocks noChangeShapeType="1"/>
            </p:cNvSpPr>
            <p:nvPr/>
          </p:nvSpPr>
          <p:spPr bwMode="auto">
            <a:xfrm>
              <a:off x="2388" y="1277"/>
              <a:ext cx="1082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Line 292"/>
            <p:cNvSpPr>
              <a:spLocks noChangeShapeType="1"/>
            </p:cNvSpPr>
            <p:nvPr/>
          </p:nvSpPr>
          <p:spPr bwMode="auto">
            <a:xfrm>
              <a:off x="1903" y="1095"/>
              <a:ext cx="107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Line 293"/>
            <p:cNvSpPr>
              <a:spLocks noChangeShapeType="1"/>
            </p:cNvSpPr>
            <p:nvPr/>
          </p:nvSpPr>
          <p:spPr bwMode="auto">
            <a:xfrm>
              <a:off x="3222" y="1008"/>
              <a:ext cx="137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Line 294"/>
            <p:cNvSpPr>
              <a:spLocks noChangeShapeType="1"/>
            </p:cNvSpPr>
            <p:nvPr/>
          </p:nvSpPr>
          <p:spPr bwMode="auto">
            <a:xfrm>
              <a:off x="1718" y="917"/>
              <a:ext cx="89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Line 295"/>
            <p:cNvSpPr>
              <a:spLocks noChangeShapeType="1"/>
            </p:cNvSpPr>
            <p:nvPr/>
          </p:nvSpPr>
          <p:spPr bwMode="auto">
            <a:xfrm>
              <a:off x="3079" y="739"/>
              <a:ext cx="187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Line 296"/>
            <p:cNvSpPr>
              <a:spLocks noChangeShapeType="1"/>
            </p:cNvSpPr>
            <p:nvPr/>
          </p:nvSpPr>
          <p:spPr bwMode="auto">
            <a:xfrm>
              <a:off x="2775" y="652"/>
              <a:ext cx="97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Line 297"/>
            <p:cNvSpPr>
              <a:spLocks noChangeShapeType="1"/>
            </p:cNvSpPr>
            <p:nvPr/>
          </p:nvSpPr>
          <p:spPr bwMode="auto">
            <a:xfrm>
              <a:off x="2758" y="561"/>
              <a:ext cx="6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Rectangle 298"/>
            <p:cNvSpPr>
              <a:spLocks noChangeArrowheads="1"/>
            </p:cNvSpPr>
            <p:nvPr/>
          </p:nvSpPr>
          <p:spPr bwMode="auto">
            <a:xfrm>
              <a:off x="3864" y="3571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299"/>
            <p:cNvSpPr>
              <a:spLocks noChangeArrowheads="1"/>
            </p:cNvSpPr>
            <p:nvPr/>
          </p:nvSpPr>
          <p:spPr bwMode="auto">
            <a:xfrm>
              <a:off x="3543" y="3483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300"/>
            <p:cNvSpPr>
              <a:spLocks noChangeArrowheads="1"/>
            </p:cNvSpPr>
            <p:nvPr/>
          </p:nvSpPr>
          <p:spPr bwMode="auto">
            <a:xfrm>
              <a:off x="4598" y="3393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Rectangle 301"/>
            <p:cNvSpPr>
              <a:spLocks noChangeArrowheads="1"/>
            </p:cNvSpPr>
            <p:nvPr/>
          </p:nvSpPr>
          <p:spPr bwMode="auto">
            <a:xfrm>
              <a:off x="3138" y="3214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Rectangle 302"/>
            <p:cNvSpPr>
              <a:spLocks noChangeArrowheads="1"/>
            </p:cNvSpPr>
            <p:nvPr/>
          </p:nvSpPr>
          <p:spPr bwMode="auto">
            <a:xfrm>
              <a:off x="3676" y="3127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Rectangle 303"/>
            <p:cNvSpPr>
              <a:spLocks noChangeArrowheads="1"/>
            </p:cNvSpPr>
            <p:nvPr/>
          </p:nvSpPr>
          <p:spPr bwMode="auto">
            <a:xfrm>
              <a:off x="4130" y="3036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Rectangle 304"/>
            <p:cNvSpPr>
              <a:spLocks noChangeArrowheads="1"/>
            </p:cNvSpPr>
            <p:nvPr/>
          </p:nvSpPr>
          <p:spPr bwMode="auto">
            <a:xfrm>
              <a:off x="1798" y="2858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Rectangle 305"/>
            <p:cNvSpPr>
              <a:spLocks noChangeArrowheads="1"/>
            </p:cNvSpPr>
            <p:nvPr/>
          </p:nvSpPr>
          <p:spPr bwMode="auto">
            <a:xfrm>
              <a:off x="2314" y="2768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Rectangle 306"/>
            <p:cNvSpPr>
              <a:spLocks noChangeArrowheads="1"/>
            </p:cNvSpPr>
            <p:nvPr/>
          </p:nvSpPr>
          <p:spPr bwMode="auto">
            <a:xfrm>
              <a:off x="2678" y="2680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307"/>
            <p:cNvSpPr>
              <a:spLocks noChangeArrowheads="1"/>
            </p:cNvSpPr>
            <p:nvPr/>
          </p:nvSpPr>
          <p:spPr bwMode="auto">
            <a:xfrm>
              <a:off x="4095" y="2502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Rectangle 308"/>
            <p:cNvSpPr>
              <a:spLocks noChangeArrowheads="1"/>
            </p:cNvSpPr>
            <p:nvPr/>
          </p:nvSpPr>
          <p:spPr bwMode="auto">
            <a:xfrm>
              <a:off x="2356" y="2411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309"/>
            <p:cNvSpPr>
              <a:spLocks noChangeArrowheads="1"/>
            </p:cNvSpPr>
            <p:nvPr/>
          </p:nvSpPr>
          <p:spPr bwMode="auto">
            <a:xfrm>
              <a:off x="2685" y="2324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Rectangle 310"/>
            <p:cNvSpPr>
              <a:spLocks noChangeArrowheads="1"/>
            </p:cNvSpPr>
            <p:nvPr/>
          </p:nvSpPr>
          <p:spPr bwMode="auto">
            <a:xfrm>
              <a:off x="2283" y="2146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311"/>
            <p:cNvSpPr>
              <a:spLocks noChangeArrowheads="1"/>
            </p:cNvSpPr>
            <p:nvPr/>
          </p:nvSpPr>
          <p:spPr bwMode="auto">
            <a:xfrm>
              <a:off x="1763" y="2055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312"/>
            <p:cNvSpPr>
              <a:spLocks noChangeArrowheads="1"/>
            </p:cNvSpPr>
            <p:nvPr/>
          </p:nvSpPr>
          <p:spPr bwMode="auto">
            <a:xfrm>
              <a:off x="2454" y="1964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313"/>
            <p:cNvSpPr>
              <a:spLocks noChangeArrowheads="1"/>
            </p:cNvSpPr>
            <p:nvPr/>
          </p:nvSpPr>
          <p:spPr bwMode="auto">
            <a:xfrm>
              <a:off x="3878" y="1786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Rectangle 314"/>
            <p:cNvSpPr>
              <a:spLocks noChangeArrowheads="1"/>
            </p:cNvSpPr>
            <p:nvPr/>
          </p:nvSpPr>
          <p:spPr bwMode="auto">
            <a:xfrm>
              <a:off x="3931" y="1699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Rectangle 315"/>
            <p:cNvSpPr>
              <a:spLocks noChangeArrowheads="1"/>
            </p:cNvSpPr>
            <p:nvPr/>
          </p:nvSpPr>
          <p:spPr bwMode="auto">
            <a:xfrm>
              <a:off x="2943" y="1608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316"/>
            <p:cNvSpPr>
              <a:spLocks noChangeArrowheads="1"/>
            </p:cNvSpPr>
            <p:nvPr/>
          </p:nvSpPr>
          <p:spPr bwMode="auto">
            <a:xfrm>
              <a:off x="2479" y="1430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317"/>
            <p:cNvSpPr>
              <a:spLocks noChangeArrowheads="1"/>
            </p:cNvSpPr>
            <p:nvPr/>
          </p:nvSpPr>
          <p:spPr bwMode="auto">
            <a:xfrm>
              <a:off x="2625" y="1343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Rectangle 318"/>
            <p:cNvSpPr>
              <a:spLocks noChangeArrowheads="1"/>
            </p:cNvSpPr>
            <p:nvPr/>
          </p:nvSpPr>
          <p:spPr bwMode="auto">
            <a:xfrm>
              <a:off x="2908" y="1252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319"/>
            <p:cNvSpPr>
              <a:spLocks noChangeArrowheads="1"/>
            </p:cNvSpPr>
            <p:nvPr/>
          </p:nvSpPr>
          <p:spPr bwMode="auto">
            <a:xfrm>
              <a:off x="2419" y="1074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320"/>
            <p:cNvSpPr>
              <a:spLocks noChangeArrowheads="1"/>
            </p:cNvSpPr>
            <p:nvPr/>
          </p:nvSpPr>
          <p:spPr bwMode="auto">
            <a:xfrm>
              <a:off x="3889" y="983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321"/>
            <p:cNvSpPr>
              <a:spLocks noChangeArrowheads="1"/>
            </p:cNvSpPr>
            <p:nvPr/>
          </p:nvSpPr>
          <p:spPr bwMode="auto">
            <a:xfrm>
              <a:off x="2004" y="896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Rectangle 322"/>
            <p:cNvSpPr>
              <a:spLocks noChangeArrowheads="1"/>
            </p:cNvSpPr>
            <p:nvPr/>
          </p:nvSpPr>
          <p:spPr bwMode="auto">
            <a:xfrm>
              <a:off x="3994" y="718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Rectangle 323"/>
            <p:cNvSpPr>
              <a:spLocks noChangeArrowheads="1"/>
            </p:cNvSpPr>
            <p:nvPr/>
          </p:nvSpPr>
          <p:spPr bwMode="auto">
            <a:xfrm>
              <a:off x="3240" y="627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Rectangle 324"/>
            <p:cNvSpPr>
              <a:spLocks noChangeArrowheads="1"/>
            </p:cNvSpPr>
            <p:nvPr/>
          </p:nvSpPr>
          <p:spPr bwMode="auto">
            <a:xfrm>
              <a:off x="3069" y="540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325"/>
            <p:cNvSpPr>
              <a:spLocks noChangeShapeType="1"/>
            </p:cNvSpPr>
            <p:nvPr/>
          </p:nvSpPr>
          <p:spPr bwMode="auto">
            <a:xfrm flipV="1">
              <a:off x="1627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Line 326"/>
            <p:cNvSpPr>
              <a:spLocks noChangeShapeType="1"/>
            </p:cNvSpPr>
            <p:nvPr/>
          </p:nvSpPr>
          <p:spPr bwMode="auto">
            <a:xfrm flipH="1">
              <a:off x="1567" y="359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Rectangle 327"/>
            <p:cNvSpPr>
              <a:spLocks noChangeArrowheads="1"/>
            </p:cNvSpPr>
            <p:nvPr/>
          </p:nvSpPr>
          <p:spPr bwMode="auto">
            <a:xfrm>
              <a:off x="887" y="3550"/>
              <a:ext cx="6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Married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8" name="Line 328"/>
            <p:cNvSpPr>
              <a:spLocks noChangeShapeType="1"/>
            </p:cNvSpPr>
            <p:nvPr/>
          </p:nvSpPr>
          <p:spPr bwMode="auto">
            <a:xfrm flipH="1">
              <a:off x="1567" y="3504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Rectangle 329"/>
            <p:cNvSpPr>
              <a:spLocks noChangeArrowheads="1"/>
            </p:cNvSpPr>
            <p:nvPr/>
          </p:nvSpPr>
          <p:spPr bwMode="auto">
            <a:xfrm>
              <a:off x="929" y="3459"/>
              <a:ext cx="64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Divorce Rate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0" name="Line 330"/>
            <p:cNvSpPr>
              <a:spLocks noChangeShapeType="1"/>
            </p:cNvSpPr>
            <p:nvPr/>
          </p:nvSpPr>
          <p:spPr bwMode="auto">
            <a:xfrm flipH="1">
              <a:off x="1567" y="341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Rectangle 331"/>
            <p:cNvSpPr>
              <a:spLocks noChangeArrowheads="1"/>
            </p:cNvSpPr>
            <p:nvPr/>
          </p:nvSpPr>
          <p:spPr bwMode="auto">
            <a:xfrm>
              <a:off x="691" y="3372"/>
              <a:ext cx="88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Single Moms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2" name="Line 332"/>
            <p:cNvSpPr>
              <a:spLocks noChangeShapeType="1"/>
            </p:cNvSpPr>
            <p:nvPr/>
          </p:nvSpPr>
          <p:spPr bwMode="auto">
            <a:xfrm flipH="1">
              <a:off x="1567" y="323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333"/>
            <p:cNvSpPr>
              <a:spLocks noChangeArrowheads="1"/>
            </p:cNvSpPr>
            <p:nvPr/>
          </p:nvSpPr>
          <p:spPr bwMode="auto">
            <a:xfrm>
              <a:off x="688" y="3194"/>
              <a:ext cx="8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Violent Crime Rate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4" name="Line 334"/>
            <p:cNvSpPr>
              <a:spLocks noChangeShapeType="1"/>
            </p:cNvSpPr>
            <p:nvPr/>
          </p:nvSpPr>
          <p:spPr bwMode="auto">
            <a:xfrm flipH="1">
              <a:off x="1567" y="3148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335"/>
            <p:cNvSpPr>
              <a:spLocks noChangeArrowheads="1"/>
            </p:cNvSpPr>
            <p:nvPr/>
          </p:nvSpPr>
          <p:spPr bwMode="auto">
            <a:xfrm>
              <a:off x="817" y="3103"/>
              <a:ext cx="76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Religious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6" name="Line 336"/>
            <p:cNvSpPr>
              <a:spLocks noChangeShapeType="1"/>
            </p:cNvSpPr>
            <p:nvPr/>
          </p:nvSpPr>
          <p:spPr bwMode="auto">
            <a:xfrm flipH="1">
              <a:off x="1567" y="306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337"/>
            <p:cNvSpPr>
              <a:spLocks noChangeArrowheads="1"/>
            </p:cNvSpPr>
            <p:nvPr/>
          </p:nvSpPr>
          <p:spPr bwMode="auto">
            <a:xfrm>
              <a:off x="632" y="3015"/>
              <a:ext cx="94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Social Capital Index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8" name="Line 338"/>
            <p:cNvSpPr>
              <a:spLocks noChangeShapeType="1"/>
            </p:cNvSpPr>
            <p:nvPr/>
          </p:nvSpPr>
          <p:spPr bwMode="auto">
            <a:xfrm flipH="1">
              <a:off x="1567" y="287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Rectangle 339"/>
            <p:cNvSpPr>
              <a:spLocks noChangeArrowheads="1"/>
            </p:cNvSpPr>
            <p:nvPr/>
          </p:nvSpPr>
          <p:spPr bwMode="auto">
            <a:xfrm>
              <a:off x="667" y="2834"/>
              <a:ext cx="91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Share Foreign Born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0" name="Line 340"/>
            <p:cNvSpPr>
              <a:spLocks noChangeShapeType="1"/>
            </p:cNvSpPr>
            <p:nvPr/>
          </p:nvSpPr>
          <p:spPr bwMode="auto">
            <a:xfrm flipH="1">
              <a:off x="1567" y="2792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Rectangle 341"/>
            <p:cNvSpPr>
              <a:spLocks noChangeArrowheads="1"/>
            </p:cNvSpPr>
            <p:nvPr/>
          </p:nvSpPr>
          <p:spPr bwMode="auto">
            <a:xfrm>
              <a:off x="744" y="2747"/>
              <a:ext cx="83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Migration Outflow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2" name="Line 342"/>
            <p:cNvSpPr>
              <a:spLocks noChangeShapeType="1"/>
            </p:cNvSpPr>
            <p:nvPr/>
          </p:nvSpPr>
          <p:spPr bwMode="auto">
            <a:xfrm flipH="1">
              <a:off x="1567" y="270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Rectangle 343"/>
            <p:cNvSpPr>
              <a:spLocks noChangeArrowheads="1"/>
            </p:cNvSpPr>
            <p:nvPr/>
          </p:nvSpPr>
          <p:spPr bwMode="auto">
            <a:xfrm>
              <a:off x="813" y="2656"/>
              <a:ext cx="76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Migration Inflow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4" name="Line 344"/>
            <p:cNvSpPr>
              <a:spLocks noChangeShapeType="1"/>
            </p:cNvSpPr>
            <p:nvPr/>
          </p:nvSpPr>
          <p:spPr bwMode="auto">
            <a:xfrm flipH="1">
              <a:off x="1567" y="252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Rectangle 345"/>
            <p:cNvSpPr>
              <a:spLocks noChangeArrowheads="1"/>
            </p:cNvSpPr>
            <p:nvPr/>
          </p:nvSpPr>
          <p:spPr bwMode="auto">
            <a:xfrm>
              <a:off x="670" y="2478"/>
              <a:ext cx="90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Teenage LFP Rate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6" name="Line 346"/>
            <p:cNvSpPr>
              <a:spLocks noChangeShapeType="1"/>
            </p:cNvSpPr>
            <p:nvPr/>
          </p:nvSpPr>
          <p:spPr bwMode="auto">
            <a:xfrm flipH="1">
              <a:off x="1567" y="2436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Rectangle 347"/>
            <p:cNvSpPr>
              <a:spLocks noChangeArrowheads="1"/>
            </p:cNvSpPr>
            <p:nvPr/>
          </p:nvSpPr>
          <p:spPr bwMode="auto">
            <a:xfrm>
              <a:off x="527" y="2390"/>
              <a:ext cx="105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Chinese Import Growth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8" name="Line 348"/>
            <p:cNvSpPr>
              <a:spLocks noChangeShapeType="1"/>
            </p:cNvSpPr>
            <p:nvPr/>
          </p:nvSpPr>
          <p:spPr bwMode="auto">
            <a:xfrm flipH="1">
              <a:off x="1567" y="234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Rectangle 349"/>
            <p:cNvSpPr>
              <a:spLocks noChangeArrowheads="1"/>
            </p:cNvSpPr>
            <p:nvPr/>
          </p:nvSpPr>
          <p:spPr bwMode="auto">
            <a:xfrm>
              <a:off x="614" y="2300"/>
              <a:ext cx="9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Manufacturing Share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0" name="Line 350"/>
            <p:cNvSpPr>
              <a:spLocks noChangeShapeType="1"/>
            </p:cNvSpPr>
            <p:nvPr/>
          </p:nvSpPr>
          <p:spPr bwMode="auto">
            <a:xfrm flipH="1">
              <a:off x="1567" y="216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Rectangle 351"/>
            <p:cNvSpPr>
              <a:spLocks noChangeArrowheads="1"/>
            </p:cNvSpPr>
            <p:nvPr/>
          </p:nvSpPr>
          <p:spPr bwMode="auto">
            <a:xfrm>
              <a:off x="262" y="2122"/>
              <a:ext cx="131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 Grad Rate (Inc Adjusted)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2" name="Line 352"/>
            <p:cNvSpPr>
              <a:spLocks noChangeShapeType="1"/>
            </p:cNvSpPr>
            <p:nvPr/>
          </p:nvSpPr>
          <p:spPr bwMode="auto">
            <a:xfrm flipH="1">
              <a:off x="1567" y="2076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353"/>
            <p:cNvSpPr>
              <a:spLocks noChangeArrowheads="1"/>
            </p:cNvSpPr>
            <p:nvPr/>
          </p:nvSpPr>
          <p:spPr bwMode="auto">
            <a:xfrm>
              <a:off x="845" y="2031"/>
              <a:ext cx="7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College Tuition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4" name="Line 354"/>
            <p:cNvSpPr>
              <a:spLocks noChangeShapeType="1"/>
            </p:cNvSpPr>
            <p:nvPr/>
          </p:nvSpPr>
          <p:spPr bwMode="auto">
            <a:xfrm flipH="1">
              <a:off x="1567" y="198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Rectangle 355"/>
            <p:cNvSpPr>
              <a:spLocks noChangeArrowheads="1"/>
            </p:cNvSpPr>
            <p:nvPr/>
          </p:nvSpPr>
          <p:spPr bwMode="auto">
            <a:xfrm>
              <a:off x="632" y="1944"/>
              <a:ext cx="94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Colleges per Capita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6" name="Line 356"/>
            <p:cNvSpPr>
              <a:spLocks noChangeShapeType="1"/>
            </p:cNvSpPr>
            <p:nvPr/>
          </p:nvSpPr>
          <p:spPr bwMode="auto">
            <a:xfrm flipH="1">
              <a:off x="1567" y="181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Rectangle 357"/>
            <p:cNvSpPr>
              <a:spLocks noChangeArrowheads="1"/>
            </p:cNvSpPr>
            <p:nvPr/>
          </p:nvSpPr>
          <p:spPr bwMode="auto">
            <a:xfrm>
              <a:off x="618" y="1765"/>
              <a:ext cx="9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High School Dropout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8" name="Line 358"/>
            <p:cNvSpPr>
              <a:spLocks noChangeShapeType="1"/>
            </p:cNvSpPr>
            <p:nvPr/>
          </p:nvSpPr>
          <p:spPr bwMode="auto">
            <a:xfrm flipH="1">
              <a:off x="1567" y="1720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Rectangle 359"/>
            <p:cNvSpPr>
              <a:spLocks noChangeArrowheads="1"/>
            </p:cNvSpPr>
            <p:nvPr/>
          </p:nvSpPr>
          <p:spPr bwMode="auto">
            <a:xfrm>
              <a:off x="374" y="1675"/>
              <a:ext cx="12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Test Scores (Inc Adjusted)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0" name="Line 360"/>
            <p:cNvSpPr>
              <a:spLocks noChangeShapeType="1"/>
            </p:cNvSpPr>
            <p:nvPr/>
          </p:nvSpPr>
          <p:spPr bwMode="auto">
            <a:xfrm flipH="1">
              <a:off x="1567" y="163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Rectangle 361"/>
            <p:cNvSpPr>
              <a:spLocks noChangeArrowheads="1"/>
            </p:cNvSpPr>
            <p:nvPr/>
          </p:nvSpPr>
          <p:spPr bwMode="auto">
            <a:xfrm>
              <a:off x="552" y="1587"/>
              <a:ext cx="10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Student-Teacher Ratio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2" name="Line 362"/>
            <p:cNvSpPr>
              <a:spLocks noChangeShapeType="1"/>
            </p:cNvSpPr>
            <p:nvPr/>
          </p:nvSpPr>
          <p:spPr bwMode="auto">
            <a:xfrm flipH="1">
              <a:off x="1567" y="145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Rectangle 363"/>
            <p:cNvSpPr>
              <a:spLocks noChangeArrowheads="1"/>
            </p:cNvSpPr>
            <p:nvPr/>
          </p:nvSpPr>
          <p:spPr bwMode="auto">
            <a:xfrm>
              <a:off x="747" y="1409"/>
              <a:ext cx="83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Tax Progressivity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4" name="Line 364"/>
            <p:cNvSpPr>
              <a:spLocks noChangeShapeType="1"/>
            </p:cNvSpPr>
            <p:nvPr/>
          </p:nvSpPr>
          <p:spPr bwMode="auto">
            <a:xfrm flipH="1">
              <a:off x="1567" y="1364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Rectangle 365"/>
            <p:cNvSpPr>
              <a:spLocks noChangeArrowheads="1"/>
            </p:cNvSpPr>
            <p:nvPr/>
          </p:nvSpPr>
          <p:spPr bwMode="auto">
            <a:xfrm>
              <a:off x="593" y="1319"/>
              <a:ext cx="9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State EITC Exposure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6" name="Line 366"/>
            <p:cNvSpPr>
              <a:spLocks noChangeShapeType="1"/>
            </p:cNvSpPr>
            <p:nvPr/>
          </p:nvSpPr>
          <p:spPr bwMode="auto">
            <a:xfrm flipH="1">
              <a:off x="1567" y="127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Rectangle 367"/>
            <p:cNvSpPr>
              <a:spLocks noChangeArrowheads="1"/>
            </p:cNvSpPr>
            <p:nvPr/>
          </p:nvSpPr>
          <p:spPr bwMode="auto">
            <a:xfrm>
              <a:off x="824" y="1228"/>
              <a:ext cx="75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Local Tax Rate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8" name="Line 368"/>
            <p:cNvSpPr>
              <a:spLocks noChangeShapeType="1"/>
            </p:cNvSpPr>
            <p:nvPr/>
          </p:nvSpPr>
          <p:spPr bwMode="auto">
            <a:xfrm flipH="1">
              <a:off x="1567" y="109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Rectangle 369"/>
            <p:cNvSpPr>
              <a:spLocks noChangeArrowheads="1"/>
            </p:cNvSpPr>
            <p:nvPr/>
          </p:nvSpPr>
          <p:spPr bwMode="auto">
            <a:xfrm>
              <a:off x="712" y="1050"/>
              <a:ext cx="86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Top 1% Inc. Share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0" name="Line 370"/>
            <p:cNvSpPr>
              <a:spLocks noChangeShapeType="1"/>
            </p:cNvSpPr>
            <p:nvPr/>
          </p:nvSpPr>
          <p:spPr bwMode="auto">
            <a:xfrm flipH="1">
              <a:off x="1567" y="1008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Rectangle 371"/>
            <p:cNvSpPr>
              <a:spLocks noChangeArrowheads="1"/>
            </p:cNvSpPr>
            <p:nvPr/>
          </p:nvSpPr>
          <p:spPr bwMode="auto">
            <a:xfrm>
              <a:off x="1040" y="962"/>
              <a:ext cx="5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Gini Coef.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2" name="Line 372"/>
            <p:cNvSpPr>
              <a:spLocks noChangeShapeType="1"/>
            </p:cNvSpPr>
            <p:nvPr/>
          </p:nvSpPr>
          <p:spPr bwMode="auto">
            <a:xfrm flipH="1">
              <a:off x="1567" y="91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Rectangle 373"/>
            <p:cNvSpPr>
              <a:spLocks noChangeArrowheads="1"/>
            </p:cNvSpPr>
            <p:nvPr/>
          </p:nvSpPr>
          <p:spPr bwMode="auto">
            <a:xfrm>
              <a:off x="426" y="872"/>
              <a:ext cx="11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Mean Household Income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4" name="Line 374"/>
            <p:cNvSpPr>
              <a:spLocks noChangeShapeType="1"/>
            </p:cNvSpPr>
            <p:nvPr/>
          </p:nvSpPr>
          <p:spPr bwMode="auto">
            <a:xfrm flipH="1">
              <a:off x="1567" y="73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Rectangle 375"/>
            <p:cNvSpPr>
              <a:spLocks noChangeArrowheads="1"/>
            </p:cNvSpPr>
            <p:nvPr/>
          </p:nvSpPr>
          <p:spPr bwMode="auto">
            <a:xfrm>
              <a:off x="461" y="694"/>
              <a:ext cx="1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&lt; 15 Mins to Work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6" name="Line 376"/>
            <p:cNvSpPr>
              <a:spLocks noChangeShapeType="1"/>
            </p:cNvSpPr>
            <p:nvPr/>
          </p:nvSpPr>
          <p:spPr bwMode="auto">
            <a:xfrm flipH="1">
              <a:off x="1567" y="652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Rectangle 377"/>
            <p:cNvSpPr>
              <a:spLocks noChangeArrowheads="1"/>
            </p:cNvSpPr>
            <p:nvPr/>
          </p:nvSpPr>
          <p:spPr bwMode="auto">
            <a:xfrm>
              <a:off x="545" y="606"/>
              <a:ext cx="10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Segregation of Poverty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8" name="Line 378"/>
            <p:cNvSpPr>
              <a:spLocks noChangeShapeType="1"/>
            </p:cNvSpPr>
            <p:nvPr/>
          </p:nvSpPr>
          <p:spPr bwMode="auto">
            <a:xfrm flipH="1">
              <a:off x="1567" y="56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Rectangle 379"/>
            <p:cNvSpPr>
              <a:spLocks noChangeArrowheads="1"/>
            </p:cNvSpPr>
            <p:nvPr/>
          </p:nvSpPr>
          <p:spPr bwMode="auto">
            <a:xfrm>
              <a:off x="684" y="515"/>
              <a:ext cx="89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Racial Segregation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0" name="Line 380"/>
            <p:cNvSpPr>
              <a:spLocks noChangeShapeType="1"/>
            </p:cNvSpPr>
            <p:nvPr/>
          </p:nvSpPr>
          <p:spPr bwMode="auto">
            <a:xfrm>
              <a:off x="1627" y="3686"/>
              <a:ext cx="39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381"/>
            <p:cNvSpPr>
              <a:spLocks noChangeShapeType="1"/>
            </p:cNvSpPr>
            <p:nvPr/>
          </p:nvSpPr>
          <p:spPr bwMode="auto">
            <a:xfrm>
              <a:off x="171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Rectangle 382"/>
            <p:cNvSpPr>
              <a:spLocks noChangeArrowheads="1"/>
            </p:cNvSpPr>
            <p:nvPr/>
          </p:nvSpPr>
          <p:spPr bwMode="auto">
            <a:xfrm>
              <a:off x="1679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3" name="Line 383"/>
            <p:cNvSpPr>
              <a:spLocks noChangeShapeType="1"/>
            </p:cNvSpPr>
            <p:nvPr/>
          </p:nvSpPr>
          <p:spPr bwMode="auto">
            <a:xfrm>
              <a:off x="247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Rectangle 384"/>
            <p:cNvSpPr>
              <a:spLocks noChangeArrowheads="1"/>
            </p:cNvSpPr>
            <p:nvPr/>
          </p:nvSpPr>
          <p:spPr bwMode="auto">
            <a:xfrm>
              <a:off x="2377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5" name="Line 385"/>
            <p:cNvSpPr>
              <a:spLocks noChangeShapeType="1"/>
            </p:cNvSpPr>
            <p:nvPr/>
          </p:nvSpPr>
          <p:spPr bwMode="auto">
            <a:xfrm>
              <a:off x="323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Rectangle 386"/>
            <p:cNvSpPr>
              <a:spLocks noChangeArrowheads="1"/>
            </p:cNvSpPr>
            <p:nvPr/>
          </p:nvSpPr>
          <p:spPr bwMode="auto">
            <a:xfrm>
              <a:off x="3135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7" name="Line 387"/>
            <p:cNvSpPr>
              <a:spLocks noChangeShapeType="1"/>
            </p:cNvSpPr>
            <p:nvPr/>
          </p:nvSpPr>
          <p:spPr bwMode="auto">
            <a:xfrm>
              <a:off x="399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Rectangle 388"/>
            <p:cNvSpPr>
              <a:spLocks noChangeArrowheads="1"/>
            </p:cNvSpPr>
            <p:nvPr/>
          </p:nvSpPr>
          <p:spPr bwMode="auto">
            <a:xfrm>
              <a:off x="3896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9" name="Line 389"/>
            <p:cNvSpPr>
              <a:spLocks noChangeShapeType="1"/>
            </p:cNvSpPr>
            <p:nvPr/>
          </p:nvSpPr>
          <p:spPr bwMode="auto">
            <a:xfrm>
              <a:off x="475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Rectangle 390"/>
            <p:cNvSpPr>
              <a:spLocks noChangeArrowheads="1"/>
            </p:cNvSpPr>
            <p:nvPr/>
          </p:nvSpPr>
          <p:spPr bwMode="auto">
            <a:xfrm>
              <a:off x="4657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91" name="Line 39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Rectangle 392"/>
            <p:cNvSpPr>
              <a:spLocks noChangeArrowheads="1"/>
            </p:cNvSpPr>
            <p:nvPr/>
          </p:nvSpPr>
          <p:spPr bwMode="auto">
            <a:xfrm>
              <a:off x="5418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1.0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7" name="Rectangle 396"/>
          <p:cNvSpPr/>
          <p:nvPr/>
        </p:nvSpPr>
        <p:spPr>
          <a:xfrm rot="16200000">
            <a:off x="-70180" y="4268025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" name="Rectangle 398"/>
          <p:cNvSpPr/>
          <p:nvPr/>
        </p:nvSpPr>
        <p:spPr>
          <a:xfrm rot="16200000">
            <a:off x="-813" y="5483352"/>
            <a:ext cx="438912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FAM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0" name="Rectangle 399"/>
          <p:cNvSpPr/>
          <p:nvPr/>
        </p:nvSpPr>
        <p:spPr>
          <a:xfrm rot="16200000">
            <a:off x="-19572" y="4865541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Rectangle 402"/>
          <p:cNvSpPr/>
          <p:nvPr/>
        </p:nvSpPr>
        <p:spPr>
          <a:xfrm rot="16200000">
            <a:off x="-73772" y="373622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LAB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7594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2126" y="746126"/>
            <a:ext cx="8513763" cy="5576888"/>
            <a:chOff x="310" y="470"/>
            <a:chExt cx="5363" cy="3513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569" y="321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569" y="258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69" y="195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569" y="68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946" y="7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414" y="114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606" y="117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2" y="150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976" y="165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102" y="191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224" y="184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2311" y="18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2409" y="214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2489" y="2115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580" y="21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2657" y="223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2765" y="227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2894" y="22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3041" y="2349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3194" y="249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418" y="2548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3686" y="267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4259" y="285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5400" y="311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77" y="1151"/>
              <a:ext cx="4455" cy="2434"/>
            </a:xfrm>
            <a:custGeom>
              <a:avLst/>
              <a:gdLst>
                <a:gd name="T0" fmla="*/ 17 w 1276"/>
                <a:gd name="T1" fmla="*/ 9 h 697"/>
                <a:gd name="T2" fmla="*/ 38 w 1276"/>
                <a:gd name="T3" fmla="*/ 21 h 697"/>
                <a:gd name="T4" fmla="*/ 60 w 1276"/>
                <a:gd name="T5" fmla="*/ 33 h 697"/>
                <a:gd name="T6" fmla="*/ 81 w 1276"/>
                <a:gd name="T7" fmla="*/ 44 h 697"/>
                <a:gd name="T8" fmla="*/ 103 w 1276"/>
                <a:gd name="T9" fmla="*/ 56 h 697"/>
                <a:gd name="T10" fmla="*/ 124 w 1276"/>
                <a:gd name="T11" fmla="*/ 68 h 697"/>
                <a:gd name="T12" fmla="*/ 145 w 1276"/>
                <a:gd name="T13" fmla="*/ 79 h 697"/>
                <a:gd name="T14" fmla="*/ 167 w 1276"/>
                <a:gd name="T15" fmla="*/ 91 h 697"/>
                <a:gd name="T16" fmla="*/ 188 w 1276"/>
                <a:gd name="T17" fmla="*/ 103 h 697"/>
                <a:gd name="T18" fmla="*/ 209 w 1276"/>
                <a:gd name="T19" fmla="*/ 114 h 697"/>
                <a:gd name="T20" fmla="*/ 231 w 1276"/>
                <a:gd name="T21" fmla="*/ 126 h 697"/>
                <a:gd name="T22" fmla="*/ 252 w 1276"/>
                <a:gd name="T23" fmla="*/ 138 h 697"/>
                <a:gd name="T24" fmla="*/ 273 w 1276"/>
                <a:gd name="T25" fmla="*/ 149 h 697"/>
                <a:gd name="T26" fmla="*/ 295 w 1276"/>
                <a:gd name="T27" fmla="*/ 161 h 697"/>
                <a:gd name="T28" fmla="*/ 316 w 1276"/>
                <a:gd name="T29" fmla="*/ 172 h 697"/>
                <a:gd name="T30" fmla="*/ 337 w 1276"/>
                <a:gd name="T31" fmla="*/ 184 h 697"/>
                <a:gd name="T32" fmla="*/ 359 w 1276"/>
                <a:gd name="T33" fmla="*/ 196 h 697"/>
                <a:gd name="T34" fmla="*/ 380 w 1276"/>
                <a:gd name="T35" fmla="*/ 207 h 697"/>
                <a:gd name="T36" fmla="*/ 401 w 1276"/>
                <a:gd name="T37" fmla="*/ 219 h 697"/>
                <a:gd name="T38" fmla="*/ 423 w 1276"/>
                <a:gd name="T39" fmla="*/ 231 h 697"/>
                <a:gd name="T40" fmla="*/ 444 w 1276"/>
                <a:gd name="T41" fmla="*/ 242 h 697"/>
                <a:gd name="T42" fmla="*/ 465 w 1276"/>
                <a:gd name="T43" fmla="*/ 254 h 697"/>
                <a:gd name="T44" fmla="*/ 487 w 1276"/>
                <a:gd name="T45" fmla="*/ 266 h 697"/>
                <a:gd name="T46" fmla="*/ 508 w 1276"/>
                <a:gd name="T47" fmla="*/ 277 h 697"/>
                <a:gd name="T48" fmla="*/ 529 w 1276"/>
                <a:gd name="T49" fmla="*/ 289 h 697"/>
                <a:gd name="T50" fmla="*/ 551 w 1276"/>
                <a:gd name="T51" fmla="*/ 301 h 697"/>
                <a:gd name="T52" fmla="*/ 572 w 1276"/>
                <a:gd name="T53" fmla="*/ 312 h 697"/>
                <a:gd name="T54" fmla="*/ 593 w 1276"/>
                <a:gd name="T55" fmla="*/ 324 h 697"/>
                <a:gd name="T56" fmla="*/ 615 w 1276"/>
                <a:gd name="T57" fmla="*/ 336 h 697"/>
                <a:gd name="T58" fmla="*/ 636 w 1276"/>
                <a:gd name="T59" fmla="*/ 347 h 697"/>
                <a:gd name="T60" fmla="*/ 657 w 1276"/>
                <a:gd name="T61" fmla="*/ 359 h 697"/>
                <a:gd name="T62" fmla="*/ 679 w 1276"/>
                <a:gd name="T63" fmla="*/ 371 h 697"/>
                <a:gd name="T64" fmla="*/ 700 w 1276"/>
                <a:gd name="T65" fmla="*/ 382 h 697"/>
                <a:gd name="T66" fmla="*/ 721 w 1276"/>
                <a:gd name="T67" fmla="*/ 394 h 697"/>
                <a:gd name="T68" fmla="*/ 743 w 1276"/>
                <a:gd name="T69" fmla="*/ 406 h 697"/>
                <a:gd name="T70" fmla="*/ 764 w 1276"/>
                <a:gd name="T71" fmla="*/ 417 h 697"/>
                <a:gd name="T72" fmla="*/ 785 w 1276"/>
                <a:gd name="T73" fmla="*/ 429 h 697"/>
                <a:gd name="T74" fmla="*/ 807 w 1276"/>
                <a:gd name="T75" fmla="*/ 441 h 697"/>
                <a:gd name="T76" fmla="*/ 828 w 1276"/>
                <a:gd name="T77" fmla="*/ 452 h 697"/>
                <a:gd name="T78" fmla="*/ 849 w 1276"/>
                <a:gd name="T79" fmla="*/ 464 h 697"/>
                <a:gd name="T80" fmla="*/ 871 w 1276"/>
                <a:gd name="T81" fmla="*/ 475 h 697"/>
                <a:gd name="T82" fmla="*/ 892 w 1276"/>
                <a:gd name="T83" fmla="*/ 487 h 697"/>
                <a:gd name="T84" fmla="*/ 913 w 1276"/>
                <a:gd name="T85" fmla="*/ 499 h 697"/>
                <a:gd name="T86" fmla="*/ 935 w 1276"/>
                <a:gd name="T87" fmla="*/ 510 h 697"/>
                <a:gd name="T88" fmla="*/ 956 w 1276"/>
                <a:gd name="T89" fmla="*/ 522 h 697"/>
                <a:gd name="T90" fmla="*/ 977 w 1276"/>
                <a:gd name="T91" fmla="*/ 534 h 697"/>
                <a:gd name="T92" fmla="*/ 999 w 1276"/>
                <a:gd name="T93" fmla="*/ 545 h 697"/>
                <a:gd name="T94" fmla="*/ 1020 w 1276"/>
                <a:gd name="T95" fmla="*/ 557 h 697"/>
                <a:gd name="T96" fmla="*/ 1041 w 1276"/>
                <a:gd name="T97" fmla="*/ 569 h 697"/>
                <a:gd name="T98" fmla="*/ 1063 w 1276"/>
                <a:gd name="T99" fmla="*/ 580 h 697"/>
                <a:gd name="T100" fmla="*/ 1084 w 1276"/>
                <a:gd name="T101" fmla="*/ 592 h 697"/>
                <a:gd name="T102" fmla="*/ 1105 w 1276"/>
                <a:gd name="T103" fmla="*/ 604 h 697"/>
                <a:gd name="T104" fmla="*/ 1127 w 1276"/>
                <a:gd name="T105" fmla="*/ 615 h 697"/>
                <a:gd name="T106" fmla="*/ 1148 w 1276"/>
                <a:gd name="T107" fmla="*/ 627 h 697"/>
                <a:gd name="T108" fmla="*/ 1169 w 1276"/>
                <a:gd name="T109" fmla="*/ 639 h 697"/>
                <a:gd name="T110" fmla="*/ 1191 w 1276"/>
                <a:gd name="T111" fmla="*/ 650 h 697"/>
                <a:gd name="T112" fmla="*/ 1212 w 1276"/>
                <a:gd name="T113" fmla="*/ 662 h 697"/>
                <a:gd name="T114" fmla="*/ 1233 w 1276"/>
                <a:gd name="T115" fmla="*/ 674 h 697"/>
                <a:gd name="T116" fmla="*/ 1255 w 1276"/>
                <a:gd name="T117" fmla="*/ 685 h 697"/>
                <a:gd name="T118" fmla="*/ 1276 w 1276"/>
                <a:gd name="T119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6" h="697">
                  <a:moveTo>
                    <a:pt x="0" y="0"/>
                  </a:moveTo>
                  <a:lnTo>
                    <a:pt x="4" y="2"/>
                  </a:lnTo>
                  <a:lnTo>
                    <a:pt x="9" y="5"/>
                  </a:lnTo>
                  <a:lnTo>
                    <a:pt x="13" y="7"/>
                  </a:lnTo>
                  <a:lnTo>
                    <a:pt x="17" y="9"/>
                  </a:lnTo>
                  <a:lnTo>
                    <a:pt x="21" y="12"/>
                  </a:lnTo>
                  <a:lnTo>
                    <a:pt x="26" y="14"/>
                  </a:lnTo>
                  <a:lnTo>
                    <a:pt x="30" y="16"/>
                  </a:lnTo>
                  <a:lnTo>
                    <a:pt x="34" y="19"/>
                  </a:lnTo>
                  <a:lnTo>
                    <a:pt x="38" y="21"/>
                  </a:lnTo>
                  <a:lnTo>
                    <a:pt x="43" y="23"/>
                  </a:lnTo>
                  <a:lnTo>
                    <a:pt x="47" y="26"/>
                  </a:lnTo>
                  <a:lnTo>
                    <a:pt x="51" y="28"/>
                  </a:lnTo>
                  <a:lnTo>
                    <a:pt x="56" y="30"/>
                  </a:lnTo>
                  <a:lnTo>
                    <a:pt x="60" y="33"/>
                  </a:lnTo>
                  <a:lnTo>
                    <a:pt x="64" y="35"/>
                  </a:lnTo>
                  <a:lnTo>
                    <a:pt x="68" y="37"/>
                  </a:lnTo>
                  <a:lnTo>
                    <a:pt x="73" y="40"/>
                  </a:lnTo>
                  <a:lnTo>
                    <a:pt x="77" y="42"/>
                  </a:lnTo>
                  <a:lnTo>
                    <a:pt x="81" y="44"/>
                  </a:lnTo>
                  <a:lnTo>
                    <a:pt x="85" y="47"/>
                  </a:lnTo>
                  <a:lnTo>
                    <a:pt x="90" y="49"/>
                  </a:lnTo>
                  <a:lnTo>
                    <a:pt x="94" y="51"/>
                  </a:lnTo>
                  <a:lnTo>
                    <a:pt x="98" y="54"/>
                  </a:lnTo>
                  <a:lnTo>
                    <a:pt x="103" y="56"/>
                  </a:lnTo>
                  <a:lnTo>
                    <a:pt x="107" y="58"/>
                  </a:lnTo>
                  <a:lnTo>
                    <a:pt x="111" y="61"/>
                  </a:lnTo>
                  <a:lnTo>
                    <a:pt x="115" y="63"/>
                  </a:lnTo>
                  <a:lnTo>
                    <a:pt x="120" y="65"/>
                  </a:lnTo>
                  <a:lnTo>
                    <a:pt x="124" y="68"/>
                  </a:lnTo>
                  <a:lnTo>
                    <a:pt x="128" y="70"/>
                  </a:lnTo>
                  <a:lnTo>
                    <a:pt x="132" y="72"/>
                  </a:lnTo>
                  <a:lnTo>
                    <a:pt x="137" y="75"/>
                  </a:lnTo>
                  <a:lnTo>
                    <a:pt x="141" y="77"/>
                  </a:lnTo>
                  <a:lnTo>
                    <a:pt x="145" y="79"/>
                  </a:lnTo>
                  <a:lnTo>
                    <a:pt x="149" y="82"/>
                  </a:lnTo>
                  <a:lnTo>
                    <a:pt x="154" y="84"/>
                  </a:lnTo>
                  <a:lnTo>
                    <a:pt x="158" y="86"/>
                  </a:lnTo>
                  <a:lnTo>
                    <a:pt x="162" y="89"/>
                  </a:lnTo>
                  <a:lnTo>
                    <a:pt x="167" y="91"/>
                  </a:lnTo>
                  <a:lnTo>
                    <a:pt x="171" y="93"/>
                  </a:lnTo>
                  <a:lnTo>
                    <a:pt x="175" y="96"/>
                  </a:lnTo>
                  <a:lnTo>
                    <a:pt x="179" y="98"/>
                  </a:lnTo>
                  <a:lnTo>
                    <a:pt x="184" y="100"/>
                  </a:lnTo>
                  <a:lnTo>
                    <a:pt x="188" y="103"/>
                  </a:lnTo>
                  <a:lnTo>
                    <a:pt x="192" y="105"/>
                  </a:lnTo>
                  <a:lnTo>
                    <a:pt x="196" y="107"/>
                  </a:lnTo>
                  <a:lnTo>
                    <a:pt x="201" y="110"/>
                  </a:lnTo>
                  <a:lnTo>
                    <a:pt x="205" y="112"/>
                  </a:lnTo>
                  <a:lnTo>
                    <a:pt x="209" y="114"/>
                  </a:lnTo>
                  <a:lnTo>
                    <a:pt x="213" y="117"/>
                  </a:lnTo>
                  <a:lnTo>
                    <a:pt x="218" y="119"/>
                  </a:lnTo>
                  <a:lnTo>
                    <a:pt x="222" y="121"/>
                  </a:lnTo>
                  <a:lnTo>
                    <a:pt x="226" y="124"/>
                  </a:lnTo>
                  <a:lnTo>
                    <a:pt x="231" y="126"/>
                  </a:lnTo>
                  <a:lnTo>
                    <a:pt x="235" y="128"/>
                  </a:lnTo>
                  <a:lnTo>
                    <a:pt x="239" y="131"/>
                  </a:lnTo>
                  <a:lnTo>
                    <a:pt x="243" y="133"/>
                  </a:lnTo>
                  <a:lnTo>
                    <a:pt x="248" y="135"/>
                  </a:lnTo>
                  <a:lnTo>
                    <a:pt x="252" y="138"/>
                  </a:lnTo>
                  <a:lnTo>
                    <a:pt x="256" y="140"/>
                  </a:lnTo>
                  <a:lnTo>
                    <a:pt x="260" y="142"/>
                  </a:lnTo>
                  <a:lnTo>
                    <a:pt x="265" y="145"/>
                  </a:lnTo>
                  <a:lnTo>
                    <a:pt x="269" y="147"/>
                  </a:lnTo>
                  <a:lnTo>
                    <a:pt x="273" y="149"/>
                  </a:lnTo>
                  <a:lnTo>
                    <a:pt x="277" y="152"/>
                  </a:lnTo>
                  <a:lnTo>
                    <a:pt x="282" y="154"/>
                  </a:lnTo>
                  <a:lnTo>
                    <a:pt x="286" y="156"/>
                  </a:lnTo>
                  <a:lnTo>
                    <a:pt x="290" y="158"/>
                  </a:lnTo>
                  <a:lnTo>
                    <a:pt x="295" y="161"/>
                  </a:lnTo>
                  <a:lnTo>
                    <a:pt x="299" y="163"/>
                  </a:lnTo>
                  <a:lnTo>
                    <a:pt x="303" y="165"/>
                  </a:lnTo>
                  <a:lnTo>
                    <a:pt x="307" y="168"/>
                  </a:lnTo>
                  <a:lnTo>
                    <a:pt x="312" y="170"/>
                  </a:lnTo>
                  <a:lnTo>
                    <a:pt x="316" y="172"/>
                  </a:lnTo>
                  <a:lnTo>
                    <a:pt x="320" y="175"/>
                  </a:lnTo>
                  <a:lnTo>
                    <a:pt x="324" y="177"/>
                  </a:lnTo>
                  <a:lnTo>
                    <a:pt x="329" y="180"/>
                  </a:lnTo>
                  <a:lnTo>
                    <a:pt x="333" y="182"/>
                  </a:lnTo>
                  <a:lnTo>
                    <a:pt x="337" y="184"/>
                  </a:lnTo>
                  <a:lnTo>
                    <a:pt x="341" y="186"/>
                  </a:lnTo>
                  <a:lnTo>
                    <a:pt x="346" y="189"/>
                  </a:lnTo>
                  <a:lnTo>
                    <a:pt x="350" y="191"/>
                  </a:lnTo>
                  <a:lnTo>
                    <a:pt x="354" y="193"/>
                  </a:lnTo>
                  <a:lnTo>
                    <a:pt x="359" y="196"/>
                  </a:lnTo>
                  <a:lnTo>
                    <a:pt x="363" y="198"/>
                  </a:lnTo>
                  <a:lnTo>
                    <a:pt x="367" y="200"/>
                  </a:lnTo>
                  <a:lnTo>
                    <a:pt x="371" y="203"/>
                  </a:lnTo>
                  <a:lnTo>
                    <a:pt x="376" y="205"/>
                  </a:lnTo>
                  <a:lnTo>
                    <a:pt x="380" y="207"/>
                  </a:lnTo>
                  <a:lnTo>
                    <a:pt x="384" y="210"/>
                  </a:lnTo>
                  <a:lnTo>
                    <a:pt x="388" y="212"/>
                  </a:lnTo>
                  <a:lnTo>
                    <a:pt x="393" y="214"/>
                  </a:lnTo>
                  <a:lnTo>
                    <a:pt x="397" y="217"/>
                  </a:lnTo>
                  <a:lnTo>
                    <a:pt x="401" y="219"/>
                  </a:lnTo>
                  <a:lnTo>
                    <a:pt x="406" y="221"/>
                  </a:lnTo>
                  <a:lnTo>
                    <a:pt x="410" y="224"/>
                  </a:lnTo>
                  <a:lnTo>
                    <a:pt x="414" y="226"/>
                  </a:lnTo>
                  <a:lnTo>
                    <a:pt x="418" y="228"/>
                  </a:lnTo>
                  <a:lnTo>
                    <a:pt x="423" y="231"/>
                  </a:lnTo>
                  <a:lnTo>
                    <a:pt x="427" y="233"/>
                  </a:lnTo>
                  <a:lnTo>
                    <a:pt x="431" y="235"/>
                  </a:lnTo>
                  <a:lnTo>
                    <a:pt x="435" y="238"/>
                  </a:lnTo>
                  <a:lnTo>
                    <a:pt x="440" y="240"/>
                  </a:lnTo>
                  <a:lnTo>
                    <a:pt x="444" y="242"/>
                  </a:lnTo>
                  <a:lnTo>
                    <a:pt x="448" y="245"/>
                  </a:lnTo>
                  <a:lnTo>
                    <a:pt x="452" y="247"/>
                  </a:lnTo>
                  <a:lnTo>
                    <a:pt x="457" y="249"/>
                  </a:lnTo>
                  <a:lnTo>
                    <a:pt x="461" y="252"/>
                  </a:lnTo>
                  <a:lnTo>
                    <a:pt x="465" y="254"/>
                  </a:lnTo>
                  <a:lnTo>
                    <a:pt x="470" y="256"/>
                  </a:lnTo>
                  <a:lnTo>
                    <a:pt x="474" y="259"/>
                  </a:lnTo>
                  <a:lnTo>
                    <a:pt x="478" y="261"/>
                  </a:lnTo>
                  <a:lnTo>
                    <a:pt x="482" y="263"/>
                  </a:lnTo>
                  <a:lnTo>
                    <a:pt x="487" y="266"/>
                  </a:lnTo>
                  <a:lnTo>
                    <a:pt x="491" y="268"/>
                  </a:lnTo>
                  <a:lnTo>
                    <a:pt x="495" y="270"/>
                  </a:lnTo>
                  <a:lnTo>
                    <a:pt x="499" y="273"/>
                  </a:lnTo>
                  <a:lnTo>
                    <a:pt x="504" y="275"/>
                  </a:lnTo>
                  <a:lnTo>
                    <a:pt x="508" y="277"/>
                  </a:lnTo>
                  <a:lnTo>
                    <a:pt x="512" y="280"/>
                  </a:lnTo>
                  <a:lnTo>
                    <a:pt x="516" y="282"/>
                  </a:lnTo>
                  <a:lnTo>
                    <a:pt x="521" y="284"/>
                  </a:lnTo>
                  <a:lnTo>
                    <a:pt x="525" y="287"/>
                  </a:lnTo>
                  <a:lnTo>
                    <a:pt x="529" y="289"/>
                  </a:lnTo>
                  <a:lnTo>
                    <a:pt x="534" y="291"/>
                  </a:lnTo>
                  <a:lnTo>
                    <a:pt x="538" y="294"/>
                  </a:lnTo>
                  <a:lnTo>
                    <a:pt x="542" y="296"/>
                  </a:lnTo>
                  <a:lnTo>
                    <a:pt x="546" y="298"/>
                  </a:lnTo>
                  <a:lnTo>
                    <a:pt x="551" y="301"/>
                  </a:lnTo>
                  <a:lnTo>
                    <a:pt x="555" y="303"/>
                  </a:lnTo>
                  <a:lnTo>
                    <a:pt x="559" y="305"/>
                  </a:lnTo>
                  <a:lnTo>
                    <a:pt x="563" y="308"/>
                  </a:lnTo>
                  <a:lnTo>
                    <a:pt x="568" y="310"/>
                  </a:lnTo>
                  <a:lnTo>
                    <a:pt x="572" y="312"/>
                  </a:lnTo>
                  <a:lnTo>
                    <a:pt x="576" y="315"/>
                  </a:lnTo>
                  <a:lnTo>
                    <a:pt x="580" y="317"/>
                  </a:lnTo>
                  <a:lnTo>
                    <a:pt x="585" y="319"/>
                  </a:lnTo>
                  <a:lnTo>
                    <a:pt x="589" y="322"/>
                  </a:lnTo>
                  <a:lnTo>
                    <a:pt x="593" y="324"/>
                  </a:lnTo>
                  <a:lnTo>
                    <a:pt x="598" y="326"/>
                  </a:lnTo>
                  <a:lnTo>
                    <a:pt x="602" y="329"/>
                  </a:lnTo>
                  <a:lnTo>
                    <a:pt x="606" y="331"/>
                  </a:lnTo>
                  <a:lnTo>
                    <a:pt x="610" y="333"/>
                  </a:lnTo>
                  <a:lnTo>
                    <a:pt x="615" y="336"/>
                  </a:lnTo>
                  <a:lnTo>
                    <a:pt x="619" y="338"/>
                  </a:lnTo>
                  <a:lnTo>
                    <a:pt x="623" y="340"/>
                  </a:lnTo>
                  <a:lnTo>
                    <a:pt x="627" y="343"/>
                  </a:lnTo>
                  <a:lnTo>
                    <a:pt x="632" y="345"/>
                  </a:lnTo>
                  <a:lnTo>
                    <a:pt x="636" y="347"/>
                  </a:lnTo>
                  <a:lnTo>
                    <a:pt x="640" y="350"/>
                  </a:lnTo>
                  <a:lnTo>
                    <a:pt x="644" y="352"/>
                  </a:lnTo>
                  <a:lnTo>
                    <a:pt x="649" y="354"/>
                  </a:lnTo>
                  <a:lnTo>
                    <a:pt x="653" y="357"/>
                  </a:lnTo>
                  <a:lnTo>
                    <a:pt x="657" y="359"/>
                  </a:lnTo>
                  <a:lnTo>
                    <a:pt x="662" y="361"/>
                  </a:lnTo>
                  <a:lnTo>
                    <a:pt x="666" y="364"/>
                  </a:lnTo>
                  <a:lnTo>
                    <a:pt x="670" y="366"/>
                  </a:lnTo>
                  <a:lnTo>
                    <a:pt x="674" y="368"/>
                  </a:lnTo>
                  <a:lnTo>
                    <a:pt x="679" y="371"/>
                  </a:lnTo>
                  <a:lnTo>
                    <a:pt x="683" y="373"/>
                  </a:lnTo>
                  <a:lnTo>
                    <a:pt x="687" y="375"/>
                  </a:lnTo>
                  <a:lnTo>
                    <a:pt x="691" y="378"/>
                  </a:lnTo>
                  <a:lnTo>
                    <a:pt x="696" y="380"/>
                  </a:lnTo>
                  <a:lnTo>
                    <a:pt x="700" y="382"/>
                  </a:lnTo>
                  <a:lnTo>
                    <a:pt x="704" y="385"/>
                  </a:lnTo>
                  <a:lnTo>
                    <a:pt x="709" y="387"/>
                  </a:lnTo>
                  <a:lnTo>
                    <a:pt x="713" y="389"/>
                  </a:lnTo>
                  <a:lnTo>
                    <a:pt x="717" y="392"/>
                  </a:lnTo>
                  <a:lnTo>
                    <a:pt x="721" y="394"/>
                  </a:lnTo>
                  <a:lnTo>
                    <a:pt x="726" y="396"/>
                  </a:lnTo>
                  <a:lnTo>
                    <a:pt x="730" y="399"/>
                  </a:lnTo>
                  <a:lnTo>
                    <a:pt x="734" y="401"/>
                  </a:lnTo>
                  <a:lnTo>
                    <a:pt x="738" y="403"/>
                  </a:lnTo>
                  <a:lnTo>
                    <a:pt x="743" y="406"/>
                  </a:lnTo>
                  <a:lnTo>
                    <a:pt x="747" y="408"/>
                  </a:lnTo>
                  <a:lnTo>
                    <a:pt x="751" y="410"/>
                  </a:lnTo>
                  <a:lnTo>
                    <a:pt x="755" y="413"/>
                  </a:lnTo>
                  <a:lnTo>
                    <a:pt x="760" y="415"/>
                  </a:lnTo>
                  <a:lnTo>
                    <a:pt x="764" y="417"/>
                  </a:lnTo>
                  <a:lnTo>
                    <a:pt x="768" y="420"/>
                  </a:lnTo>
                  <a:lnTo>
                    <a:pt x="773" y="422"/>
                  </a:lnTo>
                  <a:lnTo>
                    <a:pt x="777" y="424"/>
                  </a:lnTo>
                  <a:lnTo>
                    <a:pt x="781" y="426"/>
                  </a:lnTo>
                  <a:lnTo>
                    <a:pt x="785" y="429"/>
                  </a:lnTo>
                  <a:lnTo>
                    <a:pt x="790" y="431"/>
                  </a:lnTo>
                  <a:lnTo>
                    <a:pt x="794" y="434"/>
                  </a:lnTo>
                  <a:lnTo>
                    <a:pt x="798" y="436"/>
                  </a:lnTo>
                  <a:lnTo>
                    <a:pt x="802" y="438"/>
                  </a:lnTo>
                  <a:lnTo>
                    <a:pt x="807" y="441"/>
                  </a:lnTo>
                  <a:lnTo>
                    <a:pt x="811" y="443"/>
                  </a:lnTo>
                  <a:lnTo>
                    <a:pt x="815" y="445"/>
                  </a:lnTo>
                  <a:lnTo>
                    <a:pt x="819" y="448"/>
                  </a:lnTo>
                  <a:lnTo>
                    <a:pt x="824" y="450"/>
                  </a:lnTo>
                  <a:lnTo>
                    <a:pt x="828" y="452"/>
                  </a:lnTo>
                  <a:lnTo>
                    <a:pt x="832" y="454"/>
                  </a:lnTo>
                  <a:lnTo>
                    <a:pt x="837" y="457"/>
                  </a:lnTo>
                  <a:lnTo>
                    <a:pt x="841" y="459"/>
                  </a:lnTo>
                  <a:lnTo>
                    <a:pt x="845" y="461"/>
                  </a:lnTo>
                  <a:lnTo>
                    <a:pt x="849" y="464"/>
                  </a:lnTo>
                  <a:lnTo>
                    <a:pt x="854" y="466"/>
                  </a:lnTo>
                  <a:lnTo>
                    <a:pt x="858" y="468"/>
                  </a:lnTo>
                  <a:lnTo>
                    <a:pt x="862" y="471"/>
                  </a:lnTo>
                  <a:lnTo>
                    <a:pt x="866" y="473"/>
                  </a:lnTo>
                  <a:lnTo>
                    <a:pt x="871" y="475"/>
                  </a:lnTo>
                  <a:lnTo>
                    <a:pt x="875" y="478"/>
                  </a:lnTo>
                  <a:lnTo>
                    <a:pt x="879" y="480"/>
                  </a:lnTo>
                  <a:lnTo>
                    <a:pt x="883" y="482"/>
                  </a:lnTo>
                  <a:lnTo>
                    <a:pt x="888" y="485"/>
                  </a:lnTo>
                  <a:lnTo>
                    <a:pt x="892" y="487"/>
                  </a:lnTo>
                  <a:lnTo>
                    <a:pt x="896" y="489"/>
                  </a:lnTo>
                  <a:lnTo>
                    <a:pt x="901" y="492"/>
                  </a:lnTo>
                  <a:lnTo>
                    <a:pt x="905" y="494"/>
                  </a:lnTo>
                  <a:lnTo>
                    <a:pt x="909" y="496"/>
                  </a:lnTo>
                  <a:lnTo>
                    <a:pt x="913" y="499"/>
                  </a:lnTo>
                  <a:lnTo>
                    <a:pt x="918" y="501"/>
                  </a:lnTo>
                  <a:lnTo>
                    <a:pt x="922" y="503"/>
                  </a:lnTo>
                  <a:lnTo>
                    <a:pt x="926" y="506"/>
                  </a:lnTo>
                  <a:lnTo>
                    <a:pt x="930" y="508"/>
                  </a:lnTo>
                  <a:lnTo>
                    <a:pt x="935" y="510"/>
                  </a:lnTo>
                  <a:lnTo>
                    <a:pt x="939" y="513"/>
                  </a:lnTo>
                  <a:lnTo>
                    <a:pt x="943" y="515"/>
                  </a:lnTo>
                  <a:lnTo>
                    <a:pt x="947" y="517"/>
                  </a:lnTo>
                  <a:lnTo>
                    <a:pt x="952" y="520"/>
                  </a:lnTo>
                  <a:lnTo>
                    <a:pt x="956" y="522"/>
                  </a:lnTo>
                  <a:lnTo>
                    <a:pt x="960" y="524"/>
                  </a:lnTo>
                  <a:lnTo>
                    <a:pt x="965" y="527"/>
                  </a:lnTo>
                  <a:lnTo>
                    <a:pt x="969" y="529"/>
                  </a:lnTo>
                  <a:lnTo>
                    <a:pt x="973" y="531"/>
                  </a:lnTo>
                  <a:lnTo>
                    <a:pt x="977" y="534"/>
                  </a:lnTo>
                  <a:lnTo>
                    <a:pt x="982" y="536"/>
                  </a:lnTo>
                  <a:lnTo>
                    <a:pt x="986" y="538"/>
                  </a:lnTo>
                  <a:lnTo>
                    <a:pt x="990" y="541"/>
                  </a:lnTo>
                  <a:lnTo>
                    <a:pt x="994" y="543"/>
                  </a:lnTo>
                  <a:lnTo>
                    <a:pt x="999" y="545"/>
                  </a:lnTo>
                  <a:lnTo>
                    <a:pt x="1003" y="548"/>
                  </a:lnTo>
                  <a:lnTo>
                    <a:pt x="1007" y="550"/>
                  </a:lnTo>
                  <a:lnTo>
                    <a:pt x="1012" y="552"/>
                  </a:lnTo>
                  <a:lnTo>
                    <a:pt x="1016" y="555"/>
                  </a:lnTo>
                  <a:lnTo>
                    <a:pt x="1020" y="557"/>
                  </a:lnTo>
                  <a:lnTo>
                    <a:pt x="1024" y="559"/>
                  </a:lnTo>
                  <a:lnTo>
                    <a:pt x="1029" y="562"/>
                  </a:lnTo>
                  <a:lnTo>
                    <a:pt x="1033" y="564"/>
                  </a:lnTo>
                  <a:lnTo>
                    <a:pt x="1037" y="566"/>
                  </a:lnTo>
                  <a:lnTo>
                    <a:pt x="1041" y="569"/>
                  </a:lnTo>
                  <a:lnTo>
                    <a:pt x="1046" y="571"/>
                  </a:lnTo>
                  <a:lnTo>
                    <a:pt x="1050" y="573"/>
                  </a:lnTo>
                  <a:lnTo>
                    <a:pt x="1054" y="576"/>
                  </a:lnTo>
                  <a:lnTo>
                    <a:pt x="1058" y="578"/>
                  </a:lnTo>
                  <a:lnTo>
                    <a:pt x="1063" y="580"/>
                  </a:lnTo>
                  <a:lnTo>
                    <a:pt x="1067" y="583"/>
                  </a:lnTo>
                  <a:lnTo>
                    <a:pt x="1071" y="585"/>
                  </a:lnTo>
                  <a:lnTo>
                    <a:pt x="1076" y="587"/>
                  </a:lnTo>
                  <a:lnTo>
                    <a:pt x="1080" y="590"/>
                  </a:lnTo>
                  <a:lnTo>
                    <a:pt x="1084" y="592"/>
                  </a:lnTo>
                  <a:lnTo>
                    <a:pt x="1088" y="594"/>
                  </a:lnTo>
                  <a:lnTo>
                    <a:pt x="1093" y="597"/>
                  </a:lnTo>
                  <a:lnTo>
                    <a:pt x="1097" y="599"/>
                  </a:lnTo>
                  <a:lnTo>
                    <a:pt x="1101" y="601"/>
                  </a:lnTo>
                  <a:lnTo>
                    <a:pt x="1105" y="604"/>
                  </a:lnTo>
                  <a:lnTo>
                    <a:pt x="1110" y="606"/>
                  </a:lnTo>
                  <a:lnTo>
                    <a:pt x="1114" y="608"/>
                  </a:lnTo>
                  <a:lnTo>
                    <a:pt x="1118" y="611"/>
                  </a:lnTo>
                  <a:lnTo>
                    <a:pt x="1122" y="613"/>
                  </a:lnTo>
                  <a:lnTo>
                    <a:pt x="1127" y="615"/>
                  </a:lnTo>
                  <a:lnTo>
                    <a:pt x="1131" y="618"/>
                  </a:lnTo>
                  <a:lnTo>
                    <a:pt x="1135" y="620"/>
                  </a:lnTo>
                  <a:lnTo>
                    <a:pt x="1140" y="622"/>
                  </a:lnTo>
                  <a:lnTo>
                    <a:pt x="1144" y="625"/>
                  </a:lnTo>
                  <a:lnTo>
                    <a:pt x="1148" y="627"/>
                  </a:lnTo>
                  <a:lnTo>
                    <a:pt x="1152" y="629"/>
                  </a:lnTo>
                  <a:lnTo>
                    <a:pt x="1157" y="632"/>
                  </a:lnTo>
                  <a:lnTo>
                    <a:pt x="1161" y="634"/>
                  </a:lnTo>
                  <a:lnTo>
                    <a:pt x="1165" y="636"/>
                  </a:lnTo>
                  <a:lnTo>
                    <a:pt x="1169" y="639"/>
                  </a:lnTo>
                  <a:lnTo>
                    <a:pt x="1174" y="641"/>
                  </a:lnTo>
                  <a:lnTo>
                    <a:pt x="1178" y="643"/>
                  </a:lnTo>
                  <a:lnTo>
                    <a:pt x="1182" y="646"/>
                  </a:lnTo>
                  <a:lnTo>
                    <a:pt x="1186" y="648"/>
                  </a:lnTo>
                  <a:lnTo>
                    <a:pt x="1191" y="650"/>
                  </a:lnTo>
                  <a:lnTo>
                    <a:pt x="1195" y="653"/>
                  </a:lnTo>
                  <a:lnTo>
                    <a:pt x="1199" y="655"/>
                  </a:lnTo>
                  <a:lnTo>
                    <a:pt x="1204" y="657"/>
                  </a:lnTo>
                  <a:lnTo>
                    <a:pt x="1208" y="660"/>
                  </a:lnTo>
                  <a:lnTo>
                    <a:pt x="1212" y="662"/>
                  </a:lnTo>
                  <a:lnTo>
                    <a:pt x="1216" y="664"/>
                  </a:lnTo>
                  <a:lnTo>
                    <a:pt x="1221" y="667"/>
                  </a:lnTo>
                  <a:lnTo>
                    <a:pt x="1225" y="669"/>
                  </a:lnTo>
                  <a:lnTo>
                    <a:pt x="1229" y="671"/>
                  </a:lnTo>
                  <a:lnTo>
                    <a:pt x="1233" y="674"/>
                  </a:lnTo>
                  <a:lnTo>
                    <a:pt x="1238" y="676"/>
                  </a:lnTo>
                  <a:lnTo>
                    <a:pt x="1242" y="678"/>
                  </a:lnTo>
                  <a:lnTo>
                    <a:pt x="1246" y="681"/>
                  </a:lnTo>
                  <a:lnTo>
                    <a:pt x="1250" y="683"/>
                  </a:lnTo>
                  <a:lnTo>
                    <a:pt x="1255" y="685"/>
                  </a:lnTo>
                  <a:lnTo>
                    <a:pt x="1259" y="688"/>
                  </a:lnTo>
                  <a:lnTo>
                    <a:pt x="1263" y="690"/>
                  </a:lnTo>
                  <a:lnTo>
                    <a:pt x="1268" y="692"/>
                  </a:lnTo>
                  <a:lnTo>
                    <a:pt x="1272" y="695"/>
                  </a:lnTo>
                  <a:lnTo>
                    <a:pt x="1276" y="697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 flipH="1">
              <a:off x="510" y="3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 rot="16200000">
              <a:off x="298" y="30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>
              <a:off x="510" y="258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 rot="16200000">
              <a:off x="298" y="244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H="1">
              <a:off x="510" y="195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 rot="16200000">
              <a:off x="298" y="180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 rot="16200000">
              <a:off x="298" y="11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H="1">
              <a:off x="510" y="68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 rot="16200000">
              <a:off x="299" y="54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57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2743200" y="6400800"/>
            <a:ext cx="47064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en-US" dirty="0"/>
              <a:t>Fraction of Children Raised by Single Mothers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6705600" y="231538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-0.764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35"/>
          <p:cNvSpPr>
            <a:spLocks noChangeArrowheads="1"/>
          </p:cNvSpPr>
          <p:nvPr/>
        </p:nvSpPr>
        <p:spPr bwMode="auto">
          <a:xfrm>
            <a:off x="8077202" y="254240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(0.074)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2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Upward Mobility and Fraction of Single Mothers in CZ</a:t>
            </a:r>
            <a:endParaRPr lang="en-US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10223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09893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097216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09391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0906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512888" y="86836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249488" y="152241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549525" y="147796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887663" y="204311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130550" y="239236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330575" y="265271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524250" y="262572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3657600" y="264795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3813175" y="3068641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3946525" y="3057529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095750" y="317976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211638" y="320675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371975" y="314642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4583113" y="312420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4810126" y="3290891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043488" y="352901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5392738" y="3455992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5824538" y="356711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694488" y="384492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8485188" y="3967167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1562100" y="1660527"/>
            <a:ext cx="6972301" cy="3165478"/>
          </a:xfrm>
          <a:custGeom>
            <a:avLst/>
            <a:gdLst>
              <a:gd name="T0" fmla="*/ 17 w 1258"/>
              <a:gd name="T1" fmla="*/ 8 h 571"/>
              <a:gd name="T2" fmla="*/ 38 w 1258"/>
              <a:gd name="T3" fmla="*/ 17 h 571"/>
              <a:gd name="T4" fmla="*/ 59 w 1258"/>
              <a:gd name="T5" fmla="*/ 27 h 571"/>
              <a:gd name="T6" fmla="*/ 80 w 1258"/>
              <a:gd name="T7" fmla="*/ 36 h 571"/>
              <a:gd name="T8" fmla="*/ 101 w 1258"/>
              <a:gd name="T9" fmla="*/ 46 h 571"/>
              <a:gd name="T10" fmla="*/ 122 w 1258"/>
              <a:gd name="T11" fmla="*/ 56 h 571"/>
              <a:gd name="T12" fmla="*/ 143 w 1258"/>
              <a:gd name="T13" fmla="*/ 65 h 571"/>
              <a:gd name="T14" fmla="*/ 164 w 1258"/>
              <a:gd name="T15" fmla="*/ 75 h 571"/>
              <a:gd name="T16" fmla="*/ 185 w 1258"/>
              <a:gd name="T17" fmla="*/ 84 h 571"/>
              <a:gd name="T18" fmla="*/ 206 w 1258"/>
              <a:gd name="T19" fmla="*/ 94 h 571"/>
              <a:gd name="T20" fmla="*/ 227 w 1258"/>
              <a:gd name="T21" fmla="*/ 103 h 571"/>
              <a:gd name="T22" fmla="*/ 248 w 1258"/>
              <a:gd name="T23" fmla="*/ 113 h 571"/>
              <a:gd name="T24" fmla="*/ 269 w 1258"/>
              <a:gd name="T25" fmla="*/ 122 h 571"/>
              <a:gd name="T26" fmla="*/ 290 w 1258"/>
              <a:gd name="T27" fmla="*/ 132 h 571"/>
              <a:gd name="T28" fmla="*/ 311 w 1258"/>
              <a:gd name="T29" fmla="*/ 142 h 571"/>
              <a:gd name="T30" fmla="*/ 332 w 1258"/>
              <a:gd name="T31" fmla="*/ 151 h 571"/>
              <a:gd name="T32" fmla="*/ 353 w 1258"/>
              <a:gd name="T33" fmla="*/ 161 h 571"/>
              <a:gd name="T34" fmla="*/ 374 w 1258"/>
              <a:gd name="T35" fmla="*/ 170 h 571"/>
              <a:gd name="T36" fmla="*/ 395 w 1258"/>
              <a:gd name="T37" fmla="*/ 180 h 571"/>
              <a:gd name="T38" fmla="*/ 417 w 1258"/>
              <a:gd name="T39" fmla="*/ 189 h 571"/>
              <a:gd name="T40" fmla="*/ 438 w 1258"/>
              <a:gd name="T41" fmla="*/ 199 h 571"/>
              <a:gd name="T42" fmla="*/ 459 w 1258"/>
              <a:gd name="T43" fmla="*/ 208 h 571"/>
              <a:gd name="T44" fmla="*/ 480 w 1258"/>
              <a:gd name="T45" fmla="*/ 218 h 571"/>
              <a:gd name="T46" fmla="*/ 501 w 1258"/>
              <a:gd name="T47" fmla="*/ 227 h 571"/>
              <a:gd name="T48" fmla="*/ 522 w 1258"/>
              <a:gd name="T49" fmla="*/ 237 h 571"/>
              <a:gd name="T50" fmla="*/ 543 w 1258"/>
              <a:gd name="T51" fmla="*/ 247 h 571"/>
              <a:gd name="T52" fmla="*/ 564 w 1258"/>
              <a:gd name="T53" fmla="*/ 256 h 571"/>
              <a:gd name="T54" fmla="*/ 585 w 1258"/>
              <a:gd name="T55" fmla="*/ 266 h 571"/>
              <a:gd name="T56" fmla="*/ 606 w 1258"/>
              <a:gd name="T57" fmla="*/ 275 h 571"/>
              <a:gd name="T58" fmla="*/ 627 w 1258"/>
              <a:gd name="T59" fmla="*/ 285 h 571"/>
              <a:gd name="T60" fmla="*/ 648 w 1258"/>
              <a:gd name="T61" fmla="*/ 294 h 571"/>
              <a:gd name="T62" fmla="*/ 669 w 1258"/>
              <a:gd name="T63" fmla="*/ 304 h 571"/>
              <a:gd name="T64" fmla="*/ 690 w 1258"/>
              <a:gd name="T65" fmla="*/ 313 h 571"/>
              <a:gd name="T66" fmla="*/ 711 w 1258"/>
              <a:gd name="T67" fmla="*/ 323 h 571"/>
              <a:gd name="T68" fmla="*/ 732 w 1258"/>
              <a:gd name="T69" fmla="*/ 333 h 571"/>
              <a:gd name="T70" fmla="*/ 753 w 1258"/>
              <a:gd name="T71" fmla="*/ 342 h 571"/>
              <a:gd name="T72" fmla="*/ 774 w 1258"/>
              <a:gd name="T73" fmla="*/ 352 h 571"/>
              <a:gd name="T74" fmla="*/ 795 w 1258"/>
              <a:gd name="T75" fmla="*/ 361 h 571"/>
              <a:gd name="T76" fmla="*/ 816 w 1258"/>
              <a:gd name="T77" fmla="*/ 371 h 571"/>
              <a:gd name="T78" fmla="*/ 837 w 1258"/>
              <a:gd name="T79" fmla="*/ 380 h 571"/>
              <a:gd name="T80" fmla="*/ 858 w 1258"/>
              <a:gd name="T81" fmla="*/ 390 h 571"/>
              <a:gd name="T82" fmla="*/ 880 w 1258"/>
              <a:gd name="T83" fmla="*/ 399 h 571"/>
              <a:gd name="T84" fmla="*/ 901 w 1258"/>
              <a:gd name="T85" fmla="*/ 409 h 571"/>
              <a:gd name="T86" fmla="*/ 922 w 1258"/>
              <a:gd name="T87" fmla="*/ 419 h 571"/>
              <a:gd name="T88" fmla="*/ 943 w 1258"/>
              <a:gd name="T89" fmla="*/ 428 h 571"/>
              <a:gd name="T90" fmla="*/ 964 w 1258"/>
              <a:gd name="T91" fmla="*/ 438 h 571"/>
              <a:gd name="T92" fmla="*/ 985 w 1258"/>
              <a:gd name="T93" fmla="*/ 447 h 571"/>
              <a:gd name="T94" fmla="*/ 1006 w 1258"/>
              <a:gd name="T95" fmla="*/ 457 h 571"/>
              <a:gd name="T96" fmla="*/ 1027 w 1258"/>
              <a:gd name="T97" fmla="*/ 466 h 571"/>
              <a:gd name="T98" fmla="*/ 1048 w 1258"/>
              <a:gd name="T99" fmla="*/ 476 h 571"/>
              <a:gd name="T100" fmla="*/ 1069 w 1258"/>
              <a:gd name="T101" fmla="*/ 485 h 571"/>
              <a:gd name="T102" fmla="*/ 1090 w 1258"/>
              <a:gd name="T103" fmla="*/ 495 h 571"/>
              <a:gd name="T104" fmla="*/ 1111 w 1258"/>
              <a:gd name="T105" fmla="*/ 505 h 571"/>
              <a:gd name="T106" fmla="*/ 1132 w 1258"/>
              <a:gd name="T107" fmla="*/ 514 h 571"/>
              <a:gd name="T108" fmla="*/ 1153 w 1258"/>
              <a:gd name="T109" fmla="*/ 524 h 571"/>
              <a:gd name="T110" fmla="*/ 1174 w 1258"/>
              <a:gd name="T111" fmla="*/ 533 h 571"/>
              <a:gd name="T112" fmla="*/ 1195 w 1258"/>
              <a:gd name="T113" fmla="*/ 543 h 571"/>
              <a:gd name="T114" fmla="*/ 1216 w 1258"/>
              <a:gd name="T115" fmla="*/ 552 h 571"/>
              <a:gd name="T116" fmla="*/ 1237 w 1258"/>
              <a:gd name="T117" fmla="*/ 562 h 571"/>
              <a:gd name="T118" fmla="*/ 1258 w 1258"/>
              <a:gd name="T119" fmla="*/ 571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8" h="571">
                <a:moveTo>
                  <a:pt x="0" y="0"/>
                </a:moveTo>
                <a:lnTo>
                  <a:pt x="4" y="2"/>
                </a:lnTo>
                <a:lnTo>
                  <a:pt x="8" y="4"/>
                </a:lnTo>
                <a:lnTo>
                  <a:pt x="12" y="6"/>
                </a:lnTo>
                <a:lnTo>
                  <a:pt x="17" y="8"/>
                </a:lnTo>
                <a:lnTo>
                  <a:pt x="21" y="10"/>
                </a:lnTo>
                <a:lnTo>
                  <a:pt x="25" y="12"/>
                </a:lnTo>
                <a:lnTo>
                  <a:pt x="29" y="14"/>
                </a:lnTo>
                <a:lnTo>
                  <a:pt x="33" y="15"/>
                </a:lnTo>
                <a:lnTo>
                  <a:pt x="38" y="17"/>
                </a:lnTo>
                <a:lnTo>
                  <a:pt x="42" y="19"/>
                </a:lnTo>
                <a:lnTo>
                  <a:pt x="46" y="21"/>
                </a:lnTo>
                <a:lnTo>
                  <a:pt x="50" y="23"/>
                </a:lnTo>
                <a:lnTo>
                  <a:pt x="55" y="25"/>
                </a:lnTo>
                <a:lnTo>
                  <a:pt x="59" y="27"/>
                </a:lnTo>
                <a:lnTo>
                  <a:pt x="63" y="29"/>
                </a:lnTo>
                <a:lnTo>
                  <a:pt x="67" y="31"/>
                </a:lnTo>
                <a:lnTo>
                  <a:pt x="71" y="33"/>
                </a:lnTo>
                <a:lnTo>
                  <a:pt x="76" y="35"/>
                </a:lnTo>
                <a:lnTo>
                  <a:pt x="80" y="36"/>
                </a:lnTo>
                <a:lnTo>
                  <a:pt x="84" y="38"/>
                </a:lnTo>
                <a:lnTo>
                  <a:pt x="88" y="40"/>
                </a:lnTo>
                <a:lnTo>
                  <a:pt x="92" y="42"/>
                </a:lnTo>
                <a:lnTo>
                  <a:pt x="97" y="44"/>
                </a:lnTo>
                <a:lnTo>
                  <a:pt x="101" y="46"/>
                </a:lnTo>
                <a:lnTo>
                  <a:pt x="105" y="48"/>
                </a:lnTo>
                <a:lnTo>
                  <a:pt x="109" y="50"/>
                </a:lnTo>
                <a:lnTo>
                  <a:pt x="113" y="52"/>
                </a:lnTo>
                <a:lnTo>
                  <a:pt x="118" y="54"/>
                </a:lnTo>
                <a:lnTo>
                  <a:pt x="122" y="56"/>
                </a:lnTo>
                <a:lnTo>
                  <a:pt x="126" y="57"/>
                </a:lnTo>
                <a:lnTo>
                  <a:pt x="130" y="59"/>
                </a:lnTo>
                <a:lnTo>
                  <a:pt x="135" y="61"/>
                </a:lnTo>
                <a:lnTo>
                  <a:pt x="139" y="63"/>
                </a:lnTo>
                <a:lnTo>
                  <a:pt x="143" y="65"/>
                </a:lnTo>
                <a:lnTo>
                  <a:pt x="147" y="67"/>
                </a:lnTo>
                <a:lnTo>
                  <a:pt x="151" y="69"/>
                </a:lnTo>
                <a:lnTo>
                  <a:pt x="156" y="71"/>
                </a:lnTo>
                <a:lnTo>
                  <a:pt x="160" y="73"/>
                </a:lnTo>
                <a:lnTo>
                  <a:pt x="164" y="75"/>
                </a:lnTo>
                <a:lnTo>
                  <a:pt x="168" y="77"/>
                </a:lnTo>
                <a:lnTo>
                  <a:pt x="172" y="78"/>
                </a:lnTo>
                <a:lnTo>
                  <a:pt x="177" y="80"/>
                </a:lnTo>
                <a:lnTo>
                  <a:pt x="181" y="82"/>
                </a:lnTo>
                <a:lnTo>
                  <a:pt x="185" y="84"/>
                </a:lnTo>
                <a:lnTo>
                  <a:pt x="189" y="86"/>
                </a:lnTo>
                <a:lnTo>
                  <a:pt x="193" y="88"/>
                </a:lnTo>
                <a:lnTo>
                  <a:pt x="198" y="90"/>
                </a:lnTo>
                <a:lnTo>
                  <a:pt x="202" y="92"/>
                </a:lnTo>
                <a:lnTo>
                  <a:pt x="206" y="94"/>
                </a:lnTo>
                <a:lnTo>
                  <a:pt x="210" y="96"/>
                </a:lnTo>
                <a:lnTo>
                  <a:pt x="215" y="98"/>
                </a:lnTo>
                <a:lnTo>
                  <a:pt x="219" y="100"/>
                </a:lnTo>
                <a:lnTo>
                  <a:pt x="223" y="101"/>
                </a:lnTo>
                <a:lnTo>
                  <a:pt x="227" y="103"/>
                </a:lnTo>
                <a:lnTo>
                  <a:pt x="231" y="105"/>
                </a:lnTo>
                <a:lnTo>
                  <a:pt x="236" y="107"/>
                </a:lnTo>
                <a:lnTo>
                  <a:pt x="240" y="109"/>
                </a:lnTo>
                <a:lnTo>
                  <a:pt x="244" y="111"/>
                </a:lnTo>
                <a:lnTo>
                  <a:pt x="248" y="113"/>
                </a:lnTo>
                <a:lnTo>
                  <a:pt x="252" y="115"/>
                </a:lnTo>
                <a:lnTo>
                  <a:pt x="257" y="117"/>
                </a:lnTo>
                <a:lnTo>
                  <a:pt x="261" y="119"/>
                </a:lnTo>
                <a:lnTo>
                  <a:pt x="265" y="121"/>
                </a:lnTo>
                <a:lnTo>
                  <a:pt x="269" y="122"/>
                </a:lnTo>
                <a:lnTo>
                  <a:pt x="273" y="124"/>
                </a:lnTo>
                <a:lnTo>
                  <a:pt x="278" y="126"/>
                </a:lnTo>
                <a:lnTo>
                  <a:pt x="282" y="128"/>
                </a:lnTo>
                <a:lnTo>
                  <a:pt x="286" y="130"/>
                </a:lnTo>
                <a:lnTo>
                  <a:pt x="290" y="132"/>
                </a:lnTo>
                <a:lnTo>
                  <a:pt x="294" y="134"/>
                </a:lnTo>
                <a:lnTo>
                  <a:pt x="299" y="136"/>
                </a:lnTo>
                <a:lnTo>
                  <a:pt x="303" y="138"/>
                </a:lnTo>
                <a:lnTo>
                  <a:pt x="307" y="140"/>
                </a:lnTo>
                <a:lnTo>
                  <a:pt x="311" y="142"/>
                </a:lnTo>
                <a:lnTo>
                  <a:pt x="316" y="143"/>
                </a:lnTo>
                <a:lnTo>
                  <a:pt x="320" y="145"/>
                </a:lnTo>
                <a:lnTo>
                  <a:pt x="324" y="147"/>
                </a:lnTo>
                <a:lnTo>
                  <a:pt x="328" y="149"/>
                </a:lnTo>
                <a:lnTo>
                  <a:pt x="332" y="151"/>
                </a:lnTo>
                <a:lnTo>
                  <a:pt x="337" y="153"/>
                </a:lnTo>
                <a:lnTo>
                  <a:pt x="341" y="155"/>
                </a:lnTo>
                <a:lnTo>
                  <a:pt x="345" y="157"/>
                </a:lnTo>
                <a:lnTo>
                  <a:pt x="349" y="159"/>
                </a:lnTo>
                <a:lnTo>
                  <a:pt x="353" y="161"/>
                </a:lnTo>
                <a:lnTo>
                  <a:pt x="358" y="163"/>
                </a:lnTo>
                <a:lnTo>
                  <a:pt x="362" y="164"/>
                </a:lnTo>
                <a:lnTo>
                  <a:pt x="366" y="166"/>
                </a:lnTo>
                <a:lnTo>
                  <a:pt x="370" y="168"/>
                </a:lnTo>
                <a:lnTo>
                  <a:pt x="374" y="170"/>
                </a:lnTo>
                <a:lnTo>
                  <a:pt x="379" y="172"/>
                </a:lnTo>
                <a:lnTo>
                  <a:pt x="383" y="174"/>
                </a:lnTo>
                <a:lnTo>
                  <a:pt x="387" y="176"/>
                </a:lnTo>
                <a:lnTo>
                  <a:pt x="391" y="178"/>
                </a:lnTo>
                <a:lnTo>
                  <a:pt x="395" y="180"/>
                </a:lnTo>
                <a:lnTo>
                  <a:pt x="400" y="182"/>
                </a:lnTo>
                <a:lnTo>
                  <a:pt x="404" y="184"/>
                </a:lnTo>
                <a:lnTo>
                  <a:pt x="408" y="185"/>
                </a:lnTo>
                <a:lnTo>
                  <a:pt x="412" y="187"/>
                </a:lnTo>
                <a:lnTo>
                  <a:pt x="417" y="189"/>
                </a:lnTo>
                <a:lnTo>
                  <a:pt x="421" y="191"/>
                </a:lnTo>
                <a:lnTo>
                  <a:pt x="425" y="193"/>
                </a:lnTo>
                <a:lnTo>
                  <a:pt x="429" y="195"/>
                </a:lnTo>
                <a:lnTo>
                  <a:pt x="433" y="197"/>
                </a:lnTo>
                <a:lnTo>
                  <a:pt x="438" y="199"/>
                </a:lnTo>
                <a:lnTo>
                  <a:pt x="442" y="201"/>
                </a:lnTo>
                <a:lnTo>
                  <a:pt x="446" y="203"/>
                </a:lnTo>
                <a:lnTo>
                  <a:pt x="450" y="205"/>
                </a:lnTo>
                <a:lnTo>
                  <a:pt x="454" y="207"/>
                </a:lnTo>
                <a:lnTo>
                  <a:pt x="459" y="208"/>
                </a:lnTo>
                <a:lnTo>
                  <a:pt x="463" y="210"/>
                </a:lnTo>
                <a:lnTo>
                  <a:pt x="467" y="212"/>
                </a:lnTo>
                <a:lnTo>
                  <a:pt x="471" y="214"/>
                </a:lnTo>
                <a:lnTo>
                  <a:pt x="475" y="216"/>
                </a:lnTo>
                <a:lnTo>
                  <a:pt x="480" y="218"/>
                </a:lnTo>
                <a:lnTo>
                  <a:pt x="484" y="220"/>
                </a:lnTo>
                <a:lnTo>
                  <a:pt x="488" y="222"/>
                </a:lnTo>
                <a:lnTo>
                  <a:pt x="492" y="224"/>
                </a:lnTo>
                <a:lnTo>
                  <a:pt x="497" y="226"/>
                </a:lnTo>
                <a:lnTo>
                  <a:pt x="501" y="227"/>
                </a:lnTo>
                <a:lnTo>
                  <a:pt x="505" y="229"/>
                </a:lnTo>
                <a:lnTo>
                  <a:pt x="509" y="231"/>
                </a:lnTo>
                <a:lnTo>
                  <a:pt x="513" y="233"/>
                </a:lnTo>
                <a:lnTo>
                  <a:pt x="518" y="235"/>
                </a:lnTo>
                <a:lnTo>
                  <a:pt x="522" y="237"/>
                </a:lnTo>
                <a:lnTo>
                  <a:pt x="526" y="239"/>
                </a:lnTo>
                <a:lnTo>
                  <a:pt x="530" y="241"/>
                </a:lnTo>
                <a:lnTo>
                  <a:pt x="534" y="243"/>
                </a:lnTo>
                <a:lnTo>
                  <a:pt x="539" y="245"/>
                </a:lnTo>
                <a:lnTo>
                  <a:pt x="543" y="247"/>
                </a:lnTo>
                <a:lnTo>
                  <a:pt x="547" y="249"/>
                </a:lnTo>
                <a:lnTo>
                  <a:pt x="551" y="250"/>
                </a:lnTo>
                <a:lnTo>
                  <a:pt x="555" y="252"/>
                </a:lnTo>
                <a:lnTo>
                  <a:pt x="560" y="254"/>
                </a:lnTo>
                <a:lnTo>
                  <a:pt x="564" y="256"/>
                </a:lnTo>
                <a:lnTo>
                  <a:pt x="568" y="258"/>
                </a:lnTo>
                <a:lnTo>
                  <a:pt x="572" y="260"/>
                </a:lnTo>
                <a:lnTo>
                  <a:pt x="576" y="262"/>
                </a:lnTo>
                <a:lnTo>
                  <a:pt x="581" y="264"/>
                </a:lnTo>
                <a:lnTo>
                  <a:pt x="585" y="266"/>
                </a:lnTo>
                <a:lnTo>
                  <a:pt x="589" y="268"/>
                </a:lnTo>
                <a:lnTo>
                  <a:pt x="593" y="270"/>
                </a:lnTo>
                <a:lnTo>
                  <a:pt x="598" y="271"/>
                </a:lnTo>
                <a:lnTo>
                  <a:pt x="602" y="273"/>
                </a:lnTo>
                <a:lnTo>
                  <a:pt x="606" y="275"/>
                </a:lnTo>
                <a:lnTo>
                  <a:pt x="610" y="277"/>
                </a:lnTo>
                <a:lnTo>
                  <a:pt x="614" y="279"/>
                </a:lnTo>
                <a:lnTo>
                  <a:pt x="619" y="281"/>
                </a:lnTo>
                <a:lnTo>
                  <a:pt x="623" y="283"/>
                </a:lnTo>
                <a:lnTo>
                  <a:pt x="627" y="285"/>
                </a:lnTo>
                <a:lnTo>
                  <a:pt x="631" y="287"/>
                </a:lnTo>
                <a:lnTo>
                  <a:pt x="635" y="289"/>
                </a:lnTo>
                <a:lnTo>
                  <a:pt x="640" y="291"/>
                </a:lnTo>
                <a:lnTo>
                  <a:pt x="644" y="292"/>
                </a:lnTo>
                <a:lnTo>
                  <a:pt x="648" y="294"/>
                </a:lnTo>
                <a:lnTo>
                  <a:pt x="652" y="296"/>
                </a:lnTo>
                <a:lnTo>
                  <a:pt x="656" y="298"/>
                </a:lnTo>
                <a:lnTo>
                  <a:pt x="661" y="300"/>
                </a:lnTo>
                <a:lnTo>
                  <a:pt x="665" y="302"/>
                </a:lnTo>
                <a:lnTo>
                  <a:pt x="669" y="304"/>
                </a:lnTo>
                <a:lnTo>
                  <a:pt x="673" y="306"/>
                </a:lnTo>
                <a:lnTo>
                  <a:pt x="678" y="308"/>
                </a:lnTo>
                <a:lnTo>
                  <a:pt x="682" y="310"/>
                </a:lnTo>
                <a:lnTo>
                  <a:pt x="686" y="312"/>
                </a:lnTo>
                <a:lnTo>
                  <a:pt x="690" y="313"/>
                </a:lnTo>
                <a:lnTo>
                  <a:pt x="694" y="315"/>
                </a:lnTo>
                <a:lnTo>
                  <a:pt x="699" y="317"/>
                </a:lnTo>
                <a:lnTo>
                  <a:pt x="703" y="319"/>
                </a:lnTo>
                <a:lnTo>
                  <a:pt x="707" y="321"/>
                </a:lnTo>
                <a:lnTo>
                  <a:pt x="711" y="323"/>
                </a:lnTo>
                <a:lnTo>
                  <a:pt x="715" y="325"/>
                </a:lnTo>
                <a:lnTo>
                  <a:pt x="720" y="327"/>
                </a:lnTo>
                <a:lnTo>
                  <a:pt x="724" y="329"/>
                </a:lnTo>
                <a:lnTo>
                  <a:pt x="728" y="331"/>
                </a:lnTo>
                <a:lnTo>
                  <a:pt x="732" y="333"/>
                </a:lnTo>
                <a:lnTo>
                  <a:pt x="736" y="334"/>
                </a:lnTo>
                <a:lnTo>
                  <a:pt x="741" y="336"/>
                </a:lnTo>
                <a:lnTo>
                  <a:pt x="745" y="338"/>
                </a:lnTo>
                <a:lnTo>
                  <a:pt x="749" y="340"/>
                </a:lnTo>
                <a:lnTo>
                  <a:pt x="753" y="342"/>
                </a:lnTo>
                <a:lnTo>
                  <a:pt x="757" y="344"/>
                </a:lnTo>
                <a:lnTo>
                  <a:pt x="762" y="346"/>
                </a:lnTo>
                <a:lnTo>
                  <a:pt x="766" y="348"/>
                </a:lnTo>
                <a:lnTo>
                  <a:pt x="770" y="350"/>
                </a:lnTo>
                <a:lnTo>
                  <a:pt x="774" y="352"/>
                </a:lnTo>
                <a:lnTo>
                  <a:pt x="779" y="354"/>
                </a:lnTo>
                <a:lnTo>
                  <a:pt x="783" y="356"/>
                </a:lnTo>
                <a:lnTo>
                  <a:pt x="787" y="357"/>
                </a:lnTo>
                <a:lnTo>
                  <a:pt x="791" y="359"/>
                </a:lnTo>
                <a:lnTo>
                  <a:pt x="795" y="361"/>
                </a:lnTo>
                <a:lnTo>
                  <a:pt x="800" y="363"/>
                </a:lnTo>
                <a:lnTo>
                  <a:pt x="804" y="365"/>
                </a:lnTo>
                <a:lnTo>
                  <a:pt x="808" y="367"/>
                </a:lnTo>
                <a:lnTo>
                  <a:pt x="812" y="369"/>
                </a:lnTo>
                <a:lnTo>
                  <a:pt x="816" y="371"/>
                </a:lnTo>
                <a:lnTo>
                  <a:pt x="821" y="373"/>
                </a:lnTo>
                <a:lnTo>
                  <a:pt x="825" y="375"/>
                </a:lnTo>
                <a:lnTo>
                  <a:pt x="829" y="377"/>
                </a:lnTo>
                <a:lnTo>
                  <a:pt x="833" y="378"/>
                </a:lnTo>
                <a:lnTo>
                  <a:pt x="837" y="380"/>
                </a:lnTo>
                <a:lnTo>
                  <a:pt x="842" y="382"/>
                </a:lnTo>
                <a:lnTo>
                  <a:pt x="846" y="384"/>
                </a:lnTo>
                <a:lnTo>
                  <a:pt x="850" y="386"/>
                </a:lnTo>
                <a:lnTo>
                  <a:pt x="854" y="388"/>
                </a:lnTo>
                <a:lnTo>
                  <a:pt x="858" y="390"/>
                </a:lnTo>
                <a:lnTo>
                  <a:pt x="863" y="392"/>
                </a:lnTo>
                <a:lnTo>
                  <a:pt x="867" y="394"/>
                </a:lnTo>
                <a:lnTo>
                  <a:pt x="871" y="396"/>
                </a:lnTo>
                <a:lnTo>
                  <a:pt x="875" y="398"/>
                </a:lnTo>
                <a:lnTo>
                  <a:pt x="880" y="399"/>
                </a:lnTo>
                <a:lnTo>
                  <a:pt x="884" y="401"/>
                </a:lnTo>
                <a:lnTo>
                  <a:pt x="888" y="403"/>
                </a:lnTo>
                <a:lnTo>
                  <a:pt x="892" y="405"/>
                </a:lnTo>
                <a:lnTo>
                  <a:pt x="896" y="407"/>
                </a:lnTo>
                <a:lnTo>
                  <a:pt x="901" y="409"/>
                </a:lnTo>
                <a:lnTo>
                  <a:pt x="905" y="411"/>
                </a:lnTo>
                <a:lnTo>
                  <a:pt x="909" y="413"/>
                </a:lnTo>
                <a:lnTo>
                  <a:pt x="913" y="415"/>
                </a:lnTo>
                <a:lnTo>
                  <a:pt x="917" y="417"/>
                </a:lnTo>
                <a:lnTo>
                  <a:pt x="922" y="419"/>
                </a:lnTo>
                <a:lnTo>
                  <a:pt x="926" y="420"/>
                </a:lnTo>
                <a:lnTo>
                  <a:pt x="930" y="422"/>
                </a:lnTo>
                <a:lnTo>
                  <a:pt x="934" y="424"/>
                </a:lnTo>
                <a:lnTo>
                  <a:pt x="938" y="426"/>
                </a:lnTo>
                <a:lnTo>
                  <a:pt x="943" y="428"/>
                </a:lnTo>
                <a:lnTo>
                  <a:pt x="947" y="430"/>
                </a:lnTo>
                <a:lnTo>
                  <a:pt x="951" y="432"/>
                </a:lnTo>
                <a:lnTo>
                  <a:pt x="955" y="434"/>
                </a:lnTo>
                <a:lnTo>
                  <a:pt x="960" y="436"/>
                </a:lnTo>
                <a:lnTo>
                  <a:pt x="964" y="438"/>
                </a:lnTo>
                <a:lnTo>
                  <a:pt x="968" y="440"/>
                </a:lnTo>
                <a:lnTo>
                  <a:pt x="972" y="441"/>
                </a:lnTo>
                <a:lnTo>
                  <a:pt x="976" y="443"/>
                </a:lnTo>
                <a:lnTo>
                  <a:pt x="981" y="445"/>
                </a:lnTo>
                <a:lnTo>
                  <a:pt x="985" y="447"/>
                </a:lnTo>
                <a:lnTo>
                  <a:pt x="989" y="449"/>
                </a:lnTo>
                <a:lnTo>
                  <a:pt x="993" y="451"/>
                </a:lnTo>
                <a:lnTo>
                  <a:pt x="997" y="453"/>
                </a:lnTo>
                <a:lnTo>
                  <a:pt x="1002" y="455"/>
                </a:lnTo>
                <a:lnTo>
                  <a:pt x="1006" y="457"/>
                </a:lnTo>
                <a:lnTo>
                  <a:pt x="1010" y="459"/>
                </a:lnTo>
                <a:lnTo>
                  <a:pt x="1014" y="461"/>
                </a:lnTo>
                <a:lnTo>
                  <a:pt x="1018" y="462"/>
                </a:lnTo>
                <a:lnTo>
                  <a:pt x="1023" y="464"/>
                </a:lnTo>
                <a:lnTo>
                  <a:pt x="1027" y="466"/>
                </a:lnTo>
                <a:lnTo>
                  <a:pt x="1031" y="468"/>
                </a:lnTo>
                <a:lnTo>
                  <a:pt x="1035" y="470"/>
                </a:lnTo>
                <a:lnTo>
                  <a:pt x="1040" y="472"/>
                </a:lnTo>
                <a:lnTo>
                  <a:pt x="1044" y="474"/>
                </a:lnTo>
                <a:lnTo>
                  <a:pt x="1048" y="476"/>
                </a:lnTo>
                <a:lnTo>
                  <a:pt x="1052" y="478"/>
                </a:lnTo>
                <a:lnTo>
                  <a:pt x="1056" y="480"/>
                </a:lnTo>
                <a:lnTo>
                  <a:pt x="1061" y="482"/>
                </a:lnTo>
                <a:lnTo>
                  <a:pt x="1065" y="483"/>
                </a:lnTo>
                <a:lnTo>
                  <a:pt x="1069" y="485"/>
                </a:lnTo>
                <a:lnTo>
                  <a:pt x="1073" y="487"/>
                </a:lnTo>
                <a:lnTo>
                  <a:pt x="1077" y="489"/>
                </a:lnTo>
                <a:lnTo>
                  <a:pt x="1082" y="491"/>
                </a:lnTo>
                <a:lnTo>
                  <a:pt x="1086" y="493"/>
                </a:lnTo>
                <a:lnTo>
                  <a:pt x="1090" y="495"/>
                </a:lnTo>
                <a:lnTo>
                  <a:pt x="1094" y="497"/>
                </a:lnTo>
                <a:lnTo>
                  <a:pt x="1098" y="499"/>
                </a:lnTo>
                <a:lnTo>
                  <a:pt x="1103" y="501"/>
                </a:lnTo>
                <a:lnTo>
                  <a:pt x="1107" y="503"/>
                </a:lnTo>
                <a:lnTo>
                  <a:pt x="1111" y="505"/>
                </a:lnTo>
                <a:lnTo>
                  <a:pt x="1115" y="506"/>
                </a:lnTo>
                <a:lnTo>
                  <a:pt x="1119" y="508"/>
                </a:lnTo>
                <a:lnTo>
                  <a:pt x="1124" y="510"/>
                </a:lnTo>
                <a:lnTo>
                  <a:pt x="1128" y="512"/>
                </a:lnTo>
                <a:lnTo>
                  <a:pt x="1132" y="514"/>
                </a:lnTo>
                <a:lnTo>
                  <a:pt x="1136" y="516"/>
                </a:lnTo>
                <a:lnTo>
                  <a:pt x="1141" y="518"/>
                </a:lnTo>
                <a:lnTo>
                  <a:pt x="1145" y="520"/>
                </a:lnTo>
                <a:lnTo>
                  <a:pt x="1149" y="522"/>
                </a:lnTo>
                <a:lnTo>
                  <a:pt x="1153" y="524"/>
                </a:lnTo>
                <a:lnTo>
                  <a:pt x="1157" y="526"/>
                </a:lnTo>
                <a:lnTo>
                  <a:pt x="1162" y="527"/>
                </a:lnTo>
                <a:lnTo>
                  <a:pt x="1166" y="529"/>
                </a:lnTo>
                <a:lnTo>
                  <a:pt x="1170" y="531"/>
                </a:lnTo>
                <a:lnTo>
                  <a:pt x="1174" y="533"/>
                </a:lnTo>
                <a:lnTo>
                  <a:pt x="1178" y="535"/>
                </a:lnTo>
                <a:lnTo>
                  <a:pt x="1183" y="537"/>
                </a:lnTo>
                <a:lnTo>
                  <a:pt x="1187" y="539"/>
                </a:lnTo>
                <a:lnTo>
                  <a:pt x="1191" y="541"/>
                </a:lnTo>
                <a:lnTo>
                  <a:pt x="1195" y="543"/>
                </a:lnTo>
                <a:lnTo>
                  <a:pt x="1199" y="545"/>
                </a:lnTo>
                <a:lnTo>
                  <a:pt x="1204" y="547"/>
                </a:lnTo>
                <a:lnTo>
                  <a:pt x="1208" y="548"/>
                </a:lnTo>
                <a:lnTo>
                  <a:pt x="1212" y="550"/>
                </a:lnTo>
                <a:lnTo>
                  <a:pt x="1216" y="552"/>
                </a:lnTo>
                <a:lnTo>
                  <a:pt x="1220" y="554"/>
                </a:lnTo>
                <a:lnTo>
                  <a:pt x="1225" y="556"/>
                </a:lnTo>
                <a:lnTo>
                  <a:pt x="1229" y="558"/>
                </a:lnTo>
                <a:lnTo>
                  <a:pt x="1233" y="560"/>
                </a:lnTo>
                <a:lnTo>
                  <a:pt x="1237" y="562"/>
                </a:lnTo>
                <a:lnTo>
                  <a:pt x="1242" y="564"/>
                </a:lnTo>
                <a:lnTo>
                  <a:pt x="1246" y="566"/>
                </a:lnTo>
                <a:lnTo>
                  <a:pt x="1250" y="568"/>
                </a:lnTo>
                <a:lnTo>
                  <a:pt x="1254" y="569"/>
                </a:lnTo>
                <a:lnTo>
                  <a:pt x="1258" y="571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903288" y="746126"/>
            <a:ext cx="0" cy="510540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809625" y="5102231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 rot="16200000">
            <a:off x="473075" y="487839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809625" y="409893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 rot="16200000">
            <a:off x="473075" y="3875092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809625" y="3097216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 rot="16200000">
            <a:off x="473075" y="2871791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 flipH="1">
            <a:off x="809625" y="209391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 rot="16200000">
            <a:off x="473075" y="1868490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 flipH="1">
            <a:off x="809625" y="109061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 rot="16200000">
            <a:off x="474662" y="863601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903288" y="5851532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1047750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919163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2587625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2460625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4133850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4006850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5675313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5546726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Line 57"/>
          <p:cNvSpPr>
            <a:spLocks noChangeShapeType="1"/>
          </p:cNvSpPr>
          <p:nvPr/>
        </p:nvSpPr>
        <p:spPr bwMode="auto">
          <a:xfrm>
            <a:off x="7215188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7088188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>
            <a:off x="8761413" y="5851532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8634413" y="5989644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34"/>
          <p:cNvSpPr>
            <a:spLocks noChangeArrowheads="1"/>
          </p:cNvSpPr>
          <p:nvPr/>
        </p:nvSpPr>
        <p:spPr bwMode="auto">
          <a:xfrm>
            <a:off x="6705600" y="2315389"/>
            <a:ext cx="2045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Correlation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-0.662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35"/>
          <p:cNvSpPr>
            <a:spLocks noChangeArrowheads="1"/>
          </p:cNvSpPr>
          <p:nvPr/>
        </p:nvSpPr>
        <p:spPr bwMode="auto">
          <a:xfrm>
            <a:off x="8077202" y="2542401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(0.087)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43"/>
              <p:cNvSpPr>
                <a:spLocks noChangeArrowheads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Upward Mobility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-25000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25</a:t>
                </a:r>
                <a:r>
                  <a:rPr lang="en-US" dirty="0" smtClean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1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902176" y="3055551"/>
                <a:ext cx="223375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8889" t="-5464" r="-51111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743200" y="6400800"/>
            <a:ext cx="47064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en-US" dirty="0"/>
              <a:t>Fraction of Children Raised by Single Mothers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0" y="228600"/>
            <a:ext cx="91439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Upward Mobility and Fraction of Single Mothers in CZ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Married Parents Only</a:t>
            </a:r>
          </a:p>
        </p:txBody>
      </p:sp>
    </p:spTree>
    <p:extLst>
      <p:ext uri="{BB962C8B-B14F-4D97-AF65-F5344CB8AC3E}">
        <p14:creationId xmlns:p14="http://schemas.microsoft.com/office/powerpoint/2010/main" val="111475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15925" y="746126"/>
            <a:ext cx="8623300" cy="5576888"/>
            <a:chOff x="262" y="470"/>
            <a:chExt cx="5432" cy="3513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627" y="470"/>
              <a:ext cx="3976" cy="3216"/>
              <a:chOff x="1627" y="470"/>
              <a:chExt cx="3976" cy="3216"/>
            </a:xfrm>
          </p:grpSpPr>
          <p:sp>
            <p:nvSpPr>
              <p:cNvPr id="198" name="Line 8"/>
              <p:cNvSpPr>
                <a:spLocks noChangeShapeType="1"/>
              </p:cNvSpPr>
              <p:nvPr/>
            </p:nvSpPr>
            <p:spPr bwMode="auto">
              <a:xfrm flipV="1">
                <a:off x="1718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Line 9"/>
              <p:cNvSpPr>
                <a:spLocks noChangeShapeType="1"/>
              </p:cNvSpPr>
              <p:nvPr/>
            </p:nvSpPr>
            <p:spPr bwMode="auto">
              <a:xfrm flipV="1">
                <a:off x="2479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Line 10"/>
              <p:cNvSpPr>
                <a:spLocks noChangeShapeType="1"/>
              </p:cNvSpPr>
              <p:nvPr/>
            </p:nvSpPr>
            <p:spPr bwMode="auto">
              <a:xfrm flipV="1">
                <a:off x="3236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Line 11"/>
              <p:cNvSpPr>
                <a:spLocks noChangeShapeType="1"/>
              </p:cNvSpPr>
              <p:nvPr/>
            </p:nvSpPr>
            <p:spPr bwMode="auto">
              <a:xfrm flipV="1">
                <a:off x="3997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Line 12"/>
              <p:cNvSpPr>
                <a:spLocks noChangeShapeType="1"/>
              </p:cNvSpPr>
              <p:nvPr/>
            </p:nvSpPr>
            <p:spPr bwMode="auto">
              <a:xfrm flipV="1">
                <a:off x="4758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Line 13"/>
              <p:cNvSpPr>
                <a:spLocks noChangeShapeType="1"/>
              </p:cNvSpPr>
              <p:nvPr/>
            </p:nvSpPr>
            <p:spPr bwMode="auto">
              <a:xfrm flipV="1">
                <a:off x="5519" y="470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Line 14"/>
              <p:cNvSpPr>
                <a:spLocks noChangeShapeType="1"/>
              </p:cNvSpPr>
              <p:nvPr/>
            </p:nvSpPr>
            <p:spPr bwMode="auto">
              <a:xfrm>
                <a:off x="162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Line 15"/>
              <p:cNvSpPr>
                <a:spLocks noChangeShapeType="1"/>
              </p:cNvSpPr>
              <p:nvPr/>
            </p:nvSpPr>
            <p:spPr bwMode="auto">
              <a:xfrm>
                <a:off x="175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Line 16"/>
              <p:cNvSpPr>
                <a:spLocks noChangeShapeType="1"/>
              </p:cNvSpPr>
              <p:nvPr/>
            </p:nvSpPr>
            <p:spPr bwMode="auto">
              <a:xfrm>
                <a:off x="187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Line 17"/>
              <p:cNvSpPr>
                <a:spLocks noChangeShapeType="1"/>
              </p:cNvSpPr>
              <p:nvPr/>
            </p:nvSpPr>
            <p:spPr bwMode="auto">
              <a:xfrm>
                <a:off x="200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18"/>
              <p:cNvSpPr>
                <a:spLocks noChangeShapeType="1"/>
              </p:cNvSpPr>
              <p:nvPr/>
            </p:nvSpPr>
            <p:spPr bwMode="auto">
              <a:xfrm>
                <a:off x="2129" y="3326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Line 19"/>
              <p:cNvSpPr>
                <a:spLocks noChangeShapeType="1"/>
              </p:cNvSpPr>
              <p:nvPr/>
            </p:nvSpPr>
            <p:spPr bwMode="auto">
              <a:xfrm>
                <a:off x="2252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Line 20"/>
              <p:cNvSpPr>
                <a:spLocks noChangeShapeType="1"/>
              </p:cNvSpPr>
              <p:nvPr/>
            </p:nvSpPr>
            <p:spPr bwMode="auto">
              <a:xfrm>
                <a:off x="237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Line 21"/>
              <p:cNvSpPr>
                <a:spLocks noChangeShapeType="1"/>
              </p:cNvSpPr>
              <p:nvPr/>
            </p:nvSpPr>
            <p:spPr bwMode="auto">
              <a:xfrm>
                <a:off x="2503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Line 22"/>
              <p:cNvSpPr>
                <a:spLocks noChangeShapeType="1"/>
              </p:cNvSpPr>
              <p:nvPr/>
            </p:nvSpPr>
            <p:spPr bwMode="auto">
              <a:xfrm>
                <a:off x="2629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Line 23"/>
              <p:cNvSpPr>
                <a:spLocks noChangeShapeType="1"/>
              </p:cNvSpPr>
              <p:nvPr/>
            </p:nvSpPr>
            <p:spPr bwMode="auto">
              <a:xfrm>
                <a:off x="275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Line 24"/>
              <p:cNvSpPr>
                <a:spLocks noChangeShapeType="1"/>
              </p:cNvSpPr>
              <p:nvPr/>
            </p:nvSpPr>
            <p:spPr bwMode="auto">
              <a:xfrm>
                <a:off x="2880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Line 25"/>
              <p:cNvSpPr>
                <a:spLocks noChangeShapeType="1"/>
              </p:cNvSpPr>
              <p:nvPr/>
            </p:nvSpPr>
            <p:spPr bwMode="auto">
              <a:xfrm>
                <a:off x="3006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Line 26"/>
              <p:cNvSpPr>
                <a:spLocks noChangeShapeType="1"/>
              </p:cNvSpPr>
              <p:nvPr/>
            </p:nvSpPr>
            <p:spPr bwMode="auto">
              <a:xfrm>
                <a:off x="313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Line 27"/>
              <p:cNvSpPr>
                <a:spLocks noChangeShapeType="1"/>
              </p:cNvSpPr>
              <p:nvPr/>
            </p:nvSpPr>
            <p:spPr bwMode="auto">
              <a:xfrm>
                <a:off x="325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Line 28"/>
              <p:cNvSpPr>
                <a:spLocks noChangeShapeType="1"/>
              </p:cNvSpPr>
              <p:nvPr/>
            </p:nvSpPr>
            <p:spPr bwMode="auto">
              <a:xfrm>
                <a:off x="3383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Line 29"/>
              <p:cNvSpPr>
                <a:spLocks noChangeShapeType="1"/>
              </p:cNvSpPr>
              <p:nvPr/>
            </p:nvSpPr>
            <p:spPr bwMode="auto">
              <a:xfrm>
                <a:off x="350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Line 30"/>
              <p:cNvSpPr>
                <a:spLocks noChangeShapeType="1"/>
              </p:cNvSpPr>
              <p:nvPr/>
            </p:nvSpPr>
            <p:spPr bwMode="auto">
              <a:xfrm>
                <a:off x="363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Line 31"/>
              <p:cNvSpPr>
                <a:spLocks noChangeShapeType="1"/>
              </p:cNvSpPr>
              <p:nvPr/>
            </p:nvSpPr>
            <p:spPr bwMode="auto">
              <a:xfrm>
                <a:off x="3760" y="332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Line 32"/>
              <p:cNvSpPr>
                <a:spLocks noChangeShapeType="1"/>
              </p:cNvSpPr>
              <p:nvPr/>
            </p:nvSpPr>
            <p:spPr bwMode="auto">
              <a:xfrm>
                <a:off x="3885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Line 33"/>
              <p:cNvSpPr>
                <a:spLocks noChangeShapeType="1"/>
              </p:cNvSpPr>
              <p:nvPr/>
            </p:nvSpPr>
            <p:spPr bwMode="auto">
              <a:xfrm>
                <a:off x="401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Line 34"/>
              <p:cNvSpPr>
                <a:spLocks noChangeShapeType="1"/>
              </p:cNvSpPr>
              <p:nvPr/>
            </p:nvSpPr>
            <p:spPr bwMode="auto">
              <a:xfrm>
                <a:off x="4137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Line 35"/>
              <p:cNvSpPr>
                <a:spLocks noChangeShapeType="1"/>
              </p:cNvSpPr>
              <p:nvPr/>
            </p:nvSpPr>
            <p:spPr bwMode="auto">
              <a:xfrm>
                <a:off x="426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Line 36"/>
              <p:cNvSpPr>
                <a:spLocks noChangeShapeType="1"/>
              </p:cNvSpPr>
              <p:nvPr/>
            </p:nvSpPr>
            <p:spPr bwMode="auto">
              <a:xfrm>
                <a:off x="438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Line 37"/>
              <p:cNvSpPr>
                <a:spLocks noChangeShapeType="1"/>
              </p:cNvSpPr>
              <p:nvPr/>
            </p:nvSpPr>
            <p:spPr bwMode="auto">
              <a:xfrm>
                <a:off x="4514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Line 38"/>
              <p:cNvSpPr>
                <a:spLocks noChangeShapeType="1"/>
              </p:cNvSpPr>
              <p:nvPr/>
            </p:nvSpPr>
            <p:spPr bwMode="auto">
              <a:xfrm>
                <a:off x="4639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Line 39"/>
              <p:cNvSpPr>
                <a:spLocks noChangeShapeType="1"/>
              </p:cNvSpPr>
              <p:nvPr/>
            </p:nvSpPr>
            <p:spPr bwMode="auto">
              <a:xfrm>
                <a:off x="4765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Line 40"/>
              <p:cNvSpPr>
                <a:spLocks noChangeShapeType="1"/>
              </p:cNvSpPr>
              <p:nvPr/>
            </p:nvSpPr>
            <p:spPr bwMode="auto">
              <a:xfrm>
                <a:off x="4891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Line 41"/>
              <p:cNvSpPr>
                <a:spLocks noChangeShapeType="1"/>
              </p:cNvSpPr>
              <p:nvPr/>
            </p:nvSpPr>
            <p:spPr bwMode="auto">
              <a:xfrm>
                <a:off x="5016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Line 42"/>
              <p:cNvSpPr>
                <a:spLocks noChangeShapeType="1"/>
              </p:cNvSpPr>
              <p:nvPr/>
            </p:nvSpPr>
            <p:spPr bwMode="auto">
              <a:xfrm>
                <a:off x="5142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Line 43"/>
              <p:cNvSpPr>
                <a:spLocks noChangeShapeType="1"/>
              </p:cNvSpPr>
              <p:nvPr/>
            </p:nvSpPr>
            <p:spPr bwMode="auto">
              <a:xfrm>
                <a:off x="5268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Line 44"/>
              <p:cNvSpPr>
                <a:spLocks noChangeShapeType="1"/>
              </p:cNvSpPr>
              <p:nvPr/>
            </p:nvSpPr>
            <p:spPr bwMode="auto">
              <a:xfrm>
                <a:off x="5393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Line 45"/>
              <p:cNvSpPr>
                <a:spLocks noChangeShapeType="1"/>
              </p:cNvSpPr>
              <p:nvPr/>
            </p:nvSpPr>
            <p:spPr bwMode="auto">
              <a:xfrm>
                <a:off x="5519" y="332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Line 46"/>
              <p:cNvSpPr>
                <a:spLocks noChangeShapeType="1"/>
              </p:cNvSpPr>
              <p:nvPr/>
            </p:nvSpPr>
            <p:spPr bwMode="auto">
              <a:xfrm>
                <a:off x="162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Line 47"/>
              <p:cNvSpPr>
                <a:spLocks noChangeShapeType="1"/>
              </p:cNvSpPr>
              <p:nvPr/>
            </p:nvSpPr>
            <p:spPr bwMode="auto">
              <a:xfrm>
                <a:off x="175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Line 48"/>
              <p:cNvSpPr>
                <a:spLocks noChangeShapeType="1"/>
              </p:cNvSpPr>
              <p:nvPr/>
            </p:nvSpPr>
            <p:spPr bwMode="auto">
              <a:xfrm>
                <a:off x="187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Line 49"/>
              <p:cNvSpPr>
                <a:spLocks noChangeShapeType="1"/>
              </p:cNvSpPr>
              <p:nvPr/>
            </p:nvSpPr>
            <p:spPr bwMode="auto">
              <a:xfrm>
                <a:off x="200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Line 50"/>
              <p:cNvSpPr>
                <a:spLocks noChangeShapeType="1"/>
              </p:cNvSpPr>
              <p:nvPr/>
            </p:nvSpPr>
            <p:spPr bwMode="auto">
              <a:xfrm>
                <a:off x="2129" y="2970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Line 51"/>
              <p:cNvSpPr>
                <a:spLocks noChangeShapeType="1"/>
              </p:cNvSpPr>
              <p:nvPr/>
            </p:nvSpPr>
            <p:spPr bwMode="auto">
              <a:xfrm>
                <a:off x="2252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Line 52"/>
              <p:cNvSpPr>
                <a:spLocks noChangeShapeType="1"/>
              </p:cNvSpPr>
              <p:nvPr/>
            </p:nvSpPr>
            <p:spPr bwMode="auto">
              <a:xfrm>
                <a:off x="237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Line 53"/>
              <p:cNvSpPr>
                <a:spLocks noChangeShapeType="1"/>
              </p:cNvSpPr>
              <p:nvPr/>
            </p:nvSpPr>
            <p:spPr bwMode="auto">
              <a:xfrm>
                <a:off x="2503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Line 54"/>
              <p:cNvSpPr>
                <a:spLocks noChangeShapeType="1"/>
              </p:cNvSpPr>
              <p:nvPr/>
            </p:nvSpPr>
            <p:spPr bwMode="auto">
              <a:xfrm>
                <a:off x="2629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Line 55"/>
              <p:cNvSpPr>
                <a:spLocks noChangeShapeType="1"/>
              </p:cNvSpPr>
              <p:nvPr/>
            </p:nvSpPr>
            <p:spPr bwMode="auto">
              <a:xfrm>
                <a:off x="275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Line 56"/>
              <p:cNvSpPr>
                <a:spLocks noChangeShapeType="1"/>
              </p:cNvSpPr>
              <p:nvPr/>
            </p:nvSpPr>
            <p:spPr bwMode="auto">
              <a:xfrm>
                <a:off x="2880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Line 57"/>
              <p:cNvSpPr>
                <a:spLocks noChangeShapeType="1"/>
              </p:cNvSpPr>
              <p:nvPr/>
            </p:nvSpPr>
            <p:spPr bwMode="auto">
              <a:xfrm>
                <a:off x="3006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Line 58"/>
              <p:cNvSpPr>
                <a:spLocks noChangeShapeType="1"/>
              </p:cNvSpPr>
              <p:nvPr/>
            </p:nvSpPr>
            <p:spPr bwMode="auto">
              <a:xfrm>
                <a:off x="313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Line 59"/>
              <p:cNvSpPr>
                <a:spLocks noChangeShapeType="1"/>
              </p:cNvSpPr>
              <p:nvPr/>
            </p:nvSpPr>
            <p:spPr bwMode="auto">
              <a:xfrm>
                <a:off x="325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Line 60"/>
              <p:cNvSpPr>
                <a:spLocks noChangeShapeType="1"/>
              </p:cNvSpPr>
              <p:nvPr/>
            </p:nvSpPr>
            <p:spPr bwMode="auto">
              <a:xfrm>
                <a:off x="3383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Line 61"/>
              <p:cNvSpPr>
                <a:spLocks noChangeShapeType="1"/>
              </p:cNvSpPr>
              <p:nvPr/>
            </p:nvSpPr>
            <p:spPr bwMode="auto">
              <a:xfrm>
                <a:off x="350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Line 62"/>
              <p:cNvSpPr>
                <a:spLocks noChangeShapeType="1"/>
              </p:cNvSpPr>
              <p:nvPr/>
            </p:nvSpPr>
            <p:spPr bwMode="auto">
              <a:xfrm>
                <a:off x="363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Line 63"/>
              <p:cNvSpPr>
                <a:spLocks noChangeShapeType="1"/>
              </p:cNvSpPr>
              <p:nvPr/>
            </p:nvSpPr>
            <p:spPr bwMode="auto">
              <a:xfrm>
                <a:off x="3760" y="297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Line 64"/>
              <p:cNvSpPr>
                <a:spLocks noChangeShapeType="1"/>
              </p:cNvSpPr>
              <p:nvPr/>
            </p:nvSpPr>
            <p:spPr bwMode="auto">
              <a:xfrm>
                <a:off x="3885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Line 65"/>
              <p:cNvSpPr>
                <a:spLocks noChangeShapeType="1"/>
              </p:cNvSpPr>
              <p:nvPr/>
            </p:nvSpPr>
            <p:spPr bwMode="auto">
              <a:xfrm>
                <a:off x="401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Line 66"/>
              <p:cNvSpPr>
                <a:spLocks noChangeShapeType="1"/>
              </p:cNvSpPr>
              <p:nvPr/>
            </p:nvSpPr>
            <p:spPr bwMode="auto">
              <a:xfrm>
                <a:off x="4137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Line 67"/>
              <p:cNvSpPr>
                <a:spLocks noChangeShapeType="1"/>
              </p:cNvSpPr>
              <p:nvPr/>
            </p:nvSpPr>
            <p:spPr bwMode="auto">
              <a:xfrm>
                <a:off x="426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Line 68"/>
              <p:cNvSpPr>
                <a:spLocks noChangeShapeType="1"/>
              </p:cNvSpPr>
              <p:nvPr/>
            </p:nvSpPr>
            <p:spPr bwMode="auto">
              <a:xfrm>
                <a:off x="438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Line 69"/>
              <p:cNvSpPr>
                <a:spLocks noChangeShapeType="1"/>
              </p:cNvSpPr>
              <p:nvPr/>
            </p:nvSpPr>
            <p:spPr bwMode="auto">
              <a:xfrm>
                <a:off x="4514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Line 70"/>
              <p:cNvSpPr>
                <a:spLocks noChangeShapeType="1"/>
              </p:cNvSpPr>
              <p:nvPr/>
            </p:nvSpPr>
            <p:spPr bwMode="auto">
              <a:xfrm>
                <a:off x="4639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Line 71"/>
              <p:cNvSpPr>
                <a:spLocks noChangeShapeType="1"/>
              </p:cNvSpPr>
              <p:nvPr/>
            </p:nvSpPr>
            <p:spPr bwMode="auto">
              <a:xfrm>
                <a:off x="4765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Line 72"/>
              <p:cNvSpPr>
                <a:spLocks noChangeShapeType="1"/>
              </p:cNvSpPr>
              <p:nvPr/>
            </p:nvSpPr>
            <p:spPr bwMode="auto">
              <a:xfrm>
                <a:off x="4891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Line 73"/>
              <p:cNvSpPr>
                <a:spLocks noChangeShapeType="1"/>
              </p:cNvSpPr>
              <p:nvPr/>
            </p:nvSpPr>
            <p:spPr bwMode="auto">
              <a:xfrm>
                <a:off x="5016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Line 74"/>
              <p:cNvSpPr>
                <a:spLocks noChangeShapeType="1"/>
              </p:cNvSpPr>
              <p:nvPr/>
            </p:nvSpPr>
            <p:spPr bwMode="auto">
              <a:xfrm>
                <a:off x="5142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Line 75"/>
              <p:cNvSpPr>
                <a:spLocks noChangeShapeType="1"/>
              </p:cNvSpPr>
              <p:nvPr/>
            </p:nvSpPr>
            <p:spPr bwMode="auto">
              <a:xfrm>
                <a:off x="5268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Line 76"/>
              <p:cNvSpPr>
                <a:spLocks noChangeShapeType="1"/>
              </p:cNvSpPr>
              <p:nvPr/>
            </p:nvSpPr>
            <p:spPr bwMode="auto">
              <a:xfrm>
                <a:off x="5393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Line 77"/>
              <p:cNvSpPr>
                <a:spLocks noChangeShapeType="1"/>
              </p:cNvSpPr>
              <p:nvPr/>
            </p:nvSpPr>
            <p:spPr bwMode="auto">
              <a:xfrm>
                <a:off x="5519" y="297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Line 78"/>
              <p:cNvSpPr>
                <a:spLocks noChangeShapeType="1"/>
              </p:cNvSpPr>
              <p:nvPr/>
            </p:nvSpPr>
            <p:spPr bwMode="auto">
              <a:xfrm>
                <a:off x="162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Line 79"/>
              <p:cNvSpPr>
                <a:spLocks noChangeShapeType="1"/>
              </p:cNvSpPr>
              <p:nvPr/>
            </p:nvSpPr>
            <p:spPr bwMode="auto">
              <a:xfrm>
                <a:off x="175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Line 80"/>
              <p:cNvSpPr>
                <a:spLocks noChangeShapeType="1"/>
              </p:cNvSpPr>
              <p:nvPr/>
            </p:nvSpPr>
            <p:spPr bwMode="auto">
              <a:xfrm>
                <a:off x="187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Line 81"/>
              <p:cNvSpPr>
                <a:spLocks noChangeShapeType="1"/>
              </p:cNvSpPr>
              <p:nvPr/>
            </p:nvSpPr>
            <p:spPr bwMode="auto">
              <a:xfrm>
                <a:off x="200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Line 82"/>
              <p:cNvSpPr>
                <a:spLocks noChangeShapeType="1"/>
              </p:cNvSpPr>
              <p:nvPr/>
            </p:nvSpPr>
            <p:spPr bwMode="auto">
              <a:xfrm>
                <a:off x="2129" y="261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Line 83"/>
              <p:cNvSpPr>
                <a:spLocks noChangeShapeType="1"/>
              </p:cNvSpPr>
              <p:nvPr/>
            </p:nvSpPr>
            <p:spPr bwMode="auto">
              <a:xfrm>
                <a:off x="2252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Line 84"/>
              <p:cNvSpPr>
                <a:spLocks noChangeShapeType="1"/>
              </p:cNvSpPr>
              <p:nvPr/>
            </p:nvSpPr>
            <p:spPr bwMode="auto">
              <a:xfrm>
                <a:off x="237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Line 85"/>
              <p:cNvSpPr>
                <a:spLocks noChangeShapeType="1"/>
              </p:cNvSpPr>
              <p:nvPr/>
            </p:nvSpPr>
            <p:spPr bwMode="auto">
              <a:xfrm>
                <a:off x="2503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Line 86"/>
              <p:cNvSpPr>
                <a:spLocks noChangeShapeType="1"/>
              </p:cNvSpPr>
              <p:nvPr/>
            </p:nvSpPr>
            <p:spPr bwMode="auto">
              <a:xfrm>
                <a:off x="2629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Line 87"/>
              <p:cNvSpPr>
                <a:spLocks noChangeShapeType="1"/>
              </p:cNvSpPr>
              <p:nvPr/>
            </p:nvSpPr>
            <p:spPr bwMode="auto">
              <a:xfrm>
                <a:off x="275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Line 88"/>
              <p:cNvSpPr>
                <a:spLocks noChangeShapeType="1"/>
              </p:cNvSpPr>
              <p:nvPr/>
            </p:nvSpPr>
            <p:spPr bwMode="auto">
              <a:xfrm>
                <a:off x="2880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Line 89"/>
              <p:cNvSpPr>
                <a:spLocks noChangeShapeType="1"/>
              </p:cNvSpPr>
              <p:nvPr/>
            </p:nvSpPr>
            <p:spPr bwMode="auto">
              <a:xfrm>
                <a:off x="3006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Line 90"/>
              <p:cNvSpPr>
                <a:spLocks noChangeShapeType="1"/>
              </p:cNvSpPr>
              <p:nvPr/>
            </p:nvSpPr>
            <p:spPr bwMode="auto">
              <a:xfrm>
                <a:off x="313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Line 91"/>
              <p:cNvSpPr>
                <a:spLocks noChangeShapeType="1"/>
              </p:cNvSpPr>
              <p:nvPr/>
            </p:nvSpPr>
            <p:spPr bwMode="auto">
              <a:xfrm>
                <a:off x="325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Line 92"/>
              <p:cNvSpPr>
                <a:spLocks noChangeShapeType="1"/>
              </p:cNvSpPr>
              <p:nvPr/>
            </p:nvSpPr>
            <p:spPr bwMode="auto">
              <a:xfrm>
                <a:off x="3383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Line 93"/>
              <p:cNvSpPr>
                <a:spLocks noChangeShapeType="1"/>
              </p:cNvSpPr>
              <p:nvPr/>
            </p:nvSpPr>
            <p:spPr bwMode="auto">
              <a:xfrm>
                <a:off x="350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Line 94"/>
              <p:cNvSpPr>
                <a:spLocks noChangeShapeType="1"/>
              </p:cNvSpPr>
              <p:nvPr/>
            </p:nvSpPr>
            <p:spPr bwMode="auto">
              <a:xfrm>
                <a:off x="363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Line 95"/>
              <p:cNvSpPr>
                <a:spLocks noChangeShapeType="1"/>
              </p:cNvSpPr>
              <p:nvPr/>
            </p:nvSpPr>
            <p:spPr bwMode="auto">
              <a:xfrm>
                <a:off x="3760" y="261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Line 96"/>
              <p:cNvSpPr>
                <a:spLocks noChangeShapeType="1"/>
              </p:cNvSpPr>
              <p:nvPr/>
            </p:nvSpPr>
            <p:spPr bwMode="auto">
              <a:xfrm>
                <a:off x="3885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Line 97"/>
              <p:cNvSpPr>
                <a:spLocks noChangeShapeType="1"/>
              </p:cNvSpPr>
              <p:nvPr/>
            </p:nvSpPr>
            <p:spPr bwMode="auto">
              <a:xfrm>
                <a:off x="401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Line 98"/>
              <p:cNvSpPr>
                <a:spLocks noChangeShapeType="1"/>
              </p:cNvSpPr>
              <p:nvPr/>
            </p:nvSpPr>
            <p:spPr bwMode="auto">
              <a:xfrm>
                <a:off x="4137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Line 99"/>
              <p:cNvSpPr>
                <a:spLocks noChangeShapeType="1"/>
              </p:cNvSpPr>
              <p:nvPr/>
            </p:nvSpPr>
            <p:spPr bwMode="auto">
              <a:xfrm>
                <a:off x="426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Line 100"/>
              <p:cNvSpPr>
                <a:spLocks noChangeShapeType="1"/>
              </p:cNvSpPr>
              <p:nvPr/>
            </p:nvSpPr>
            <p:spPr bwMode="auto">
              <a:xfrm>
                <a:off x="438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Line 101"/>
              <p:cNvSpPr>
                <a:spLocks noChangeShapeType="1"/>
              </p:cNvSpPr>
              <p:nvPr/>
            </p:nvSpPr>
            <p:spPr bwMode="auto">
              <a:xfrm>
                <a:off x="4514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Line 102"/>
              <p:cNvSpPr>
                <a:spLocks noChangeShapeType="1"/>
              </p:cNvSpPr>
              <p:nvPr/>
            </p:nvSpPr>
            <p:spPr bwMode="auto">
              <a:xfrm>
                <a:off x="4639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Line 103"/>
              <p:cNvSpPr>
                <a:spLocks noChangeShapeType="1"/>
              </p:cNvSpPr>
              <p:nvPr/>
            </p:nvSpPr>
            <p:spPr bwMode="auto">
              <a:xfrm>
                <a:off x="4765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Line 104"/>
              <p:cNvSpPr>
                <a:spLocks noChangeShapeType="1"/>
              </p:cNvSpPr>
              <p:nvPr/>
            </p:nvSpPr>
            <p:spPr bwMode="auto">
              <a:xfrm>
                <a:off x="4891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Line 105"/>
              <p:cNvSpPr>
                <a:spLocks noChangeShapeType="1"/>
              </p:cNvSpPr>
              <p:nvPr/>
            </p:nvSpPr>
            <p:spPr bwMode="auto">
              <a:xfrm>
                <a:off x="5016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Line 106"/>
              <p:cNvSpPr>
                <a:spLocks noChangeShapeType="1"/>
              </p:cNvSpPr>
              <p:nvPr/>
            </p:nvSpPr>
            <p:spPr bwMode="auto">
              <a:xfrm>
                <a:off x="5142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Line 107"/>
              <p:cNvSpPr>
                <a:spLocks noChangeShapeType="1"/>
              </p:cNvSpPr>
              <p:nvPr/>
            </p:nvSpPr>
            <p:spPr bwMode="auto">
              <a:xfrm>
                <a:off x="5268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Line 108"/>
              <p:cNvSpPr>
                <a:spLocks noChangeShapeType="1"/>
              </p:cNvSpPr>
              <p:nvPr/>
            </p:nvSpPr>
            <p:spPr bwMode="auto">
              <a:xfrm>
                <a:off x="5393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Line 109"/>
              <p:cNvSpPr>
                <a:spLocks noChangeShapeType="1"/>
              </p:cNvSpPr>
              <p:nvPr/>
            </p:nvSpPr>
            <p:spPr bwMode="auto">
              <a:xfrm>
                <a:off x="5519" y="261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Line 110"/>
              <p:cNvSpPr>
                <a:spLocks noChangeShapeType="1"/>
              </p:cNvSpPr>
              <p:nvPr/>
            </p:nvSpPr>
            <p:spPr bwMode="auto">
              <a:xfrm>
                <a:off x="162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Line 111"/>
              <p:cNvSpPr>
                <a:spLocks noChangeShapeType="1"/>
              </p:cNvSpPr>
              <p:nvPr/>
            </p:nvSpPr>
            <p:spPr bwMode="auto">
              <a:xfrm>
                <a:off x="175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Line 112"/>
              <p:cNvSpPr>
                <a:spLocks noChangeShapeType="1"/>
              </p:cNvSpPr>
              <p:nvPr/>
            </p:nvSpPr>
            <p:spPr bwMode="auto">
              <a:xfrm>
                <a:off x="187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Line 113"/>
              <p:cNvSpPr>
                <a:spLocks noChangeShapeType="1"/>
              </p:cNvSpPr>
              <p:nvPr/>
            </p:nvSpPr>
            <p:spPr bwMode="auto">
              <a:xfrm>
                <a:off x="200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Line 114"/>
              <p:cNvSpPr>
                <a:spLocks noChangeShapeType="1"/>
              </p:cNvSpPr>
              <p:nvPr/>
            </p:nvSpPr>
            <p:spPr bwMode="auto">
              <a:xfrm>
                <a:off x="2129" y="225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Line 115"/>
              <p:cNvSpPr>
                <a:spLocks noChangeShapeType="1"/>
              </p:cNvSpPr>
              <p:nvPr/>
            </p:nvSpPr>
            <p:spPr bwMode="auto">
              <a:xfrm>
                <a:off x="2252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Line 116"/>
              <p:cNvSpPr>
                <a:spLocks noChangeShapeType="1"/>
              </p:cNvSpPr>
              <p:nvPr/>
            </p:nvSpPr>
            <p:spPr bwMode="auto">
              <a:xfrm>
                <a:off x="237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Line 117"/>
              <p:cNvSpPr>
                <a:spLocks noChangeShapeType="1"/>
              </p:cNvSpPr>
              <p:nvPr/>
            </p:nvSpPr>
            <p:spPr bwMode="auto">
              <a:xfrm>
                <a:off x="2503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Line 118"/>
              <p:cNvSpPr>
                <a:spLocks noChangeShapeType="1"/>
              </p:cNvSpPr>
              <p:nvPr/>
            </p:nvSpPr>
            <p:spPr bwMode="auto">
              <a:xfrm>
                <a:off x="2629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Line 119"/>
              <p:cNvSpPr>
                <a:spLocks noChangeShapeType="1"/>
              </p:cNvSpPr>
              <p:nvPr/>
            </p:nvSpPr>
            <p:spPr bwMode="auto">
              <a:xfrm>
                <a:off x="275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Line 120"/>
              <p:cNvSpPr>
                <a:spLocks noChangeShapeType="1"/>
              </p:cNvSpPr>
              <p:nvPr/>
            </p:nvSpPr>
            <p:spPr bwMode="auto">
              <a:xfrm>
                <a:off x="2880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Line 121"/>
              <p:cNvSpPr>
                <a:spLocks noChangeShapeType="1"/>
              </p:cNvSpPr>
              <p:nvPr/>
            </p:nvSpPr>
            <p:spPr bwMode="auto">
              <a:xfrm>
                <a:off x="3006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Line 122"/>
              <p:cNvSpPr>
                <a:spLocks noChangeShapeType="1"/>
              </p:cNvSpPr>
              <p:nvPr/>
            </p:nvSpPr>
            <p:spPr bwMode="auto">
              <a:xfrm>
                <a:off x="313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Line 123"/>
              <p:cNvSpPr>
                <a:spLocks noChangeShapeType="1"/>
              </p:cNvSpPr>
              <p:nvPr/>
            </p:nvSpPr>
            <p:spPr bwMode="auto">
              <a:xfrm>
                <a:off x="325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Line 124"/>
              <p:cNvSpPr>
                <a:spLocks noChangeShapeType="1"/>
              </p:cNvSpPr>
              <p:nvPr/>
            </p:nvSpPr>
            <p:spPr bwMode="auto">
              <a:xfrm>
                <a:off x="3383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Line 125"/>
              <p:cNvSpPr>
                <a:spLocks noChangeShapeType="1"/>
              </p:cNvSpPr>
              <p:nvPr/>
            </p:nvSpPr>
            <p:spPr bwMode="auto">
              <a:xfrm>
                <a:off x="350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Line 126"/>
              <p:cNvSpPr>
                <a:spLocks noChangeShapeType="1"/>
              </p:cNvSpPr>
              <p:nvPr/>
            </p:nvSpPr>
            <p:spPr bwMode="auto">
              <a:xfrm>
                <a:off x="363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Line 127"/>
              <p:cNvSpPr>
                <a:spLocks noChangeShapeType="1"/>
              </p:cNvSpPr>
              <p:nvPr/>
            </p:nvSpPr>
            <p:spPr bwMode="auto">
              <a:xfrm>
                <a:off x="3760" y="225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Line 128"/>
              <p:cNvSpPr>
                <a:spLocks noChangeShapeType="1"/>
              </p:cNvSpPr>
              <p:nvPr/>
            </p:nvSpPr>
            <p:spPr bwMode="auto">
              <a:xfrm>
                <a:off x="3885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Line 129"/>
              <p:cNvSpPr>
                <a:spLocks noChangeShapeType="1"/>
              </p:cNvSpPr>
              <p:nvPr/>
            </p:nvSpPr>
            <p:spPr bwMode="auto">
              <a:xfrm>
                <a:off x="401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Line 130"/>
              <p:cNvSpPr>
                <a:spLocks noChangeShapeType="1"/>
              </p:cNvSpPr>
              <p:nvPr/>
            </p:nvSpPr>
            <p:spPr bwMode="auto">
              <a:xfrm>
                <a:off x="4137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Line 131"/>
              <p:cNvSpPr>
                <a:spLocks noChangeShapeType="1"/>
              </p:cNvSpPr>
              <p:nvPr/>
            </p:nvSpPr>
            <p:spPr bwMode="auto">
              <a:xfrm>
                <a:off x="426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Line 132"/>
              <p:cNvSpPr>
                <a:spLocks noChangeShapeType="1"/>
              </p:cNvSpPr>
              <p:nvPr/>
            </p:nvSpPr>
            <p:spPr bwMode="auto">
              <a:xfrm>
                <a:off x="438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Line 133"/>
              <p:cNvSpPr>
                <a:spLocks noChangeShapeType="1"/>
              </p:cNvSpPr>
              <p:nvPr/>
            </p:nvSpPr>
            <p:spPr bwMode="auto">
              <a:xfrm>
                <a:off x="4514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Line 134"/>
              <p:cNvSpPr>
                <a:spLocks noChangeShapeType="1"/>
              </p:cNvSpPr>
              <p:nvPr/>
            </p:nvSpPr>
            <p:spPr bwMode="auto">
              <a:xfrm>
                <a:off x="4639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Line 135"/>
              <p:cNvSpPr>
                <a:spLocks noChangeShapeType="1"/>
              </p:cNvSpPr>
              <p:nvPr/>
            </p:nvSpPr>
            <p:spPr bwMode="auto">
              <a:xfrm>
                <a:off x="4765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Line 136"/>
              <p:cNvSpPr>
                <a:spLocks noChangeShapeType="1"/>
              </p:cNvSpPr>
              <p:nvPr/>
            </p:nvSpPr>
            <p:spPr bwMode="auto">
              <a:xfrm>
                <a:off x="4891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Line 137"/>
              <p:cNvSpPr>
                <a:spLocks noChangeShapeType="1"/>
              </p:cNvSpPr>
              <p:nvPr/>
            </p:nvSpPr>
            <p:spPr bwMode="auto">
              <a:xfrm>
                <a:off x="5016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Line 138"/>
              <p:cNvSpPr>
                <a:spLocks noChangeShapeType="1"/>
              </p:cNvSpPr>
              <p:nvPr/>
            </p:nvSpPr>
            <p:spPr bwMode="auto">
              <a:xfrm>
                <a:off x="5142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Line 139"/>
              <p:cNvSpPr>
                <a:spLocks noChangeShapeType="1"/>
              </p:cNvSpPr>
              <p:nvPr/>
            </p:nvSpPr>
            <p:spPr bwMode="auto">
              <a:xfrm>
                <a:off x="5268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Line 140"/>
              <p:cNvSpPr>
                <a:spLocks noChangeShapeType="1"/>
              </p:cNvSpPr>
              <p:nvPr/>
            </p:nvSpPr>
            <p:spPr bwMode="auto">
              <a:xfrm>
                <a:off x="5393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Line 141"/>
              <p:cNvSpPr>
                <a:spLocks noChangeShapeType="1"/>
              </p:cNvSpPr>
              <p:nvPr/>
            </p:nvSpPr>
            <p:spPr bwMode="auto">
              <a:xfrm>
                <a:off x="5519" y="225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Line 142"/>
              <p:cNvSpPr>
                <a:spLocks noChangeShapeType="1"/>
              </p:cNvSpPr>
              <p:nvPr/>
            </p:nvSpPr>
            <p:spPr bwMode="auto">
              <a:xfrm>
                <a:off x="162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Line 143"/>
              <p:cNvSpPr>
                <a:spLocks noChangeShapeType="1"/>
              </p:cNvSpPr>
              <p:nvPr/>
            </p:nvSpPr>
            <p:spPr bwMode="auto">
              <a:xfrm>
                <a:off x="175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Line 144"/>
              <p:cNvSpPr>
                <a:spLocks noChangeShapeType="1"/>
              </p:cNvSpPr>
              <p:nvPr/>
            </p:nvSpPr>
            <p:spPr bwMode="auto">
              <a:xfrm>
                <a:off x="187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Line 145"/>
              <p:cNvSpPr>
                <a:spLocks noChangeShapeType="1"/>
              </p:cNvSpPr>
              <p:nvPr/>
            </p:nvSpPr>
            <p:spPr bwMode="auto">
              <a:xfrm>
                <a:off x="200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Line 146"/>
              <p:cNvSpPr>
                <a:spLocks noChangeShapeType="1"/>
              </p:cNvSpPr>
              <p:nvPr/>
            </p:nvSpPr>
            <p:spPr bwMode="auto">
              <a:xfrm>
                <a:off x="2129" y="189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Line 147"/>
              <p:cNvSpPr>
                <a:spLocks noChangeShapeType="1"/>
              </p:cNvSpPr>
              <p:nvPr/>
            </p:nvSpPr>
            <p:spPr bwMode="auto">
              <a:xfrm>
                <a:off x="2252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Line 148"/>
              <p:cNvSpPr>
                <a:spLocks noChangeShapeType="1"/>
              </p:cNvSpPr>
              <p:nvPr/>
            </p:nvSpPr>
            <p:spPr bwMode="auto">
              <a:xfrm>
                <a:off x="237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Line 149"/>
              <p:cNvSpPr>
                <a:spLocks noChangeShapeType="1"/>
              </p:cNvSpPr>
              <p:nvPr/>
            </p:nvSpPr>
            <p:spPr bwMode="auto">
              <a:xfrm>
                <a:off x="2503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Line 150"/>
              <p:cNvSpPr>
                <a:spLocks noChangeShapeType="1"/>
              </p:cNvSpPr>
              <p:nvPr/>
            </p:nvSpPr>
            <p:spPr bwMode="auto">
              <a:xfrm>
                <a:off x="2629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Line 151"/>
              <p:cNvSpPr>
                <a:spLocks noChangeShapeType="1"/>
              </p:cNvSpPr>
              <p:nvPr/>
            </p:nvSpPr>
            <p:spPr bwMode="auto">
              <a:xfrm>
                <a:off x="275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Line 152"/>
              <p:cNvSpPr>
                <a:spLocks noChangeShapeType="1"/>
              </p:cNvSpPr>
              <p:nvPr/>
            </p:nvSpPr>
            <p:spPr bwMode="auto">
              <a:xfrm>
                <a:off x="2880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Line 153"/>
              <p:cNvSpPr>
                <a:spLocks noChangeShapeType="1"/>
              </p:cNvSpPr>
              <p:nvPr/>
            </p:nvSpPr>
            <p:spPr bwMode="auto">
              <a:xfrm>
                <a:off x="3006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Line 154"/>
              <p:cNvSpPr>
                <a:spLocks noChangeShapeType="1"/>
              </p:cNvSpPr>
              <p:nvPr/>
            </p:nvSpPr>
            <p:spPr bwMode="auto">
              <a:xfrm>
                <a:off x="313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Line 155"/>
              <p:cNvSpPr>
                <a:spLocks noChangeShapeType="1"/>
              </p:cNvSpPr>
              <p:nvPr/>
            </p:nvSpPr>
            <p:spPr bwMode="auto">
              <a:xfrm>
                <a:off x="325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Line 156"/>
              <p:cNvSpPr>
                <a:spLocks noChangeShapeType="1"/>
              </p:cNvSpPr>
              <p:nvPr/>
            </p:nvSpPr>
            <p:spPr bwMode="auto">
              <a:xfrm>
                <a:off x="3383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Line 157"/>
              <p:cNvSpPr>
                <a:spLocks noChangeShapeType="1"/>
              </p:cNvSpPr>
              <p:nvPr/>
            </p:nvSpPr>
            <p:spPr bwMode="auto">
              <a:xfrm>
                <a:off x="350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Line 158"/>
              <p:cNvSpPr>
                <a:spLocks noChangeShapeType="1"/>
              </p:cNvSpPr>
              <p:nvPr/>
            </p:nvSpPr>
            <p:spPr bwMode="auto">
              <a:xfrm>
                <a:off x="363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Line 159"/>
              <p:cNvSpPr>
                <a:spLocks noChangeShapeType="1"/>
              </p:cNvSpPr>
              <p:nvPr/>
            </p:nvSpPr>
            <p:spPr bwMode="auto">
              <a:xfrm>
                <a:off x="3760" y="18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Line 160"/>
              <p:cNvSpPr>
                <a:spLocks noChangeShapeType="1"/>
              </p:cNvSpPr>
              <p:nvPr/>
            </p:nvSpPr>
            <p:spPr bwMode="auto">
              <a:xfrm>
                <a:off x="3885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Line 161"/>
              <p:cNvSpPr>
                <a:spLocks noChangeShapeType="1"/>
              </p:cNvSpPr>
              <p:nvPr/>
            </p:nvSpPr>
            <p:spPr bwMode="auto">
              <a:xfrm>
                <a:off x="401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Line 162"/>
              <p:cNvSpPr>
                <a:spLocks noChangeShapeType="1"/>
              </p:cNvSpPr>
              <p:nvPr/>
            </p:nvSpPr>
            <p:spPr bwMode="auto">
              <a:xfrm>
                <a:off x="4137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Line 163"/>
              <p:cNvSpPr>
                <a:spLocks noChangeShapeType="1"/>
              </p:cNvSpPr>
              <p:nvPr/>
            </p:nvSpPr>
            <p:spPr bwMode="auto">
              <a:xfrm>
                <a:off x="426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Line 164"/>
              <p:cNvSpPr>
                <a:spLocks noChangeShapeType="1"/>
              </p:cNvSpPr>
              <p:nvPr/>
            </p:nvSpPr>
            <p:spPr bwMode="auto">
              <a:xfrm>
                <a:off x="438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5" name="Line 165"/>
              <p:cNvSpPr>
                <a:spLocks noChangeShapeType="1"/>
              </p:cNvSpPr>
              <p:nvPr/>
            </p:nvSpPr>
            <p:spPr bwMode="auto">
              <a:xfrm>
                <a:off x="4514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Line 166"/>
              <p:cNvSpPr>
                <a:spLocks noChangeShapeType="1"/>
              </p:cNvSpPr>
              <p:nvPr/>
            </p:nvSpPr>
            <p:spPr bwMode="auto">
              <a:xfrm>
                <a:off x="4639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Line 167"/>
              <p:cNvSpPr>
                <a:spLocks noChangeShapeType="1"/>
              </p:cNvSpPr>
              <p:nvPr/>
            </p:nvSpPr>
            <p:spPr bwMode="auto">
              <a:xfrm>
                <a:off x="4765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Line 168"/>
              <p:cNvSpPr>
                <a:spLocks noChangeShapeType="1"/>
              </p:cNvSpPr>
              <p:nvPr/>
            </p:nvSpPr>
            <p:spPr bwMode="auto">
              <a:xfrm>
                <a:off x="4891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Line 169"/>
              <p:cNvSpPr>
                <a:spLocks noChangeShapeType="1"/>
              </p:cNvSpPr>
              <p:nvPr/>
            </p:nvSpPr>
            <p:spPr bwMode="auto">
              <a:xfrm>
                <a:off x="5016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Line 170"/>
              <p:cNvSpPr>
                <a:spLocks noChangeShapeType="1"/>
              </p:cNvSpPr>
              <p:nvPr/>
            </p:nvSpPr>
            <p:spPr bwMode="auto">
              <a:xfrm>
                <a:off x="5142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Line 171"/>
              <p:cNvSpPr>
                <a:spLocks noChangeShapeType="1"/>
              </p:cNvSpPr>
              <p:nvPr/>
            </p:nvSpPr>
            <p:spPr bwMode="auto">
              <a:xfrm>
                <a:off x="5268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Line 172"/>
              <p:cNvSpPr>
                <a:spLocks noChangeShapeType="1"/>
              </p:cNvSpPr>
              <p:nvPr/>
            </p:nvSpPr>
            <p:spPr bwMode="auto">
              <a:xfrm>
                <a:off x="5393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Line 173"/>
              <p:cNvSpPr>
                <a:spLocks noChangeShapeType="1"/>
              </p:cNvSpPr>
              <p:nvPr/>
            </p:nvSpPr>
            <p:spPr bwMode="auto">
              <a:xfrm>
                <a:off x="5519" y="18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Line 174"/>
              <p:cNvSpPr>
                <a:spLocks noChangeShapeType="1"/>
              </p:cNvSpPr>
              <p:nvPr/>
            </p:nvSpPr>
            <p:spPr bwMode="auto">
              <a:xfrm>
                <a:off x="162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Line 175"/>
              <p:cNvSpPr>
                <a:spLocks noChangeShapeType="1"/>
              </p:cNvSpPr>
              <p:nvPr/>
            </p:nvSpPr>
            <p:spPr bwMode="auto">
              <a:xfrm>
                <a:off x="175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Line 176"/>
              <p:cNvSpPr>
                <a:spLocks noChangeShapeType="1"/>
              </p:cNvSpPr>
              <p:nvPr/>
            </p:nvSpPr>
            <p:spPr bwMode="auto">
              <a:xfrm>
                <a:off x="187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Line 177"/>
              <p:cNvSpPr>
                <a:spLocks noChangeShapeType="1"/>
              </p:cNvSpPr>
              <p:nvPr/>
            </p:nvSpPr>
            <p:spPr bwMode="auto">
              <a:xfrm>
                <a:off x="200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Line 178"/>
              <p:cNvSpPr>
                <a:spLocks noChangeShapeType="1"/>
              </p:cNvSpPr>
              <p:nvPr/>
            </p:nvSpPr>
            <p:spPr bwMode="auto">
              <a:xfrm>
                <a:off x="2129" y="1542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Line 179"/>
              <p:cNvSpPr>
                <a:spLocks noChangeShapeType="1"/>
              </p:cNvSpPr>
              <p:nvPr/>
            </p:nvSpPr>
            <p:spPr bwMode="auto">
              <a:xfrm>
                <a:off x="2252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Line 180"/>
              <p:cNvSpPr>
                <a:spLocks noChangeShapeType="1"/>
              </p:cNvSpPr>
              <p:nvPr/>
            </p:nvSpPr>
            <p:spPr bwMode="auto">
              <a:xfrm>
                <a:off x="237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Line 181"/>
              <p:cNvSpPr>
                <a:spLocks noChangeShapeType="1"/>
              </p:cNvSpPr>
              <p:nvPr/>
            </p:nvSpPr>
            <p:spPr bwMode="auto">
              <a:xfrm>
                <a:off x="2503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Line 182"/>
              <p:cNvSpPr>
                <a:spLocks noChangeShapeType="1"/>
              </p:cNvSpPr>
              <p:nvPr/>
            </p:nvSpPr>
            <p:spPr bwMode="auto">
              <a:xfrm>
                <a:off x="2629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Line 183"/>
              <p:cNvSpPr>
                <a:spLocks noChangeShapeType="1"/>
              </p:cNvSpPr>
              <p:nvPr/>
            </p:nvSpPr>
            <p:spPr bwMode="auto">
              <a:xfrm>
                <a:off x="275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Line 184"/>
              <p:cNvSpPr>
                <a:spLocks noChangeShapeType="1"/>
              </p:cNvSpPr>
              <p:nvPr/>
            </p:nvSpPr>
            <p:spPr bwMode="auto">
              <a:xfrm>
                <a:off x="2880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Line 185"/>
              <p:cNvSpPr>
                <a:spLocks noChangeShapeType="1"/>
              </p:cNvSpPr>
              <p:nvPr/>
            </p:nvSpPr>
            <p:spPr bwMode="auto">
              <a:xfrm>
                <a:off x="3006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Line 186"/>
              <p:cNvSpPr>
                <a:spLocks noChangeShapeType="1"/>
              </p:cNvSpPr>
              <p:nvPr/>
            </p:nvSpPr>
            <p:spPr bwMode="auto">
              <a:xfrm>
                <a:off x="313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Line 187"/>
              <p:cNvSpPr>
                <a:spLocks noChangeShapeType="1"/>
              </p:cNvSpPr>
              <p:nvPr/>
            </p:nvSpPr>
            <p:spPr bwMode="auto">
              <a:xfrm>
                <a:off x="325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Line 188"/>
              <p:cNvSpPr>
                <a:spLocks noChangeShapeType="1"/>
              </p:cNvSpPr>
              <p:nvPr/>
            </p:nvSpPr>
            <p:spPr bwMode="auto">
              <a:xfrm>
                <a:off x="3383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Line 189"/>
              <p:cNvSpPr>
                <a:spLocks noChangeShapeType="1"/>
              </p:cNvSpPr>
              <p:nvPr/>
            </p:nvSpPr>
            <p:spPr bwMode="auto">
              <a:xfrm>
                <a:off x="350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Line 190"/>
              <p:cNvSpPr>
                <a:spLocks noChangeShapeType="1"/>
              </p:cNvSpPr>
              <p:nvPr/>
            </p:nvSpPr>
            <p:spPr bwMode="auto">
              <a:xfrm>
                <a:off x="363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Line 191"/>
              <p:cNvSpPr>
                <a:spLocks noChangeShapeType="1"/>
              </p:cNvSpPr>
              <p:nvPr/>
            </p:nvSpPr>
            <p:spPr bwMode="auto">
              <a:xfrm>
                <a:off x="3760" y="154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Line 192"/>
              <p:cNvSpPr>
                <a:spLocks noChangeShapeType="1"/>
              </p:cNvSpPr>
              <p:nvPr/>
            </p:nvSpPr>
            <p:spPr bwMode="auto">
              <a:xfrm>
                <a:off x="3885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Line 193"/>
              <p:cNvSpPr>
                <a:spLocks noChangeShapeType="1"/>
              </p:cNvSpPr>
              <p:nvPr/>
            </p:nvSpPr>
            <p:spPr bwMode="auto">
              <a:xfrm>
                <a:off x="401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Line 194"/>
              <p:cNvSpPr>
                <a:spLocks noChangeShapeType="1"/>
              </p:cNvSpPr>
              <p:nvPr/>
            </p:nvSpPr>
            <p:spPr bwMode="auto">
              <a:xfrm>
                <a:off x="4137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Line 195"/>
              <p:cNvSpPr>
                <a:spLocks noChangeShapeType="1"/>
              </p:cNvSpPr>
              <p:nvPr/>
            </p:nvSpPr>
            <p:spPr bwMode="auto">
              <a:xfrm>
                <a:off x="426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Line 196"/>
              <p:cNvSpPr>
                <a:spLocks noChangeShapeType="1"/>
              </p:cNvSpPr>
              <p:nvPr/>
            </p:nvSpPr>
            <p:spPr bwMode="auto">
              <a:xfrm>
                <a:off x="438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Line 197"/>
              <p:cNvSpPr>
                <a:spLocks noChangeShapeType="1"/>
              </p:cNvSpPr>
              <p:nvPr/>
            </p:nvSpPr>
            <p:spPr bwMode="auto">
              <a:xfrm>
                <a:off x="4514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Line 198"/>
              <p:cNvSpPr>
                <a:spLocks noChangeShapeType="1"/>
              </p:cNvSpPr>
              <p:nvPr/>
            </p:nvSpPr>
            <p:spPr bwMode="auto">
              <a:xfrm>
                <a:off x="4639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Line 199"/>
              <p:cNvSpPr>
                <a:spLocks noChangeShapeType="1"/>
              </p:cNvSpPr>
              <p:nvPr/>
            </p:nvSpPr>
            <p:spPr bwMode="auto">
              <a:xfrm>
                <a:off x="4765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Line 200"/>
              <p:cNvSpPr>
                <a:spLocks noChangeShapeType="1"/>
              </p:cNvSpPr>
              <p:nvPr/>
            </p:nvSpPr>
            <p:spPr bwMode="auto">
              <a:xfrm>
                <a:off x="4891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Line 201"/>
              <p:cNvSpPr>
                <a:spLocks noChangeShapeType="1"/>
              </p:cNvSpPr>
              <p:nvPr/>
            </p:nvSpPr>
            <p:spPr bwMode="auto">
              <a:xfrm>
                <a:off x="5016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Line 202"/>
              <p:cNvSpPr>
                <a:spLocks noChangeShapeType="1"/>
              </p:cNvSpPr>
              <p:nvPr/>
            </p:nvSpPr>
            <p:spPr bwMode="auto">
              <a:xfrm>
                <a:off x="5142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Line 203"/>
              <p:cNvSpPr>
                <a:spLocks noChangeShapeType="1"/>
              </p:cNvSpPr>
              <p:nvPr/>
            </p:nvSpPr>
            <p:spPr bwMode="auto">
              <a:xfrm>
                <a:off x="5268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Line 204"/>
              <p:cNvSpPr>
                <a:spLocks noChangeShapeType="1"/>
              </p:cNvSpPr>
              <p:nvPr/>
            </p:nvSpPr>
            <p:spPr bwMode="auto">
              <a:xfrm>
                <a:off x="5393" y="154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5519" y="1542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62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75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87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200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2129" y="1186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2252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237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2503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2629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275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2880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3006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313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325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3383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350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363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3760" y="1186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3885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401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4137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426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438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4514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4639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Line 232"/>
            <p:cNvSpPr>
              <a:spLocks noChangeShapeType="1"/>
            </p:cNvSpPr>
            <p:nvPr/>
          </p:nvSpPr>
          <p:spPr bwMode="auto">
            <a:xfrm>
              <a:off x="4765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Line 233"/>
            <p:cNvSpPr>
              <a:spLocks noChangeShapeType="1"/>
            </p:cNvSpPr>
            <p:nvPr/>
          </p:nvSpPr>
          <p:spPr bwMode="auto">
            <a:xfrm>
              <a:off x="4891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Line 234"/>
            <p:cNvSpPr>
              <a:spLocks noChangeShapeType="1"/>
            </p:cNvSpPr>
            <p:nvPr/>
          </p:nvSpPr>
          <p:spPr bwMode="auto">
            <a:xfrm>
              <a:off x="5016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235"/>
            <p:cNvSpPr>
              <a:spLocks noChangeShapeType="1"/>
            </p:cNvSpPr>
            <p:nvPr/>
          </p:nvSpPr>
          <p:spPr bwMode="auto">
            <a:xfrm>
              <a:off x="5142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236"/>
            <p:cNvSpPr>
              <a:spLocks noChangeShapeType="1"/>
            </p:cNvSpPr>
            <p:nvPr/>
          </p:nvSpPr>
          <p:spPr bwMode="auto">
            <a:xfrm>
              <a:off x="5268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Line 237"/>
            <p:cNvSpPr>
              <a:spLocks noChangeShapeType="1"/>
            </p:cNvSpPr>
            <p:nvPr/>
          </p:nvSpPr>
          <p:spPr bwMode="auto">
            <a:xfrm>
              <a:off x="5393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Line 238"/>
            <p:cNvSpPr>
              <a:spLocks noChangeShapeType="1"/>
            </p:cNvSpPr>
            <p:nvPr/>
          </p:nvSpPr>
          <p:spPr bwMode="auto">
            <a:xfrm>
              <a:off x="5519" y="1186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Line 239"/>
            <p:cNvSpPr>
              <a:spLocks noChangeShapeType="1"/>
            </p:cNvSpPr>
            <p:nvPr/>
          </p:nvSpPr>
          <p:spPr bwMode="auto">
            <a:xfrm>
              <a:off x="162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Line 240"/>
            <p:cNvSpPr>
              <a:spLocks noChangeShapeType="1"/>
            </p:cNvSpPr>
            <p:nvPr/>
          </p:nvSpPr>
          <p:spPr bwMode="auto">
            <a:xfrm>
              <a:off x="175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Line 241"/>
            <p:cNvSpPr>
              <a:spLocks noChangeShapeType="1"/>
            </p:cNvSpPr>
            <p:nvPr/>
          </p:nvSpPr>
          <p:spPr bwMode="auto">
            <a:xfrm>
              <a:off x="187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Line 242"/>
            <p:cNvSpPr>
              <a:spLocks noChangeShapeType="1"/>
            </p:cNvSpPr>
            <p:nvPr/>
          </p:nvSpPr>
          <p:spPr bwMode="auto">
            <a:xfrm>
              <a:off x="200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Line 243"/>
            <p:cNvSpPr>
              <a:spLocks noChangeShapeType="1"/>
            </p:cNvSpPr>
            <p:nvPr/>
          </p:nvSpPr>
          <p:spPr bwMode="auto">
            <a:xfrm>
              <a:off x="2129" y="830"/>
              <a:ext cx="81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Line 244"/>
            <p:cNvSpPr>
              <a:spLocks noChangeShapeType="1"/>
            </p:cNvSpPr>
            <p:nvPr/>
          </p:nvSpPr>
          <p:spPr bwMode="auto">
            <a:xfrm>
              <a:off x="2252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Line 245"/>
            <p:cNvSpPr>
              <a:spLocks noChangeShapeType="1"/>
            </p:cNvSpPr>
            <p:nvPr/>
          </p:nvSpPr>
          <p:spPr bwMode="auto">
            <a:xfrm>
              <a:off x="237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Line 246"/>
            <p:cNvSpPr>
              <a:spLocks noChangeShapeType="1"/>
            </p:cNvSpPr>
            <p:nvPr/>
          </p:nvSpPr>
          <p:spPr bwMode="auto">
            <a:xfrm>
              <a:off x="2503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Line 247"/>
            <p:cNvSpPr>
              <a:spLocks noChangeShapeType="1"/>
            </p:cNvSpPr>
            <p:nvPr/>
          </p:nvSpPr>
          <p:spPr bwMode="auto">
            <a:xfrm>
              <a:off x="2629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Line 248"/>
            <p:cNvSpPr>
              <a:spLocks noChangeShapeType="1"/>
            </p:cNvSpPr>
            <p:nvPr/>
          </p:nvSpPr>
          <p:spPr bwMode="auto">
            <a:xfrm>
              <a:off x="275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Line 249"/>
            <p:cNvSpPr>
              <a:spLocks noChangeShapeType="1"/>
            </p:cNvSpPr>
            <p:nvPr/>
          </p:nvSpPr>
          <p:spPr bwMode="auto">
            <a:xfrm>
              <a:off x="2880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Line 250"/>
            <p:cNvSpPr>
              <a:spLocks noChangeShapeType="1"/>
            </p:cNvSpPr>
            <p:nvPr/>
          </p:nvSpPr>
          <p:spPr bwMode="auto">
            <a:xfrm>
              <a:off x="3006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Line 251"/>
            <p:cNvSpPr>
              <a:spLocks noChangeShapeType="1"/>
            </p:cNvSpPr>
            <p:nvPr/>
          </p:nvSpPr>
          <p:spPr bwMode="auto">
            <a:xfrm>
              <a:off x="313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Line 252"/>
            <p:cNvSpPr>
              <a:spLocks noChangeShapeType="1"/>
            </p:cNvSpPr>
            <p:nvPr/>
          </p:nvSpPr>
          <p:spPr bwMode="auto">
            <a:xfrm>
              <a:off x="325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Line 253"/>
            <p:cNvSpPr>
              <a:spLocks noChangeShapeType="1"/>
            </p:cNvSpPr>
            <p:nvPr/>
          </p:nvSpPr>
          <p:spPr bwMode="auto">
            <a:xfrm>
              <a:off x="3383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Line 254"/>
            <p:cNvSpPr>
              <a:spLocks noChangeShapeType="1"/>
            </p:cNvSpPr>
            <p:nvPr/>
          </p:nvSpPr>
          <p:spPr bwMode="auto">
            <a:xfrm>
              <a:off x="350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Line 255"/>
            <p:cNvSpPr>
              <a:spLocks noChangeShapeType="1"/>
            </p:cNvSpPr>
            <p:nvPr/>
          </p:nvSpPr>
          <p:spPr bwMode="auto">
            <a:xfrm>
              <a:off x="363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Line 256"/>
            <p:cNvSpPr>
              <a:spLocks noChangeShapeType="1"/>
            </p:cNvSpPr>
            <p:nvPr/>
          </p:nvSpPr>
          <p:spPr bwMode="auto">
            <a:xfrm>
              <a:off x="3760" y="830"/>
              <a:ext cx="83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Line 257"/>
            <p:cNvSpPr>
              <a:spLocks noChangeShapeType="1"/>
            </p:cNvSpPr>
            <p:nvPr/>
          </p:nvSpPr>
          <p:spPr bwMode="auto">
            <a:xfrm>
              <a:off x="3885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Line 258"/>
            <p:cNvSpPr>
              <a:spLocks noChangeShapeType="1"/>
            </p:cNvSpPr>
            <p:nvPr/>
          </p:nvSpPr>
          <p:spPr bwMode="auto">
            <a:xfrm>
              <a:off x="401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Line 259"/>
            <p:cNvSpPr>
              <a:spLocks noChangeShapeType="1"/>
            </p:cNvSpPr>
            <p:nvPr/>
          </p:nvSpPr>
          <p:spPr bwMode="auto">
            <a:xfrm>
              <a:off x="4137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Line 260"/>
            <p:cNvSpPr>
              <a:spLocks noChangeShapeType="1"/>
            </p:cNvSpPr>
            <p:nvPr/>
          </p:nvSpPr>
          <p:spPr bwMode="auto">
            <a:xfrm>
              <a:off x="426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Line 261"/>
            <p:cNvSpPr>
              <a:spLocks noChangeShapeType="1"/>
            </p:cNvSpPr>
            <p:nvPr/>
          </p:nvSpPr>
          <p:spPr bwMode="auto">
            <a:xfrm>
              <a:off x="438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Line 262"/>
            <p:cNvSpPr>
              <a:spLocks noChangeShapeType="1"/>
            </p:cNvSpPr>
            <p:nvPr/>
          </p:nvSpPr>
          <p:spPr bwMode="auto">
            <a:xfrm>
              <a:off x="4514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Line 263"/>
            <p:cNvSpPr>
              <a:spLocks noChangeShapeType="1"/>
            </p:cNvSpPr>
            <p:nvPr/>
          </p:nvSpPr>
          <p:spPr bwMode="auto">
            <a:xfrm>
              <a:off x="4639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Line 264"/>
            <p:cNvSpPr>
              <a:spLocks noChangeShapeType="1"/>
            </p:cNvSpPr>
            <p:nvPr/>
          </p:nvSpPr>
          <p:spPr bwMode="auto">
            <a:xfrm>
              <a:off x="4765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Line 265"/>
            <p:cNvSpPr>
              <a:spLocks noChangeShapeType="1"/>
            </p:cNvSpPr>
            <p:nvPr/>
          </p:nvSpPr>
          <p:spPr bwMode="auto">
            <a:xfrm>
              <a:off x="4891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Line 266"/>
            <p:cNvSpPr>
              <a:spLocks noChangeShapeType="1"/>
            </p:cNvSpPr>
            <p:nvPr/>
          </p:nvSpPr>
          <p:spPr bwMode="auto">
            <a:xfrm>
              <a:off x="5016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Line 267"/>
            <p:cNvSpPr>
              <a:spLocks noChangeShapeType="1"/>
            </p:cNvSpPr>
            <p:nvPr/>
          </p:nvSpPr>
          <p:spPr bwMode="auto">
            <a:xfrm>
              <a:off x="5142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Line 268"/>
            <p:cNvSpPr>
              <a:spLocks noChangeShapeType="1"/>
            </p:cNvSpPr>
            <p:nvPr/>
          </p:nvSpPr>
          <p:spPr bwMode="auto">
            <a:xfrm>
              <a:off x="5268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Line 269"/>
            <p:cNvSpPr>
              <a:spLocks noChangeShapeType="1"/>
            </p:cNvSpPr>
            <p:nvPr/>
          </p:nvSpPr>
          <p:spPr bwMode="auto">
            <a:xfrm>
              <a:off x="5393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Line 270"/>
            <p:cNvSpPr>
              <a:spLocks noChangeShapeType="1"/>
            </p:cNvSpPr>
            <p:nvPr/>
          </p:nvSpPr>
          <p:spPr bwMode="auto">
            <a:xfrm>
              <a:off x="5519" y="830"/>
              <a:ext cx="84" cy="0"/>
            </a:xfrm>
            <a:prstGeom prst="line">
              <a:avLst/>
            </a:prstGeom>
            <a:noFill/>
            <a:ln w="22225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Line 271"/>
            <p:cNvSpPr>
              <a:spLocks noChangeShapeType="1"/>
            </p:cNvSpPr>
            <p:nvPr/>
          </p:nvSpPr>
          <p:spPr bwMode="auto">
            <a:xfrm>
              <a:off x="3421" y="3595"/>
              <a:ext cx="92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Line 272"/>
            <p:cNvSpPr>
              <a:spLocks noChangeShapeType="1"/>
            </p:cNvSpPr>
            <p:nvPr/>
          </p:nvSpPr>
          <p:spPr bwMode="auto">
            <a:xfrm>
              <a:off x="2824" y="3504"/>
              <a:ext cx="148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Line 273"/>
            <p:cNvSpPr>
              <a:spLocks noChangeShapeType="1"/>
            </p:cNvSpPr>
            <p:nvPr/>
          </p:nvSpPr>
          <p:spPr bwMode="auto">
            <a:xfrm>
              <a:off x="4063" y="3417"/>
              <a:ext cx="1111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Line 274"/>
            <p:cNvSpPr>
              <a:spLocks noChangeShapeType="1"/>
            </p:cNvSpPr>
            <p:nvPr/>
          </p:nvSpPr>
          <p:spPr bwMode="auto">
            <a:xfrm>
              <a:off x="2074" y="3239"/>
              <a:ext cx="217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Line 275"/>
            <p:cNvSpPr>
              <a:spLocks noChangeShapeType="1"/>
            </p:cNvSpPr>
            <p:nvPr/>
          </p:nvSpPr>
          <p:spPr bwMode="auto">
            <a:xfrm>
              <a:off x="3065" y="3148"/>
              <a:ext cx="12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Line 276"/>
            <p:cNvSpPr>
              <a:spLocks noChangeShapeType="1"/>
            </p:cNvSpPr>
            <p:nvPr/>
          </p:nvSpPr>
          <p:spPr bwMode="auto">
            <a:xfrm>
              <a:off x="3473" y="3061"/>
              <a:ext cx="135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Line 277"/>
            <p:cNvSpPr>
              <a:spLocks noChangeShapeType="1"/>
            </p:cNvSpPr>
            <p:nvPr/>
          </p:nvSpPr>
          <p:spPr bwMode="auto">
            <a:xfrm>
              <a:off x="1718" y="2879"/>
              <a:ext cx="57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Line 278"/>
            <p:cNvSpPr>
              <a:spLocks noChangeShapeType="1"/>
            </p:cNvSpPr>
            <p:nvPr/>
          </p:nvSpPr>
          <p:spPr bwMode="auto">
            <a:xfrm>
              <a:off x="1815" y="2792"/>
              <a:ext cx="104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Line 279"/>
            <p:cNvSpPr>
              <a:spLocks noChangeShapeType="1"/>
            </p:cNvSpPr>
            <p:nvPr/>
          </p:nvSpPr>
          <p:spPr bwMode="auto">
            <a:xfrm>
              <a:off x="2147" y="2701"/>
              <a:ext cx="110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Line 280"/>
            <p:cNvSpPr>
              <a:spLocks noChangeShapeType="1"/>
            </p:cNvSpPr>
            <p:nvPr/>
          </p:nvSpPr>
          <p:spPr bwMode="auto">
            <a:xfrm>
              <a:off x="3470" y="2523"/>
              <a:ext cx="1292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Line 281"/>
            <p:cNvSpPr>
              <a:spLocks noChangeShapeType="1"/>
            </p:cNvSpPr>
            <p:nvPr/>
          </p:nvSpPr>
          <p:spPr bwMode="auto">
            <a:xfrm>
              <a:off x="1798" y="2436"/>
              <a:ext cx="1166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Line 282"/>
            <p:cNvSpPr>
              <a:spLocks noChangeShapeType="1"/>
            </p:cNvSpPr>
            <p:nvPr/>
          </p:nvSpPr>
          <p:spPr bwMode="auto">
            <a:xfrm>
              <a:off x="2032" y="2345"/>
              <a:ext cx="1351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Line 283"/>
            <p:cNvSpPr>
              <a:spLocks noChangeShapeType="1"/>
            </p:cNvSpPr>
            <p:nvPr/>
          </p:nvSpPr>
          <p:spPr bwMode="auto">
            <a:xfrm>
              <a:off x="1843" y="2167"/>
              <a:ext cx="92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Line 284"/>
            <p:cNvSpPr>
              <a:spLocks noChangeShapeType="1"/>
            </p:cNvSpPr>
            <p:nvPr/>
          </p:nvSpPr>
          <p:spPr bwMode="auto">
            <a:xfrm>
              <a:off x="1718" y="2076"/>
              <a:ext cx="56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Line 285"/>
            <p:cNvSpPr>
              <a:spLocks noChangeShapeType="1"/>
            </p:cNvSpPr>
            <p:nvPr/>
          </p:nvSpPr>
          <p:spPr bwMode="auto">
            <a:xfrm>
              <a:off x="1718" y="1989"/>
              <a:ext cx="160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Line 286"/>
            <p:cNvSpPr>
              <a:spLocks noChangeShapeType="1"/>
            </p:cNvSpPr>
            <p:nvPr/>
          </p:nvSpPr>
          <p:spPr bwMode="auto">
            <a:xfrm>
              <a:off x="3240" y="1811"/>
              <a:ext cx="131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Line 287"/>
            <p:cNvSpPr>
              <a:spLocks noChangeShapeType="1"/>
            </p:cNvSpPr>
            <p:nvPr/>
          </p:nvSpPr>
          <p:spPr bwMode="auto">
            <a:xfrm>
              <a:off x="3299" y="1720"/>
              <a:ext cx="1306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Line 288"/>
            <p:cNvSpPr>
              <a:spLocks noChangeShapeType="1"/>
            </p:cNvSpPr>
            <p:nvPr/>
          </p:nvSpPr>
          <p:spPr bwMode="auto">
            <a:xfrm>
              <a:off x="2217" y="1633"/>
              <a:ext cx="1494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Line 289"/>
            <p:cNvSpPr>
              <a:spLocks noChangeShapeType="1"/>
            </p:cNvSpPr>
            <p:nvPr/>
          </p:nvSpPr>
          <p:spPr bwMode="auto">
            <a:xfrm>
              <a:off x="1718" y="1455"/>
              <a:ext cx="18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Line 290"/>
            <p:cNvSpPr>
              <a:spLocks noChangeShapeType="1"/>
            </p:cNvSpPr>
            <p:nvPr/>
          </p:nvSpPr>
          <p:spPr bwMode="auto">
            <a:xfrm>
              <a:off x="2171" y="1364"/>
              <a:ext cx="953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Line 291"/>
            <p:cNvSpPr>
              <a:spLocks noChangeShapeType="1"/>
            </p:cNvSpPr>
            <p:nvPr/>
          </p:nvSpPr>
          <p:spPr bwMode="auto">
            <a:xfrm>
              <a:off x="2388" y="1277"/>
              <a:ext cx="1082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Line 292"/>
            <p:cNvSpPr>
              <a:spLocks noChangeShapeType="1"/>
            </p:cNvSpPr>
            <p:nvPr/>
          </p:nvSpPr>
          <p:spPr bwMode="auto">
            <a:xfrm>
              <a:off x="1903" y="1095"/>
              <a:ext cx="107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Line 293"/>
            <p:cNvSpPr>
              <a:spLocks noChangeShapeType="1"/>
            </p:cNvSpPr>
            <p:nvPr/>
          </p:nvSpPr>
          <p:spPr bwMode="auto">
            <a:xfrm>
              <a:off x="3222" y="1008"/>
              <a:ext cx="1379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Line 294"/>
            <p:cNvSpPr>
              <a:spLocks noChangeShapeType="1"/>
            </p:cNvSpPr>
            <p:nvPr/>
          </p:nvSpPr>
          <p:spPr bwMode="auto">
            <a:xfrm>
              <a:off x="1718" y="917"/>
              <a:ext cx="89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Line 295"/>
            <p:cNvSpPr>
              <a:spLocks noChangeShapeType="1"/>
            </p:cNvSpPr>
            <p:nvPr/>
          </p:nvSpPr>
          <p:spPr bwMode="auto">
            <a:xfrm>
              <a:off x="3079" y="739"/>
              <a:ext cx="1875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Line 296"/>
            <p:cNvSpPr>
              <a:spLocks noChangeShapeType="1"/>
            </p:cNvSpPr>
            <p:nvPr/>
          </p:nvSpPr>
          <p:spPr bwMode="auto">
            <a:xfrm>
              <a:off x="2775" y="652"/>
              <a:ext cx="978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Line 297"/>
            <p:cNvSpPr>
              <a:spLocks noChangeShapeType="1"/>
            </p:cNvSpPr>
            <p:nvPr/>
          </p:nvSpPr>
          <p:spPr bwMode="auto">
            <a:xfrm>
              <a:off x="2758" y="561"/>
              <a:ext cx="667" cy="0"/>
            </a:xfrm>
            <a:prstGeom prst="line">
              <a:avLst/>
            </a:prstGeom>
            <a:noFill/>
            <a:ln w="11113">
              <a:solidFill>
                <a:srgbClr val="90909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Rectangle 298"/>
            <p:cNvSpPr>
              <a:spLocks noChangeArrowheads="1"/>
            </p:cNvSpPr>
            <p:nvPr/>
          </p:nvSpPr>
          <p:spPr bwMode="auto">
            <a:xfrm>
              <a:off x="3864" y="3571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299"/>
            <p:cNvSpPr>
              <a:spLocks noChangeArrowheads="1"/>
            </p:cNvSpPr>
            <p:nvPr/>
          </p:nvSpPr>
          <p:spPr bwMode="auto">
            <a:xfrm>
              <a:off x="3543" y="3483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300"/>
            <p:cNvSpPr>
              <a:spLocks noChangeArrowheads="1"/>
            </p:cNvSpPr>
            <p:nvPr/>
          </p:nvSpPr>
          <p:spPr bwMode="auto">
            <a:xfrm>
              <a:off x="4598" y="3393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Rectangle 301"/>
            <p:cNvSpPr>
              <a:spLocks noChangeArrowheads="1"/>
            </p:cNvSpPr>
            <p:nvPr/>
          </p:nvSpPr>
          <p:spPr bwMode="auto">
            <a:xfrm>
              <a:off x="3138" y="3214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Rectangle 302"/>
            <p:cNvSpPr>
              <a:spLocks noChangeArrowheads="1"/>
            </p:cNvSpPr>
            <p:nvPr/>
          </p:nvSpPr>
          <p:spPr bwMode="auto">
            <a:xfrm>
              <a:off x="3676" y="3127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Rectangle 303"/>
            <p:cNvSpPr>
              <a:spLocks noChangeArrowheads="1"/>
            </p:cNvSpPr>
            <p:nvPr/>
          </p:nvSpPr>
          <p:spPr bwMode="auto">
            <a:xfrm>
              <a:off x="4130" y="3036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Rectangle 304"/>
            <p:cNvSpPr>
              <a:spLocks noChangeArrowheads="1"/>
            </p:cNvSpPr>
            <p:nvPr/>
          </p:nvSpPr>
          <p:spPr bwMode="auto">
            <a:xfrm>
              <a:off x="1798" y="2858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Rectangle 305"/>
            <p:cNvSpPr>
              <a:spLocks noChangeArrowheads="1"/>
            </p:cNvSpPr>
            <p:nvPr/>
          </p:nvSpPr>
          <p:spPr bwMode="auto">
            <a:xfrm>
              <a:off x="2314" y="2768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Rectangle 306"/>
            <p:cNvSpPr>
              <a:spLocks noChangeArrowheads="1"/>
            </p:cNvSpPr>
            <p:nvPr/>
          </p:nvSpPr>
          <p:spPr bwMode="auto">
            <a:xfrm>
              <a:off x="2678" y="2680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307"/>
            <p:cNvSpPr>
              <a:spLocks noChangeArrowheads="1"/>
            </p:cNvSpPr>
            <p:nvPr/>
          </p:nvSpPr>
          <p:spPr bwMode="auto">
            <a:xfrm>
              <a:off x="4095" y="2502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Rectangle 308"/>
            <p:cNvSpPr>
              <a:spLocks noChangeArrowheads="1"/>
            </p:cNvSpPr>
            <p:nvPr/>
          </p:nvSpPr>
          <p:spPr bwMode="auto">
            <a:xfrm>
              <a:off x="2356" y="2411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309"/>
            <p:cNvSpPr>
              <a:spLocks noChangeArrowheads="1"/>
            </p:cNvSpPr>
            <p:nvPr/>
          </p:nvSpPr>
          <p:spPr bwMode="auto">
            <a:xfrm>
              <a:off x="2685" y="2324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Rectangle 310"/>
            <p:cNvSpPr>
              <a:spLocks noChangeArrowheads="1"/>
            </p:cNvSpPr>
            <p:nvPr/>
          </p:nvSpPr>
          <p:spPr bwMode="auto">
            <a:xfrm>
              <a:off x="2283" y="2146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311"/>
            <p:cNvSpPr>
              <a:spLocks noChangeArrowheads="1"/>
            </p:cNvSpPr>
            <p:nvPr/>
          </p:nvSpPr>
          <p:spPr bwMode="auto">
            <a:xfrm>
              <a:off x="1763" y="2055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312"/>
            <p:cNvSpPr>
              <a:spLocks noChangeArrowheads="1"/>
            </p:cNvSpPr>
            <p:nvPr/>
          </p:nvSpPr>
          <p:spPr bwMode="auto">
            <a:xfrm>
              <a:off x="2454" y="1964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313"/>
            <p:cNvSpPr>
              <a:spLocks noChangeArrowheads="1"/>
            </p:cNvSpPr>
            <p:nvPr/>
          </p:nvSpPr>
          <p:spPr bwMode="auto">
            <a:xfrm>
              <a:off x="3878" y="1786"/>
              <a:ext cx="46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Rectangle 314"/>
            <p:cNvSpPr>
              <a:spLocks noChangeArrowheads="1"/>
            </p:cNvSpPr>
            <p:nvPr/>
          </p:nvSpPr>
          <p:spPr bwMode="auto">
            <a:xfrm>
              <a:off x="3931" y="1699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Rectangle 315"/>
            <p:cNvSpPr>
              <a:spLocks noChangeArrowheads="1"/>
            </p:cNvSpPr>
            <p:nvPr/>
          </p:nvSpPr>
          <p:spPr bwMode="auto">
            <a:xfrm>
              <a:off x="2943" y="1608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316"/>
            <p:cNvSpPr>
              <a:spLocks noChangeArrowheads="1"/>
            </p:cNvSpPr>
            <p:nvPr/>
          </p:nvSpPr>
          <p:spPr bwMode="auto">
            <a:xfrm>
              <a:off x="2479" y="1430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317"/>
            <p:cNvSpPr>
              <a:spLocks noChangeArrowheads="1"/>
            </p:cNvSpPr>
            <p:nvPr/>
          </p:nvSpPr>
          <p:spPr bwMode="auto">
            <a:xfrm>
              <a:off x="2625" y="1343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Rectangle 318"/>
            <p:cNvSpPr>
              <a:spLocks noChangeArrowheads="1"/>
            </p:cNvSpPr>
            <p:nvPr/>
          </p:nvSpPr>
          <p:spPr bwMode="auto">
            <a:xfrm>
              <a:off x="2908" y="1252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319"/>
            <p:cNvSpPr>
              <a:spLocks noChangeArrowheads="1"/>
            </p:cNvSpPr>
            <p:nvPr/>
          </p:nvSpPr>
          <p:spPr bwMode="auto">
            <a:xfrm>
              <a:off x="2419" y="1074"/>
              <a:ext cx="46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320"/>
            <p:cNvSpPr>
              <a:spLocks noChangeArrowheads="1"/>
            </p:cNvSpPr>
            <p:nvPr/>
          </p:nvSpPr>
          <p:spPr bwMode="auto">
            <a:xfrm>
              <a:off x="3889" y="983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321"/>
            <p:cNvSpPr>
              <a:spLocks noChangeArrowheads="1"/>
            </p:cNvSpPr>
            <p:nvPr/>
          </p:nvSpPr>
          <p:spPr bwMode="auto">
            <a:xfrm>
              <a:off x="2004" y="896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Rectangle 322"/>
            <p:cNvSpPr>
              <a:spLocks noChangeArrowheads="1"/>
            </p:cNvSpPr>
            <p:nvPr/>
          </p:nvSpPr>
          <p:spPr bwMode="auto">
            <a:xfrm>
              <a:off x="3994" y="718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Rectangle 323"/>
            <p:cNvSpPr>
              <a:spLocks noChangeArrowheads="1"/>
            </p:cNvSpPr>
            <p:nvPr/>
          </p:nvSpPr>
          <p:spPr bwMode="auto">
            <a:xfrm>
              <a:off x="3240" y="627"/>
              <a:ext cx="45" cy="46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Rectangle 324"/>
            <p:cNvSpPr>
              <a:spLocks noChangeArrowheads="1"/>
            </p:cNvSpPr>
            <p:nvPr/>
          </p:nvSpPr>
          <p:spPr bwMode="auto">
            <a:xfrm>
              <a:off x="3069" y="540"/>
              <a:ext cx="45" cy="45"/>
            </a:xfrm>
            <a:prstGeom prst="rect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325"/>
            <p:cNvSpPr>
              <a:spLocks noChangeShapeType="1"/>
            </p:cNvSpPr>
            <p:nvPr/>
          </p:nvSpPr>
          <p:spPr bwMode="auto">
            <a:xfrm flipV="1">
              <a:off x="1627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Line 326"/>
            <p:cNvSpPr>
              <a:spLocks noChangeShapeType="1"/>
            </p:cNvSpPr>
            <p:nvPr/>
          </p:nvSpPr>
          <p:spPr bwMode="auto">
            <a:xfrm flipH="1">
              <a:off x="1567" y="359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Rectangle 327"/>
            <p:cNvSpPr>
              <a:spLocks noChangeArrowheads="1"/>
            </p:cNvSpPr>
            <p:nvPr/>
          </p:nvSpPr>
          <p:spPr bwMode="auto">
            <a:xfrm>
              <a:off x="887" y="3550"/>
              <a:ext cx="6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Married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8" name="Line 328"/>
            <p:cNvSpPr>
              <a:spLocks noChangeShapeType="1"/>
            </p:cNvSpPr>
            <p:nvPr/>
          </p:nvSpPr>
          <p:spPr bwMode="auto">
            <a:xfrm flipH="1">
              <a:off x="1567" y="3504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Rectangle 329"/>
            <p:cNvSpPr>
              <a:spLocks noChangeArrowheads="1"/>
            </p:cNvSpPr>
            <p:nvPr/>
          </p:nvSpPr>
          <p:spPr bwMode="auto">
            <a:xfrm>
              <a:off x="929" y="3459"/>
              <a:ext cx="64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Divorce Rate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0" name="Line 330"/>
            <p:cNvSpPr>
              <a:spLocks noChangeShapeType="1"/>
            </p:cNvSpPr>
            <p:nvPr/>
          </p:nvSpPr>
          <p:spPr bwMode="auto">
            <a:xfrm flipH="1">
              <a:off x="1567" y="341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Rectangle 331"/>
            <p:cNvSpPr>
              <a:spLocks noChangeArrowheads="1"/>
            </p:cNvSpPr>
            <p:nvPr/>
          </p:nvSpPr>
          <p:spPr bwMode="auto">
            <a:xfrm>
              <a:off x="691" y="3372"/>
              <a:ext cx="88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Single Moms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2" name="Line 332"/>
            <p:cNvSpPr>
              <a:spLocks noChangeShapeType="1"/>
            </p:cNvSpPr>
            <p:nvPr/>
          </p:nvSpPr>
          <p:spPr bwMode="auto">
            <a:xfrm flipH="1">
              <a:off x="1567" y="323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333"/>
            <p:cNvSpPr>
              <a:spLocks noChangeArrowheads="1"/>
            </p:cNvSpPr>
            <p:nvPr/>
          </p:nvSpPr>
          <p:spPr bwMode="auto">
            <a:xfrm>
              <a:off x="688" y="3194"/>
              <a:ext cx="8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Violent Crime Rate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4" name="Line 334"/>
            <p:cNvSpPr>
              <a:spLocks noChangeShapeType="1"/>
            </p:cNvSpPr>
            <p:nvPr/>
          </p:nvSpPr>
          <p:spPr bwMode="auto">
            <a:xfrm flipH="1">
              <a:off x="1567" y="3148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335"/>
            <p:cNvSpPr>
              <a:spLocks noChangeArrowheads="1"/>
            </p:cNvSpPr>
            <p:nvPr/>
          </p:nvSpPr>
          <p:spPr bwMode="auto">
            <a:xfrm>
              <a:off x="817" y="3103"/>
              <a:ext cx="76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Religious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6" name="Line 336"/>
            <p:cNvSpPr>
              <a:spLocks noChangeShapeType="1"/>
            </p:cNvSpPr>
            <p:nvPr/>
          </p:nvSpPr>
          <p:spPr bwMode="auto">
            <a:xfrm flipH="1">
              <a:off x="1567" y="306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337"/>
            <p:cNvSpPr>
              <a:spLocks noChangeArrowheads="1"/>
            </p:cNvSpPr>
            <p:nvPr/>
          </p:nvSpPr>
          <p:spPr bwMode="auto">
            <a:xfrm>
              <a:off x="632" y="3015"/>
              <a:ext cx="94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Social Capital Index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8" name="Line 338"/>
            <p:cNvSpPr>
              <a:spLocks noChangeShapeType="1"/>
            </p:cNvSpPr>
            <p:nvPr/>
          </p:nvSpPr>
          <p:spPr bwMode="auto">
            <a:xfrm flipH="1">
              <a:off x="1567" y="287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Rectangle 339"/>
            <p:cNvSpPr>
              <a:spLocks noChangeArrowheads="1"/>
            </p:cNvSpPr>
            <p:nvPr/>
          </p:nvSpPr>
          <p:spPr bwMode="auto">
            <a:xfrm>
              <a:off x="667" y="2834"/>
              <a:ext cx="91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Share Foreign Born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0" name="Line 340"/>
            <p:cNvSpPr>
              <a:spLocks noChangeShapeType="1"/>
            </p:cNvSpPr>
            <p:nvPr/>
          </p:nvSpPr>
          <p:spPr bwMode="auto">
            <a:xfrm flipH="1">
              <a:off x="1567" y="2792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Rectangle 341"/>
            <p:cNvSpPr>
              <a:spLocks noChangeArrowheads="1"/>
            </p:cNvSpPr>
            <p:nvPr/>
          </p:nvSpPr>
          <p:spPr bwMode="auto">
            <a:xfrm>
              <a:off x="744" y="2747"/>
              <a:ext cx="83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Migration Outflow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2" name="Line 342"/>
            <p:cNvSpPr>
              <a:spLocks noChangeShapeType="1"/>
            </p:cNvSpPr>
            <p:nvPr/>
          </p:nvSpPr>
          <p:spPr bwMode="auto">
            <a:xfrm flipH="1">
              <a:off x="1567" y="270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Rectangle 343"/>
            <p:cNvSpPr>
              <a:spLocks noChangeArrowheads="1"/>
            </p:cNvSpPr>
            <p:nvPr/>
          </p:nvSpPr>
          <p:spPr bwMode="auto">
            <a:xfrm>
              <a:off x="813" y="2656"/>
              <a:ext cx="76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Migration Inflow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4" name="Line 344"/>
            <p:cNvSpPr>
              <a:spLocks noChangeShapeType="1"/>
            </p:cNvSpPr>
            <p:nvPr/>
          </p:nvSpPr>
          <p:spPr bwMode="auto">
            <a:xfrm flipH="1">
              <a:off x="1567" y="252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Rectangle 345"/>
            <p:cNvSpPr>
              <a:spLocks noChangeArrowheads="1"/>
            </p:cNvSpPr>
            <p:nvPr/>
          </p:nvSpPr>
          <p:spPr bwMode="auto">
            <a:xfrm>
              <a:off x="670" y="2478"/>
              <a:ext cx="90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Teenage LFP Rate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6" name="Line 346"/>
            <p:cNvSpPr>
              <a:spLocks noChangeShapeType="1"/>
            </p:cNvSpPr>
            <p:nvPr/>
          </p:nvSpPr>
          <p:spPr bwMode="auto">
            <a:xfrm flipH="1">
              <a:off x="1567" y="2436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Rectangle 347"/>
            <p:cNvSpPr>
              <a:spLocks noChangeArrowheads="1"/>
            </p:cNvSpPr>
            <p:nvPr/>
          </p:nvSpPr>
          <p:spPr bwMode="auto">
            <a:xfrm>
              <a:off x="527" y="2390"/>
              <a:ext cx="105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Chinese Import Growth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48" name="Line 348"/>
            <p:cNvSpPr>
              <a:spLocks noChangeShapeType="1"/>
            </p:cNvSpPr>
            <p:nvPr/>
          </p:nvSpPr>
          <p:spPr bwMode="auto">
            <a:xfrm flipH="1">
              <a:off x="1567" y="234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Rectangle 349"/>
            <p:cNvSpPr>
              <a:spLocks noChangeArrowheads="1"/>
            </p:cNvSpPr>
            <p:nvPr/>
          </p:nvSpPr>
          <p:spPr bwMode="auto">
            <a:xfrm>
              <a:off x="614" y="2300"/>
              <a:ext cx="9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Manufacturing Share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0" name="Line 350"/>
            <p:cNvSpPr>
              <a:spLocks noChangeShapeType="1"/>
            </p:cNvSpPr>
            <p:nvPr/>
          </p:nvSpPr>
          <p:spPr bwMode="auto">
            <a:xfrm flipH="1">
              <a:off x="1567" y="216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Rectangle 351"/>
            <p:cNvSpPr>
              <a:spLocks noChangeArrowheads="1"/>
            </p:cNvSpPr>
            <p:nvPr/>
          </p:nvSpPr>
          <p:spPr bwMode="auto">
            <a:xfrm>
              <a:off x="262" y="2122"/>
              <a:ext cx="131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 Grad Rate (Inc Adjusted)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2" name="Line 352"/>
            <p:cNvSpPr>
              <a:spLocks noChangeShapeType="1"/>
            </p:cNvSpPr>
            <p:nvPr/>
          </p:nvSpPr>
          <p:spPr bwMode="auto">
            <a:xfrm flipH="1">
              <a:off x="1567" y="2076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353"/>
            <p:cNvSpPr>
              <a:spLocks noChangeArrowheads="1"/>
            </p:cNvSpPr>
            <p:nvPr/>
          </p:nvSpPr>
          <p:spPr bwMode="auto">
            <a:xfrm>
              <a:off x="845" y="2031"/>
              <a:ext cx="7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College Tuition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4" name="Line 354"/>
            <p:cNvSpPr>
              <a:spLocks noChangeShapeType="1"/>
            </p:cNvSpPr>
            <p:nvPr/>
          </p:nvSpPr>
          <p:spPr bwMode="auto">
            <a:xfrm flipH="1">
              <a:off x="1567" y="198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Rectangle 355"/>
            <p:cNvSpPr>
              <a:spLocks noChangeArrowheads="1"/>
            </p:cNvSpPr>
            <p:nvPr/>
          </p:nvSpPr>
          <p:spPr bwMode="auto">
            <a:xfrm>
              <a:off x="632" y="1944"/>
              <a:ext cx="94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Colleges per Capita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6" name="Line 356"/>
            <p:cNvSpPr>
              <a:spLocks noChangeShapeType="1"/>
            </p:cNvSpPr>
            <p:nvPr/>
          </p:nvSpPr>
          <p:spPr bwMode="auto">
            <a:xfrm flipH="1">
              <a:off x="1567" y="181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Rectangle 357"/>
            <p:cNvSpPr>
              <a:spLocks noChangeArrowheads="1"/>
            </p:cNvSpPr>
            <p:nvPr/>
          </p:nvSpPr>
          <p:spPr bwMode="auto">
            <a:xfrm>
              <a:off x="618" y="1765"/>
              <a:ext cx="9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High School Dropout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8" name="Line 358"/>
            <p:cNvSpPr>
              <a:spLocks noChangeShapeType="1"/>
            </p:cNvSpPr>
            <p:nvPr/>
          </p:nvSpPr>
          <p:spPr bwMode="auto">
            <a:xfrm flipH="1">
              <a:off x="1567" y="1720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Rectangle 359"/>
            <p:cNvSpPr>
              <a:spLocks noChangeArrowheads="1"/>
            </p:cNvSpPr>
            <p:nvPr/>
          </p:nvSpPr>
          <p:spPr bwMode="auto">
            <a:xfrm>
              <a:off x="374" y="1675"/>
              <a:ext cx="12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Test Scores (Inc Adjusted)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0" name="Line 360"/>
            <p:cNvSpPr>
              <a:spLocks noChangeShapeType="1"/>
            </p:cNvSpPr>
            <p:nvPr/>
          </p:nvSpPr>
          <p:spPr bwMode="auto">
            <a:xfrm flipH="1">
              <a:off x="1567" y="163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Rectangle 361"/>
            <p:cNvSpPr>
              <a:spLocks noChangeArrowheads="1"/>
            </p:cNvSpPr>
            <p:nvPr/>
          </p:nvSpPr>
          <p:spPr bwMode="auto">
            <a:xfrm>
              <a:off x="552" y="1587"/>
              <a:ext cx="10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Student-Teacher Ratio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2" name="Line 362"/>
            <p:cNvSpPr>
              <a:spLocks noChangeShapeType="1"/>
            </p:cNvSpPr>
            <p:nvPr/>
          </p:nvSpPr>
          <p:spPr bwMode="auto">
            <a:xfrm flipH="1">
              <a:off x="1567" y="145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Rectangle 363"/>
            <p:cNvSpPr>
              <a:spLocks noChangeArrowheads="1"/>
            </p:cNvSpPr>
            <p:nvPr/>
          </p:nvSpPr>
          <p:spPr bwMode="auto">
            <a:xfrm>
              <a:off x="747" y="1409"/>
              <a:ext cx="83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Tax Progressivity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4" name="Line 364"/>
            <p:cNvSpPr>
              <a:spLocks noChangeShapeType="1"/>
            </p:cNvSpPr>
            <p:nvPr/>
          </p:nvSpPr>
          <p:spPr bwMode="auto">
            <a:xfrm flipH="1">
              <a:off x="1567" y="1364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Rectangle 365"/>
            <p:cNvSpPr>
              <a:spLocks noChangeArrowheads="1"/>
            </p:cNvSpPr>
            <p:nvPr/>
          </p:nvSpPr>
          <p:spPr bwMode="auto">
            <a:xfrm>
              <a:off x="593" y="1319"/>
              <a:ext cx="9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State EITC Exposure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6" name="Line 366"/>
            <p:cNvSpPr>
              <a:spLocks noChangeShapeType="1"/>
            </p:cNvSpPr>
            <p:nvPr/>
          </p:nvSpPr>
          <p:spPr bwMode="auto">
            <a:xfrm flipH="1">
              <a:off x="1567" y="1273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Rectangle 367"/>
            <p:cNvSpPr>
              <a:spLocks noChangeArrowheads="1"/>
            </p:cNvSpPr>
            <p:nvPr/>
          </p:nvSpPr>
          <p:spPr bwMode="auto">
            <a:xfrm>
              <a:off x="824" y="1228"/>
              <a:ext cx="75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Local Tax Rate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68" name="Line 368"/>
            <p:cNvSpPr>
              <a:spLocks noChangeShapeType="1"/>
            </p:cNvSpPr>
            <p:nvPr/>
          </p:nvSpPr>
          <p:spPr bwMode="auto">
            <a:xfrm flipH="1">
              <a:off x="1567" y="1095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Rectangle 369"/>
            <p:cNvSpPr>
              <a:spLocks noChangeArrowheads="1"/>
            </p:cNvSpPr>
            <p:nvPr/>
          </p:nvSpPr>
          <p:spPr bwMode="auto">
            <a:xfrm>
              <a:off x="712" y="1050"/>
              <a:ext cx="86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Top 1% Inc. Share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0" name="Line 370"/>
            <p:cNvSpPr>
              <a:spLocks noChangeShapeType="1"/>
            </p:cNvSpPr>
            <p:nvPr/>
          </p:nvSpPr>
          <p:spPr bwMode="auto">
            <a:xfrm flipH="1">
              <a:off x="1567" y="1008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Rectangle 371"/>
            <p:cNvSpPr>
              <a:spLocks noChangeArrowheads="1"/>
            </p:cNvSpPr>
            <p:nvPr/>
          </p:nvSpPr>
          <p:spPr bwMode="auto">
            <a:xfrm>
              <a:off x="1040" y="962"/>
              <a:ext cx="5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Gini Coef.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2" name="Line 372"/>
            <p:cNvSpPr>
              <a:spLocks noChangeShapeType="1"/>
            </p:cNvSpPr>
            <p:nvPr/>
          </p:nvSpPr>
          <p:spPr bwMode="auto">
            <a:xfrm flipH="1">
              <a:off x="1567" y="917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Rectangle 373"/>
            <p:cNvSpPr>
              <a:spLocks noChangeArrowheads="1"/>
            </p:cNvSpPr>
            <p:nvPr/>
          </p:nvSpPr>
          <p:spPr bwMode="auto">
            <a:xfrm>
              <a:off x="426" y="872"/>
              <a:ext cx="11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Mean Household Income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4" name="Line 374"/>
            <p:cNvSpPr>
              <a:spLocks noChangeShapeType="1"/>
            </p:cNvSpPr>
            <p:nvPr/>
          </p:nvSpPr>
          <p:spPr bwMode="auto">
            <a:xfrm flipH="1">
              <a:off x="1567" y="739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Rectangle 375"/>
            <p:cNvSpPr>
              <a:spLocks noChangeArrowheads="1"/>
            </p:cNvSpPr>
            <p:nvPr/>
          </p:nvSpPr>
          <p:spPr bwMode="auto">
            <a:xfrm>
              <a:off x="461" y="694"/>
              <a:ext cx="1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Frac. &lt; 15 Mins to Work (+)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6" name="Line 376"/>
            <p:cNvSpPr>
              <a:spLocks noChangeShapeType="1"/>
            </p:cNvSpPr>
            <p:nvPr/>
          </p:nvSpPr>
          <p:spPr bwMode="auto">
            <a:xfrm flipH="1">
              <a:off x="1567" y="652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Rectangle 377"/>
            <p:cNvSpPr>
              <a:spLocks noChangeArrowheads="1"/>
            </p:cNvSpPr>
            <p:nvPr/>
          </p:nvSpPr>
          <p:spPr bwMode="auto">
            <a:xfrm>
              <a:off x="545" y="606"/>
              <a:ext cx="10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Segregation of Poverty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8" name="Line 378"/>
            <p:cNvSpPr>
              <a:spLocks noChangeShapeType="1"/>
            </p:cNvSpPr>
            <p:nvPr/>
          </p:nvSpPr>
          <p:spPr bwMode="auto">
            <a:xfrm flipH="1">
              <a:off x="1567" y="561"/>
              <a:ext cx="6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Rectangle 379"/>
            <p:cNvSpPr>
              <a:spLocks noChangeArrowheads="1"/>
            </p:cNvSpPr>
            <p:nvPr/>
          </p:nvSpPr>
          <p:spPr bwMode="auto">
            <a:xfrm>
              <a:off x="684" y="515"/>
              <a:ext cx="89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smtClean="0">
                  <a:solidFill>
                    <a:srgbClr val="000000"/>
                  </a:solidFill>
                </a:rPr>
                <a:t>Racial Segregation (-)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0" name="Line 380"/>
            <p:cNvSpPr>
              <a:spLocks noChangeShapeType="1"/>
            </p:cNvSpPr>
            <p:nvPr/>
          </p:nvSpPr>
          <p:spPr bwMode="auto">
            <a:xfrm>
              <a:off x="1627" y="3686"/>
              <a:ext cx="39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381"/>
            <p:cNvSpPr>
              <a:spLocks noChangeShapeType="1"/>
            </p:cNvSpPr>
            <p:nvPr/>
          </p:nvSpPr>
          <p:spPr bwMode="auto">
            <a:xfrm>
              <a:off x="171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Rectangle 382"/>
            <p:cNvSpPr>
              <a:spLocks noChangeArrowheads="1"/>
            </p:cNvSpPr>
            <p:nvPr/>
          </p:nvSpPr>
          <p:spPr bwMode="auto">
            <a:xfrm>
              <a:off x="1679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3" name="Line 383"/>
            <p:cNvSpPr>
              <a:spLocks noChangeShapeType="1"/>
            </p:cNvSpPr>
            <p:nvPr/>
          </p:nvSpPr>
          <p:spPr bwMode="auto">
            <a:xfrm>
              <a:off x="247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Rectangle 384"/>
            <p:cNvSpPr>
              <a:spLocks noChangeArrowheads="1"/>
            </p:cNvSpPr>
            <p:nvPr/>
          </p:nvSpPr>
          <p:spPr bwMode="auto">
            <a:xfrm>
              <a:off x="2377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5" name="Line 385"/>
            <p:cNvSpPr>
              <a:spLocks noChangeShapeType="1"/>
            </p:cNvSpPr>
            <p:nvPr/>
          </p:nvSpPr>
          <p:spPr bwMode="auto">
            <a:xfrm>
              <a:off x="3236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Rectangle 386"/>
            <p:cNvSpPr>
              <a:spLocks noChangeArrowheads="1"/>
            </p:cNvSpPr>
            <p:nvPr/>
          </p:nvSpPr>
          <p:spPr bwMode="auto">
            <a:xfrm>
              <a:off x="3135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7" name="Line 387"/>
            <p:cNvSpPr>
              <a:spLocks noChangeShapeType="1"/>
            </p:cNvSpPr>
            <p:nvPr/>
          </p:nvSpPr>
          <p:spPr bwMode="auto">
            <a:xfrm>
              <a:off x="399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Rectangle 388"/>
            <p:cNvSpPr>
              <a:spLocks noChangeArrowheads="1"/>
            </p:cNvSpPr>
            <p:nvPr/>
          </p:nvSpPr>
          <p:spPr bwMode="auto">
            <a:xfrm>
              <a:off x="3896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89" name="Line 389"/>
            <p:cNvSpPr>
              <a:spLocks noChangeShapeType="1"/>
            </p:cNvSpPr>
            <p:nvPr/>
          </p:nvSpPr>
          <p:spPr bwMode="auto">
            <a:xfrm>
              <a:off x="475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Rectangle 390"/>
            <p:cNvSpPr>
              <a:spLocks noChangeArrowheads="1"/>
            </p:cNvSpPr>
            <p:nvPr/>
          </p:nvSpPr>
          <p:spPr bwMode="auto">
            <a:xfrm>
              <a:off x="4657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91" name="Line 39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Rectangle 392"/>
            <p:cNvSpPr>
              <a:spLocks noChangeArrowheads="1"/>
            </p:cNvSpPr>
            <p:nvPr/>
          </p:nvSpPr>
          <p:spPr bwMode="auto">
            <a:xfrm>
              <a:off x="5418" y="3773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1.0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395" name="Rectangle 394"/>
          <p:cNvSpPr/>
          <p:nvPr/>
        </p:nvSpPr>
        <p:spPr>
          <a:xfrm rot="16200000">
            <a:off x="-66992" y="2019198"/>
            <a:ext cx="56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6" name="Rectangle 395"/>
          <p:cNvSpPr/>
          <p:nvPr/>
        </p:nvSpPr>
        <p:spPr>
          <a:xfrm rot="16200000">
            <a:off x="-139912" y="3128288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7" name="Rectangle 396"/>
          <p:cNvSpPr/>
          <p:nvPr/>
        </p:nvSpPr>
        <p:spPr>
          <a:xfrm rot="16200000">
            <a:off x="-70180" y="4268025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Rectangle 397"/>
          <p:cNvSpPr/>
          <p:nvPr/>
        </p:nvSpPr>
        <p:spPr>
          <a:xfrm rot="16200000">
            <a:off x="-16612" y="870911"/>
            <a:ext cx="457200" cy="32918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" name="Rectangle 398"/>
          <p:cNvSpPr/>
          <p:nvPr/>
        </p:nvSpPr>
        <p:spPr>
          <a:xfrm rot="16200000">
            <a:off x="-813" y="5483352"/>
            <a:ext cx="438912" cy="32918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FAM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0" name="Rectangle 399"/>
          <p:cNvSpPr/>
          <p:nvPr/>
        </p:nvSpPr>
        <p:spPr>
          <a:xfrm rot="16200000">
            <a:off x="-19572" y="4865541"/>
            <a:ext cx="457200" cy="32918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Rectangle 400"/>
          <p:cNvSpPr/>
          <p:nvPr/>
        </p:nvSpPr>
        <p:spPr>
          <a:xfrm rot="16200000">
            <a:off x="-19109" y="2578608"/>
            <a:ext cx="457200" cy="32918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K-12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Rectangle 401"/>
          <p:cNvSpPr/>
          <p:nvPr/>
        </p:nvSpPr>
        <p:spPr>
          <a:xfrm rot="16200000">
            <a:off x="-52255" y="1452693"/>
            <a:ext cx="537328" cy="33855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Rectangle 402"/>
          <p:cNvSpPr/>
          <p:nvPr/>
        </p:nvSpPr>
        <p:spPr>
          <a:xfrm rot="16200000">
            <a:off x="-73772" y="373622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LAB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>
            <a:off x="-4763" y="253314"/>
            <a:ext cx="9148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Spatial Correlates of Upward Mobility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Rectangle 401"/>
          <p:cNvSpPr>
            <a:spLocks noChangeArrowheads="1"/>
          </p:cNvSpPr>
          <p:nvPr/>
        </p:nvSpPr>
        <p:spPr bwMode="auto">
          <a:xfrm>
            <a:off x="5092700" y="6372225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Correlation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663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09600" y="650418"/>
            <a:ext cx="7924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" y="622986"/>
            <a:ext cx="7924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628169"/>
              </p:ext>
            </p:extLst>
          </p:nvPr>
        </p:nvGraphicFramePr>
        <p:xfrm>
          <a:off x="609601" y="727569"/>
          <a:ext cx="7924799" cy="59533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66999"/>
                <a:gridCol w="1314450"/>
                <a:gridCol w="1314450"/>
                <a:gridCol w="1314450"/>
                <a:gridCol w="1314450"/>
              </a:tblGrid>
              <a:tr h="239692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Dep. Var.: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/>
                </a:tc>
                <a:tc gridSpan="4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smtClean="0">
                          <a:solidFill>
                            <a:prstClr val="black"/>
                          </a:solidFill>
                          <a:latin typeface="Arial" pitchFamily="34" charset="0"/>
                          <a:ea typeface="Cambria Math" pitchFamily="18" charset="0"/>
                          <a:cs typeface="Arial" pitchFamily="34" charset="0"/>
                        </a:rPr>
                        <a:t>Upward Mobility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6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mbria Math" pitchFamily="18" charset="0"/>
                          <a:cs typeface="Arial" pitchFamily="34" charset="0"/>
                        </a:rPr>
                        <a:t>Y</a:t>
                      </a:r>
                      <a:r>
                        <a:rPr lang="en-US" sz="1600" baseline="-25000" dirty="0" smtClean="0">
                          <a:latin typeface="Arial" pitchFamily="34" charset="0"/>
                          <a:ea typeface="Cambria Math" pitchFamily="18" charset="0"/>
                          <a:cs typeface="Arial" pitchFamily="34" charset="0"/>
                        </a:rPr>
                        <a:t>25</a:t>
                      </a:r>
                      <a:r>
                        <a:rPr lang="en-US" sz="1600" i="0" dirty="0" smtClean="0">
                          <a:solidFill>
                            <a:prstClr val="black"/>
                          </a:solidFill>
                          <a:latin typeface="Arial" pitchFamily="34" charset="0"/>
                          <a:ea typeface="Cambria Math" pitchFamily="18" charset="0"/>
                          <a:cs typeface="Arial" pitchFamily="34" charset="0"/>
                        </a:rPr>
                        <a:t>)</a:t>
                      </a:r>
                      <a:r>
                        <a:rPr lang="en-US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969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(1)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(2)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(3)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55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Racial Segregation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-0.085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-0.112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-0.165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(0.029)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(0.020)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(0.034)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Gini Bottom 99%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-0.050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-0.313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(0.063)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(0.039)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(0.064)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High School Dropout Rate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-0.157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-0.142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-0.286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(0.061)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(0.030)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(0.067)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Social Capital Index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(0.056)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(0.053)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(0.065)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112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Fraction Single Mothers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-0.484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-0.438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-0.808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(0.070)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(0.072)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(0.085)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Fraction Black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0.056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(0.073)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R-squared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0.584</a:t>
                      </a:r>
                    </a:p>
                  </a:txBody>
                  <a:tcPr marL="9525" marR="9525" marT="9525" marB="0" anchor="b"/>
                </a:tc>
              </a:tr>
              <a:tr h="241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Observations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9600" y="6757086"/>
            <a:ext cx="7924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09600" y="6729654"/>
            <a:ext cx="7924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56401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Alternative Hypotheses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5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Conclusion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534400" cy="57912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r>
              <a:rPr lang="en-US" dirty="0" smtClean="0">
                <a:ea typeface="ＭＳ Ｐゴシック"/>
                <a:cs typeface="ＭＳ Ｐゴシック"/>
              </a:rPr>
              <a:t>Substantial variation in upward and relative mobility across the U.S.</a:t>
            </a:r>
          </a:p>
          <a:p>
            <a:pPr marL="0" indent="0"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 lvl="1"/>
            <a:r>
              <a:rPr lang="en-US" dirty="0" smtClean="0">
                <a:ea typeface="ＭＳ Ｐゴシック"/>
                <a:cs typeface="ＭＳ Ｐゴシック"/>
              </a:rPr>
              <a:t>Implies CZ-level neighborhood effects are 60% as large as parent-child income correlation</a:t>
            </a:r>
          </a:p>
          <a:p>
            <a:pPr lvl="1"/>
            <a:endParaRPr lang="en-US" dirty="0">
              <a:ea typeface="ＭＳ Ｐゴシック"/>
              <a:cs typeface="ＭＳ Ｐゴシック"/>
            </a:endParaRPr>
          </a:p>
          <a:p>
            <a:pPr lvl="1"/>
            <a:r>
              <a:rPr lang="en-US" dirty="0">
                <a:ea typeface="ＭＳ Ｐゴシック"/>
                <a:cs typeface="ＭＳ Ｐゴシック"/>
              </a:rPr>
              <a:t>Intergenerational mobility is shaped by environment and may therefore be </a:t>
            </a:r>
            <a:r>
              <a:rPr lang="en-US" dirty="0" err="1">
                <a:ea typeface="ＭＳ Ｐゴシック"/>
                <a:cs typeface="ＭＳ Ｐゴシック"/>
              </a:rPr>
              <a:t>manipulable</a:t>
            </a:r>
            <a:r>
              <a:rPr lang="en-US" dirty="0">
                <a:ea typeface="ＭＳ Ｐゴシック"/>
                <a:cs typeface="ＭＳ Ｐゴシック"/>
              </a:rPr>
              <a:t> (not pure genetics</a:t>
            </a:r>
            <a:r>
              <a:rPr lang="en-US" dirty="0" smtClean="0">
                <a:ea typeface="ＭＳ Ｐゴシック"/>
                <a:cs typeface="ＭＳ Ｐゴシック"/>
              </a:rPr>
              <a:t>)</a:t>
            </a:r>
            <a:endParaRPr lang="en-US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1462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Future Research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57912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r>
              <a:rPr lang="en-US" dirty="0" smtClean="0">
                <a:ea typeface="ＭＳ Ｐゴシック"/>
                <a:cs typeface="ＭＳ Ｐゴシック"/>
              </a:rPr>
              <a:t>Key questions for future work:</a:t>
            </a:r>
          </a:p>
          <a:p>
            <a:endParaRPr lang="en-US" dirty="0">
              <a:ea typeface="ＭＳ Ｐゴシック"/>
              <a:cs typeface="ＭＳ Ｐゴシック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Is </a:t>
            </a:r>
            <a:r>
              <a:rPr lang="en-US" dirty="0">
                <a:ea typeface="ＭＳ Ｐゴシック"/>
                <a:cs typeface="ＭＳ Ｐゴシック"/>
              </a:rPr>
              <a:t>the variation due to differences in people (sorting) or </a:t>
            </a:r>
            <a:r>
              <a:rPr lang="en-US" dirty="0" smtClean="0">
                <a:ea typeface="ＭＳ Ｐゴシック"/>
                <a:cs typeface="ＭＳ Ｐゴシック"/>
              </a:rPr>
              <a:t>places?</a:t>
            </a:r>
          </a:p>
          <a:p>
            <a:pPr marL="0" indent="0">
              <a:buNone/>
            </a:pPr>
            <a:endParaRPr lang="en-US" dirty="0">
              <a:ea typeface="ＭＳ Ｐゴシック"/>
              <a:cs typeface="ＭＳ Ｐゴシック"/>
            </a:endParaRPr>
          </a:p>
          <a:p>
            <a:pPr lvl="2"/>
            <a:r>
              <a:rPr lang="en-US" dirty="0" smtClean="0">
                <a:ea typeface="ＭＳ Ｐゴシック"/>
                <a:cs typeface="ＭＳ Ｐゴシック"/>
              </a:rPr>
              <a:t>Currently studying this question by analyzing individuals who move across areas [Chetty and Hendren 2014]</a:t>
            </a:r>
          </a:p>
          <a:p>
            <a:pPr marL="857250" lvl="1" indent="-457200">
              <a:buFont typeface="+mj-lt"/>
              <a:buAutoNum type="arabicPeriod"/>
            </a:pPr>
            <a:endParaRPr lang="en-US" dirty="0">
              <a:ea typeface="ＭＳ Ｐゴシック"/>
              <a:cs typeface="ＭＳ Ｐゴシック"/>
            </a:endParaRPr>
          </a:p>
          <a:p>
            <a:pPr marL="857250" lvl="1" indent="-457200">
              <a:buFont typeface="+mj-lt"/>
              <a:buAutoNum type="arabicPeriod" startAt="2"/>
            </a:pPr>
            <a:r>
              <a:rPr lang="en-US" dirty="0" smtClean="0">
                <a:ea typeface="ＭＳ Ｐゴシック"/>
                <a:cs typeface="ＭＳ Ｐゴシック"/>
              </a:rPr>
              <a:t>If </a:t>
            </a:r>
            <a:r>
              <a:rPr lang="en-US" dirty="0">
                <a:ea typeface="ＭＳ Ｐゴシック"/>
                <a:cs typeface="ＭＳ Ｐゴシック"/>
              </a:rPr>
              <a:t>place effects, what </a:t>
            </a:r>
            <a:r>
              <a:rPr lang="en-US" dirty="0" smtClean="0">
                <a:ea typeface="ＭＳ Ｐゴシック"/>
                <a:cs typeface="ＭＳ Ｐゴシック"/>
              </a:rPr>
              <a:t>policies </a:t>
            </a:r>
            <a:r>
              <a:rPr lang="en-US" dirty="0">
                <a:ea typeface="ＭＳ Ｐゴシック"/>
                <a:cs typeface="ＭＳ Ｐゴシック"/>
              </a:rPr>
              <a:t>cause improvements in mobility</a:t>
            </a:r>
            <a:r>
              <a:rPr lang="en-US" dirty="0" smtClean="0">
                <a:ea typeface="ＭＳ Ｐゴシック"/>
                <a:cs typeface="ＭＳ Ｐゴシック"/>
              </a:rPr>
              <a:t>?</a:t>
            </a:r>
          </a:p>
          <a:p>
            <a:pPr marL="0" indent="0">
              <a:buNone/>
            </a:pPr>
            <a:endParaRPr lang="en-US" dirty="0">
              <a:ea typeface="ＭＳ Ｐゴシック"/>
              <a:cs typeface="ＭＳ Ｐゴシック"/>
            </a:endParaRPr>
          </a:p>
          <a:p>
            <a:pPr lvl="2"/>
            <a:r>
              <a:rPr lang="en-US" dirty="0" smtClean="0">
                <a:ea typeface="ＭＳ Ｐゴシック"/>
                <a:cs typeface="ＭＳ Ｐゴシック"/>
              </a:rPr>
              <a:t>To facilitate this work, we have posted statistics on mobility online at www.equality-of-opportunity.org</a:t>
            </a:r>
            <a:endParaRPr lang="en-US" dirty="0">
              <a:ea typeface="ＭＳ Ｐゴシック"/>
              <a:cs typeface="ＭＳ Ｐゴシック"/>
            </a:endParaRPr>
          </a:p>
          <a:p>
            <a:pPr marL="857250" lvl="1" indent="-457200">
              <a:buFont typeface="+mj-lt"/>
              <a:buAutoNum type="arabicPeriod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6841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82" y="1207066"/>
            <a:ext cx="6941837" cy="50413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4763" y="228600"/>
            <a:ext cx="914876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</a:rPr>
              <a:t>Download CZ-Level Data on Social Mobility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www.equality-of-opportunity.org/data</a:t>
            </a:r>
          </a:p>
        </p:txBody>
      </p:sp>
    </p:spTree>
    <p:extLst>
      <p:ext uri="{BB962C8B-B14F-4D97-AF65-F5344CB8AC3E}">
        <p14:creationId xmlns:p14="http://schemas.microsoft.com/office/powerpoint/2010/main" val="236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19058</TotalTime>
  <Words>4409</Words>
  <Application>Microsoft Office PowerPoint</Application>
  <PresentationFormat>On-screen Show (4:3)</PresentationFormat>
  <Paragraphs>1629</Paragraphs>
  <Slides>84</Slides>
  <Notes>70</Notes>
  <HiddenSlides>0</HiddenSlides>
  <MMClips>0</MMClips>
  <ScaleCrop>false</ScaleCrop>
  <HeadingPairs>
    <vt:vector size="4" baseType="variant">
      <vt:variant>
        <vt:lpstr>Theme</vt:lpstr>
      </vt:variant>
      <vt:variant>
        <vt:i4>19</vt:i4>
      </vt:variant>
      <vt:variant>
        <vt:lpstr>Slide Titles</vt:lpstr>
      </vt:variant>
      <vt:variant>
        <vt:i4>84</vt:i4>
      </vt:variant>
    </vt:vector>
  </HeadingPairs>
  <TitlesOfParts>
    <vt:vector size="103" baseType="lpstr">
      <vt:lpstr>Office Theme</vt:lpstr>
      <vt:lpstr>Beamer Template</vt:lpstr>
      <vt:lpstr>1_Beamer Template</vt:lpstr>
      <vt:lpstr>8_Beamer Slides - Title and Outlines</vt:lpstr>
      <vt:lpstr>2_Beamer Template</vt:lpstr>
      <vt:lpstr>Default Design</vt:lpstr>
      <vt:lpstr>1_Office Theme</vt:lpstr>
      <vt:lpstr>3_Office Theme</vt:lpstr>
      <vt:lpstr>4_Office Theme</vt:lpstr>
      <vt:lpstr>2_Office Theme</vt:lpstr>
      <vt:lpstr>5_Office Theme</vt:lpstr>
      <vt:lpstr>7_Office Theme</vt:lpstr>
      <vt:lpstr>10_Office Theme</vt:lpstr>
      <vt:lpstr>11_Office Theme</vt:lpstr>
      <vt:lpstr>12_Office Theme</vt:lpstr>
      <vt:lpstr>13_Office Theme</vt:lpstr>
      <vt:lpstr>14_Office Theme</vt:lpstr>
      <vt:lpstr>16_Office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1 National Statistics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2 Geographical Variation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 Correlates of Intergenerational Mobility</vt:lpstr>
      <vt:lpstr>Correlates of Intergenerational Mobility</vt:lpstr>
      <vt:lpstr>PowerPoint Presentation</vt:lpstr>
      <vt:lpstr>PowerPoint Presentation</vt:lpstr>
      <vt:lpstr>PowerPoint Presentation</vt:lpstr>
      <vt:lpstr>PowerPoint Presentation</vt:lpstr>
      <vt:lpstr>Correlates of Intergenerational Mobility</vt:lpstr>
      <vt:lpstr>PowerPoint Presentation</vt:lpstr>
      <vt:lpstr>PowerPoint Presentation</vt:lpstr>
      <vt:lpstr>PowerPoint Presentation</vt:lpstr>
      <vt:lpstr>Race and Upward Income Mobility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Income Distribution and Upward Income Mobility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Future Research</vt:lpstr>
      <vt:lpstr>PowerPoint Presentation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Brown</dc:creator>
  <cp:lastModifiedBy>RA 3</cp:lastModifiedBy>
  <cp:revision>1207</cp:revision>
  <dcterms:created xsi:type="dcterms:W3CDTF">2013-04-11T00:11:29Z</dcterms:created>
  <dcterms:modified xsi:type="dcterms:W3CDTF">2014-06-20T01:19:24Z</dcterms:modified>
</cp:coreProperties>
</file>