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Override2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theme/themeOverride3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9.xml" ContentType="application/vnd.openxmlformats-officedocument.theme+xml"/>
  <Override PartName="/ppt/theme/themeOverride4.xml" ContentType="application/vnd.openxmlformats-officedocument.themeOverrid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74" r:id="rId4"/>
    <p:sldMasterId id="2147483686" r:id="rId5"/>
    <p:sldMasterId id="2147483698" r:id="rId6"/>
    <p:sldMasterId id="2147483782" r:id="rId7"/>
    <p:sldMasterId id="2147483926" r:id="rId8"/>
    <p:sldMasterId id="2147483928" r:id="rId9"/>
  </p:sldMasterIdLst>
  <p:notesMasterIdLst>
    <p:notesMasterId r:id="rId54"/>
  </p:notesMasterIdLst>
  <p:sldIdLst>
    <p:sldId id="1881" r:id="rId10"/>
    <p:sldId id="2462" r:id="rId11"/>
    <p:sldId id="2463" r:id="rId12"/>
    <p:sldId id="2464" r:id="rId13"/>
    <p:sldId id="1308" r:id="rId14"/>
    <p:sldId id="1918" r:id="rId15"/>
    <p:sldId id="2466" r:id="rId16"/>
    <p:sldId id="2521" r:id="rId17"/>
    <p:sldId id="2515" r:id="rId18"/>
    <p:sldId id="2525" r:id="rId19"/>
    <p:sldId id="2526" r:id="rId20"/>
    <p:sldId id="2516" r:id="rId21"/>
    <p:sldId id="2489" r:id="rId22"/>
    <p:sldId id="2488" r:id="rId23"/>
    <p:sldId id="2467" r:id="rId24"/>
    <p:sldId id="2471" r:id="rId25"/>
    <p:sldId id="2524" r:id="rId26"/>
    <p:sldId id="2519" r:id="rId27"/>
    <p:sldId id="2477" r:id="rId28"/>
    <p:sldId id="2508" r:id="rId29"/>
    <p:sldId id="2522" r:id="rId30"/>
    <p:sldId id="2482" r:id="rId31"/>
    <p:sldId id="2527" r:id="rId32"/>
    <p:sldId id="2491" r:id="rId33"/>
    <p:sldId id="2494" r:id="rId34"/>
    <p:sldId id="2512" r:id="rId35"/>
    <p:sldId id="2528" r:id="rId36"/>
    <p:sldId id="2452" r:id="rId37"/>
    <p:sldId id="2492" r:id="rId38"/>
    <p:sldId id="2395" r:id="rId39"/>
    <p:sldId id="2531" r:id="rId40"/>
    <p:sldId id="2532" r:id="rId41"/>
    <p:sldId id="2533" r:id="rId42"/>
    <p:sldId id="2534" r:id="rId43"/>
    <p:sldId id="2536" r:id="rId44"/>
    <p:sldId id="2537" r:id="rId45"/>
    <p:sldId id="2539" r:id="rId46"/>
    <p:sldId id="2540" r:id="rId47"/>
    <p:sldId id="2541" r:id="rId48"/>
    <p:sldId id="2542" r:id="rId49"/>
    <p:sldId id="2543" r:id="rId50"/>
    <p:sldId id="2544" r:id="rId51"/>
    <p:sldId id="2496" r:id="rId52"/>
    <p:sldId id="2529" r:id="rId53"/>
  </p:sldIdLst>
  <p:sldSz cx="9144000" cy="6858000" type="screen4x3"/>
  <p:notesSz cx="6858000" cy="9144000"/>
  <p:custDataLst>
    <p:tags r:id="rId5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0000"/>
    <a:srgbClr val="FF7F00"/>
    <a:srgbClr val="1A476F"/>
    <a:srgbClr val="003366"/>
    <a:srgbClr val="55752F"/>
    <a:srgbClr val="008000"/>
    <a:srgbClr val="5FA30D"/>
    <a:srgbClr val="903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65" autoAdjust="0"/>
    <p:restoredTop sz="75306" autoAdjust="0"/>
  </p:normalViewPr>
  <p:slideViewPr>
    <p:cSldViewPr>
      <p:cViewPr varScale="1">
        <p:scale>
          <a:sx n="75" d="100"/>
          <a:sy n="75" d="100"/>
        </p:scale>
        <p:origin x="-208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208"/>
    </p:cViewPr>
  </p:outlineViewPr>
  <p:notesTextViewPr>
    <p:cViewPr>
      <p:scale>
        <a:sx n="95" d="100"/>
        <a:sy n="95" d="100"/>
      </p:scale>
      <p:origin x="0" y="0"/>
    </p:cViewPr>
  </p:notesTextViewPr>
  <p:sorterViewPr>
    <p:cViewPr>
      <p:scale>
        <a:sx n="114" d="100"/>
        <a:sy n="114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34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50" Type="http://schemas.openxmlformats.org/officeDocument/2006/relationships/slide" Target="slides/slide41.xml"/><Relationship Id="rId51" Type="http://schemas.openxmlformats.org/officeDocument/2006/relationships/slide" Target="slides/slide42.xml"/><Relationship Id="rId52" Type="http://schemas.openxmlformats.org/officeDocument/2006/relationships/slide" Target="slides/slide43.xml"/><Relationship Id="rId53" Type="http://schemas.openxmlformats.org/officeDocument/2006/relationships/slide" Target="slides/slide44.xml"/><Relationship Id="rId54" Type="http://schemas.openxmlformats.org/officeDocument/2006/relationships/notesMaster" Target="notesMasters/notesMaster1.xml"/><Relationship Id="rId55" Type="http://schemas.openxmlformats.org/officeDocument/2006/relationships/printerSettings" Target="printerSettings/printerSettings1.bin"/><Relationship Id="rId56" Type="http://schemas.openxmlformats.org/officeDocument/2006/relationships/tags" Target="tags/tag1.xml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slide" Target="slides/slide36.xml"/><Relationship Id="rId46" Type="http://schemas.openxmlformats.org/officeDocument/2006/relationships/slide" Target="slides/slide37.xml"/><Relationship Id="rId47" Type="http://schemas.openxmlformats.org/officeDocument/2006/relationships/slide" Target="slides/slide38.xml"/><Relationship Id="rId48" Type="http://schemas.openxmlformats.org/officeDocument/2006/relationships/slide" Target="slides/slide39.xml"/><Relationship Id="rId49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60" Type="http://schemas.openxmlformats.org/officeDocument/2006/relationships/tableStyles" Target="tableStyle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6526C-24B6-4CAB-8E8E-85A13ADA1832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F5536-7C40-4D79-8D59-3C9CBA8A02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6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Relationship Id="rId3" Type="http://schemas.openxmlformats.org/officeDocument/2006/relationships/image" Target="../media/image1.png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endParaRPr lang="en-CA" strike="noStrike" baseline="0" dirty="0" smtClean="0">
              <a:latin typeface="Arial" pitchFamily="34" charset="0"/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421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90562" lvl="1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baseline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trike="noStrike" dirty="0" smtClean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5488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90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90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61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851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90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2" indent="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None/>
              <a:defRPr/>
            </a:pPr>
            <a:endParaRPr lang="en-US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trike="noStrike" dirty="0" smtClean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54885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422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422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4938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59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087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87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947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strike="noStrik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947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strike="noStrik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C8A7A-6CB0-42D2-B445-E1DFDD2DBAF7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3310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 txBox="1">
            <a:spLocks noGrp="1" noChangeArrowheads="1"/>
          </p:cNvSpPr>
          <p:nvPr/>
        </p:nvSpPr>
        <p:spPr bwMode="auto">
          <a:xfrm>
            <a:off x="3885903" y="8685893"/>
            <a:ext cx="2972097" cy="45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668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623AD2F-6C88-4EE8-8864-D569AE8800B7}" type="slidenum">
              <a:rPr lang="en-US" sz="1000">
                <a:solidFill>
                  <a:srgbClr val="000000"/>
                </a:solidFill>
                <a:latin typeface="Chalkboard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sz="1000">
              <a:solidFill>
                <a:srgbClr val="000000"/>
              </a:solidFill>
              <a:latin typeface="Chalkboard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9470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1500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7705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230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3113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114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066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2069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2723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205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186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050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strike="noStrik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C8A7A-6CB0-42D2-B445-E1DFDD2DBAF7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888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strike="noStrik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C8A7A-6CB0-42D2-B445-E1DFDD2DBAF7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096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2.xml"/><Relationship Id="rId3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4.xml"/><Relationship Id="rId3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slideMaster" Target="../slideMasters/slideMaster5.xml"/><Relationship Id="rId3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slideMaster" Target="../slideMasters/slideMaster9.xml"/><Relationship Id="rId3" Type="http://schemas.openxmlformats.org/officeDocument/2006/relationships/image" Target="../media/image2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86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48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47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0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76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85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14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8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78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71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45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08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7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8119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7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82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3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494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7893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0987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64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993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52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604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9890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0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23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23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2934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0904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02064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18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423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83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124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39049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739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321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129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6272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8558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53941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742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35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36511F-D183-4E86-9105-B82E37BBDA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993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A1588D-B5BF-437B-8B85-A51B714CAFA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0816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7672B-578F-43E7-9695-CD86C8E9975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804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7B9B69-C801-45E9-9BD2-D5CB1EA225F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4416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D5D49D-6323-42F9-AD87-741834730F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4937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EAF8F7-2D7C-4B91-8572-0B4BC57E6D2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8258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2590E-D54A-49B1-8607-E45D426F88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555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A4DBA-A27E-44AA-AA25-F155BC0713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4074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B5F99A-0F74-4296-B19D-32C7FB38AD4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212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3995A9-EB7C-4796-8663-DE7AB60DA0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4846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016BB5-DECF-44BB-AB0B-A400AE04604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4548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102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402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557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1207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0313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2494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2816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4493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0861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131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6306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3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083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40377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491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128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609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45369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9626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127974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8914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40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3F0F-F506-4C53-BF39-ED7D02AD2E57}" type="datetimeFigureOut">
              <a:rPr lang="en-US" smtClean="0"/>
              <a:pPr/>
              <a:t>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6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975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877919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294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71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288CEB-8128-4ABC-A5D8-40D3E39FB3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06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757EAF4-0DF4-1B46-A0F7-4907A171C3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1/22/16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9CA31AE-4E79-CF4B-95AC-96E5009963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80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462464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  <a:extLst/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63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0" y="2209800"/>
            <a:ext cx="9144000" cy="1219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Raj </a:t>
            </a:r>
            <a:r>
              <a:rPr lang="en-US" sz="2000" dirty="0" err="1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Chetty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, Nathaniel </a:t>
            </a:r>
            <a:r>
              <a:rPr lang="en-US" sz="2000" dirty="0" err="1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Hendren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, </a:t>
            </a:r>
            <a:r>
              <a:rPr lang="en-US" sz="2000" dirty="0" err="1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Frina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 Lin, Jeremy </a:t>
            </a:r>
            <a:r>
              <a:rPr lang="en-US" sz="2000" dirty="0" err="1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Majerovitz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, and Benjamin </a:t>
            </a:r>
            <a:r>
              <a:rPr lang="en-US" sz="2000" dirty="0" err="1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Scuderi</a:t>
            </a:r>
            <a:endParaRPr lang="en-US" sz="2000" dirty="0" smtClean="0">
              <a:solidFill>
                <a:prstClr val="black"/>
              </a:solidFill>
              <a:latin typeface="Calibri" panose="020F0502020204030204" pitchFamily="34" charset="0"/>
              <a:ea typeface="ＭＳ Ｐゴシック" pitchFamily="34" charset="-128"/>
              <a:cs typeface="ＭＳ Ｐゴシック" pitchFamily="34" charset="-128"/>
            </a:endParaRP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endParaRPr lang="en-US" sz="1400" dirty="0">
              <a:solidFill>
                <a:prstClr val="black"/>
              </a:solidFill>
              <a:latin typeface="Calibri" panose="020F0502020204030204" pitchFamily="34" charset="0"/>
              <a:ea typeface="ＭＳ Ｐゴシック" pitchFamily="34" charset="-128"/>
              <a:cs typeface="ＭＳ Ｐゴシック" pitchFamily="34" charset="-128"/>
            </a:endParaRP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Stanford University and Harvard University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ＭＳ Ｐゴシック" pitchFamily="34" charset="-128"/>
              <a:cs typeface="ＭＳ Ｐゴシック" pitchFamily="34" charset="-128"/>
            </a:endParaRP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January 2016</a:t>
            </a: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736937"/>
            <a:ext cx="9144000" cy="5539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Childhood Environment and Gender Gaps in Adulthood</a:t>
            </a:r>
            <a:endParaRPr lang="en-US" sz="3000" b="1" dirty="0" smtClean="0">
              <a:solidFill>
                <a:srgbClr val="002060"/>
              </a:solidFill>
              <a:latin typeface="Calibri" panose="020F0502020204030204" pitchFamily="34" charset="0"/>
              <a:ea typeface="ＭＳ Ｐゴシック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675293"/>
            <a:ext cx="9144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400" i="1" dirty="0">
                <a:latin typeface="Calibri" panose="020F0502020204030204" pitchFamily="34" charset="0"/>
              </a:rPr>
              <a:t>The opinions expressed in this paper are those of the authors alone and do not necessarily reflect the views of the Internal Revenue Service or the U.S. Treasury </a:t>
            </a:r>
            <a:r>
              <a:rPr lang="en-US" sz="1400" i="1" dirty="0" smtClean="0">
                <a:latin typeface="Calibri" panose="020F0502020204030204" pitchFamily="34" charset="0"/>
              </a:rPr>
              <a:t>Department. This </a:t>
            </a:r>
            <a:r>
              <a:rPr lang="en-US" sz="1400" i="1" dirty="0">
                <a:latin typeface="Calibri" panose="020F0502020204030204" pitchFamily="34" charset="0"/>
              </a:rPr>
              <a:t>work is a component of a larger project examining the effects of eliminating tax expenditures on the budget deficit and economic activity</a:t>
            </a:r>
            <a:r>
              <a:rPr lang="en-US" sz="1400" i="1" dirty="0" smtClean="0">
                <a:latin typeface="Calibri" panose="020F0502020204030204" pitchFamily="34" charset="0"/>
              </a:rPr>
              <a:t>.  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Results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 pitchFamily="34" charset="0"/>
              </a:rPr>
              <a:t>reported 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here are contained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 pitchFamily="34" charset="0"/>
              </a:rPr>
              <a:t>in the SOI 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Working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 pitchFamily="34" charset="0"/>
              </a:rPr>
              <a:t>Paper “The Economic Impacts of Tax Expenditures: Evidence from Spatial Variation 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across the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 pitchFamily="34" charset="0"/>
              </a:rPr>
              <a:t>U.S.,” approved under 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IRS contract TIRNO-12-P-00374.</a:t>
            </a:r>
            <a:endParaRPr lang="en-US" sz="1400" i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149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0" y="762000"/>
            <a:ext cx="86233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Differences between men and women in earnings, employment, and other outcomes in adulthood have been widely documented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[e.g.,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Darity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and Mason 1998,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Altonji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and Blank 1999,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Blau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and Kahn 2000, Goldin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Katz, and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Kuziemko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2006, Goldin 2014]</a:t>
            </a: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Explanations for these gender gaps focus on labor market factors: e.g., occupational choice, fertility patterns, wage discrimination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Recent work has shown that effects of family background and environment on child development also vary by gender</a:t>
            </a:r>
            <a:b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[e.g.,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Entwisle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Alexander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, and Olson 2007, Bertrand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Pan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2011,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DiPrete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and Jennings 2012,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Autor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et al. 2015,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Mitnik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et al. (2015)]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We connect these two literatures by examining the role of childhood environment on gender gaps in adulthood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Introduction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2117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-12700" y="762000"/>
            <a:ext cx="89281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We document three facts using tax data for the 1980-82 birth cohorts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Boys who grow up in poor families are </a:t>
            </a:r>
            <a:r>
              <a:rPr lang="en-US" sz="20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less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likely to work than girls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Gender gaps vary substantially across areas where children grow up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Studying families who move reveals that this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variation is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primarily due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to causal effects of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childhood environment [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Chetty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and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Hendren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2015]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90562" indent="-4572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 startAt="3"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Spatial variation in gender gaps is highly correlated with proxies for neighborhood disadvantage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Low-income boys who grow up in high-poverty, high-minority areas work less than girls</a:t>
            </a: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90562" lvl="1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Gender gaps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observed in adulthood have roots in childhood, perhaps </a:t>
            </a:r>
            <a:b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because poverty during childhood is particularly harmful for boys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Overview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718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-12700" y="1013698"/>
            <a:ext cx="86233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Data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National Statistics on Gender Gaps by Parental Income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r>
              <a:rPr lang="en-US" sz="20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Local Area Variation in Gender Gaps by Where Kids Grow </a:t>
            </a:r>
            <a:r>
              <a:rPr lang="en-US" sz="2000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Up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Mechanisms and Discussion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Outline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5401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957858"/>
            <a:ext cx="86868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Data source: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de-identified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data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from 1996-2012 population tax returns</a:t>
            </a:r>
            <a:b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[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Chetty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Hendren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, Kline,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Saez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2014;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Chetty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and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Hendren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2015]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Children linked to parents based on dependent claiming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Focus on children in 1980-1982 birth cohorts, who are age 30 when we examine outcomes in adulthood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Approximately 10 million children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2286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Data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5399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519291"/>
            <a:ext cx="8686800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Parent income: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mean pre-tax household income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between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1996-2000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3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For non-filers, use W-2 wage earnings + SSDI + UI income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Children’s outcomes:</a:t>
            </a:r>
          </a:p>
          <a:p>
            <a:pPr marL="10668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Employment: presence of a W-2 form</a:t>
            </a:r>
          </a:p>
          <a:p>
            <a:pPr marL="10668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Earnings: total wage earnings reported on W-2’s</a:t>
            </a:r>
          </a:p>
          <a:p>
            <a:pPr marL="10668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524000" lvl="3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Robustness check: measure self-employment income using data from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Schedule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C (noting that SE income often misreported)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90562" lvl="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1524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Variable Definitions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7815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200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National Statistics on Gender Gaps by Parent Income</a:t>
            </a:r>
          </a:p>
        </p:txBody>
      </p:sp>
    </p:spTree>
    <p:extLst>
      <p:ext uri="{BB962C8B-B14F-4D97-AF65-F5344CB8AC3E}">
        <p14:creationId xmlns:p14="http://schemas.microsoft.com/office/powerpoint/2010/main" val="577586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2" name="Group 2178"/>
          <p:cNvGrpSpPr>
            <a:grpSpLocks noChangeAspect="1"/>
          </p:cNvGrpSpPr>
          <p:nvPr/>
        </p:nvGrpSpPr>
        <p:grpSpPr bwMode="auto">
          <a:xfrm>
            <a:off x="-4763" y="98425"/>
            <a:ext cx="9258301" cy="6661150"/>
            <a:chOff x="-3" y="62"/>
            <a:chExt cx="5832" cy="4196"/>
          </a:xfrm>
        </p:grpSpPr>
        <p:sp>
          <p:nvSpPr>
            <p:cNvPr id="3033" name="AutoShape 2177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34" name="Group 2379"/>
            <p:cNvGrpSpPr>
              <a:grpSpLocks/>
            </p:cNvGrpSpPr>
            <p:nvPr/>
          </p:nvGrpSpPr>
          <p:grpSpPr bwMode="auto">
            <a:xfrm>
              <a:off x="-3" y="62"/>
              <a:ext cx="5766" cy="4196"/>
              <a:chOff x="-3" y="62"/>
              <a:chExt cx="5766" cy="4196"/>
            </a:xfrm>
          </p:grpSpPr>
          <p:sp>
            <p:nvSpPr>
              <p:cNvPr id="3071" name="Rectangle 2179"/>
              <p:cNvSpPr>
                <a:spLocks noChangeArrowheads="1"/>
              </p:cNvSpPr>
              <p:nvPr/>
            </p:nvSpPr>
            <p:spPr bwMode="auto">
              <a:xfrm>
                <a:off x="-3" y="62"/>
                <a:ext cx="5766" cy="41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" name="Rectangle 2180"/>
              <p:cNvSpPr>
                <a:spLocks noChangeArrowheads="1"/>
              </p:cNvSpPr>
              <p:nvPr/>
            </p:nvSpPr>
            <p:spPr bwMode="auto">
              <a:xfrm>
                <a:off x="0" y="68"/>
                <a:ext cx="5757" cy="4187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3" name="Rectangle 2181"/>
              <p:cNvSpPr>
                <a:spLocks noChangeArrowheads="1"/>
              </p:cNvSpPr>
              <p:nvPr/>
            </p:nvSpPr>
            <p:spPr bwMode="auto">
              <a:xfrm>
                <a:off x="548" y="449"/>
                <a:ext cx="5083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4" name="Line 2182"/>
              <p:cNvSpPr>
                <a:spLocks noChangeShapeType="1"/>
              </p:cNvSpPr>
              <p:nvPr/>
            </p:nvSpPr>
            <p:spPr bwMode="auto">
              <a:xfrm>
                <a:off x="548" y="3389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" name="Line 2183"/>
              <p:cNvSpPr>
                <a:spLocks noChangeShapeType="1"/>
              </p:cNvSpPr>
              <p:nvPr/>
            </p:nvSpPr>
            <p:spPr bwMode="auto">
              <a:xfrm>
                <a:off x="548" y="2471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6" name="Line 2184"/>
              <p:cNvSpPr>
                <a:spLocks noChangeShapeType="1"/>
              </p:cNvSpPr>
              <p:nvPr/>
            </p:nvSpPr>
            <p:spPr bwMode="auto">
              <a:xfrm>
                <a:off x="548" y="1549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7" name="Line 2185"/>
              <p:cNvSpPr>
                <a:spLocks noChangeShapeType="1"/>
              </p:cNvSpPr>
              <p:nvPr/>
            </p:nvSpPr>
            <p:spPr bwMode="auto">
              <a:xfrm>
                <a:off x="548" y="631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8" name="Oval 2186"/>
              <p:cNvSpPr>
                <a:spLocks noChangeArrowheads="1"/>
              </p:cNvSpPr>
              <p:nvPr/>
            </p:nvSpPr>
            <p:spPr bwMode="auto">
              <a:xfrm>
                <a:off x="670" y="353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9" name="Oval 2187"/>
              <p:cNvSpPr>
                <a:spLocks noChangeArrowheads="1"/>
              </p:cNvSpPr>
              <p:nvPr/>
            </p:nvSpPr>
            <p:spPr bwMode="auto">
              <a:xfrm>
                <a:off x="719" y="321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0" name="Oval 2188"/>
              <p:cNvSpPr>
                <a:spLocks noChangeArrowheads="1"/>
              </p:cNvSpPr>
              <p:nvPr/>
            </p:nvSpPr>
            <p:spPr bwMode="auto">
              <a:xfrm>
                <a:off x="768" y="307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1" name="Oval 2189"/>
              <p:cNvSpPr>
                <a:spLocks noChangeArrowheads="1"/>
              </p:cNvSpPr>
              <p:nvPr/>
            </p:nvSpPr>
            <p:spPr bwMode="auto">
              <a:xfrm>
                <a:off x="817" y="288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2" name="Oval 2190"/>
              <p:cNvSpPr>
                <a:spLocks noChangeArrowheads="1"/>
              </p:cNvSpPr>
              <p:nvPr/>
            </p:nvSpPr>
            <p:spPr bwMode="auto">
              <a:xfrm>
                <a:off x="866" y="283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3" name="Oval 2191"/>
              <p:cNvSpPr>
                <a:spLocks noChangeArrowheads="1"/>
              </p:cNvSpPr>
              <p:nvPr/>
            </p:nvSpPr>
            <p:spPr bwMode="auto">
              <a:xfrm>
                <a:off x="915" y="274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4" name="Oval 2192"/>
              <p:cNvSpPr>
                <a:spLocks noChangeArrowheads="1"/>
              </p:cNvSpPr>
              <p:nvPr/>
            </p:nvSpPr>
            <p:spPr bwMode="auto">
              <a:xfrm>
                <a:off x="963" y="267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5" name="Oval 2193"/>
              <p:cNvSpPr>
                <a:spLocks noChangeArrowheads="1"/>
              </p:cNvSpPr>
              <p:nvPr/>
            </p:nvSpPr>
            <p:spPr bwMode="auto">
              <a:xfrm>
                <a:off x="1012" y="25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6" name="Oval 2194"/>
              <p:cNvSpPr>
                <a:spLocks noChangeArrowheads="1"/>
              </p:cNvSpPr>
              <p:nvPr/>
            </p:nvSpPr>
            <p:spPr bwMode="auto">
              <a:xfrm>
                <a:off x="1061" y="25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7" name="Oval 2195"/>
              <p:cNvSpPr>
                <a:spLocks noChangeArrowheads="1"/>
              </p:cNvSpPr>
              <p:nvPr/>
            </p:nvSpPr>
            <p:spPr bwMode="auto">
              <a:xfrm>
                <a:off x="1110" y="250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8" name="Oval 2196"/>
              <p:cNvSpPr>
                <a:spLocks noChangeArrowheads="1"/>
              </p:cNvSpPr>
              <p:nvPr/>
            </p:nvSpPr>
            <p:spPr bwMode="auto">
              <a:xfrm>
                <a:off x="1159" y="247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9" name="Oval 2197"/>
              <p:cNvSpPr>
                <a:spLocks noChangeArrowheads="1"/>
              </p:cNvSpPr>
              <p:nvPr/>
            </p:nvSpPr>
            <p:spPr bwMode="auto">
              <a:xfrm>
                <a:off x="1208" y="242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0" name="Oval 2198"/>
              <p:cNvSpPr>
                <a:spLocks noChangeArrowheads="1"/>
              </p:cNvSpPr>
              <p:nvPr/>
            </p:nvSpPr>
            <p:spPr bwMode="auto">
              <a:xfrm>
                <a:off x="1257" y="234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1" name="Oval 2199"/>
              <p:cNvSpPr>
                <a:spLocks noChangeArrowheads="1"/>
              </p:cNvSpPr>
              <p:nvPr/>
            </p:nvSpPr>
            <p:spPr bwMode="auto">
              <a:xfrm>
                <a:off x="1306" y="2335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2" name="Oval 2200"/>
              <p:cNvSpPr>
                <a:spLocks noChangeArrowheads="1"/>
              </p:cNvSpPr>
              <p:nvPr/>
            </p:nvSpPr>
            <p:spPr bwMode="auto">
              <a:xfrm>
                <a:off x="1354" y="229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3" name="Oval 2201"/>
              <p:cNvSpPr>
                <a:spLocks noChangeArrowheads="1"/>
              </p:cNvSpPr>
              <p:nvPr/>
            </p:nvSpPr>
            <p:spPr bwMode="auto">
              <a:xfrm>
                <a:off x="1403" y="226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4" name="Oval 2202"/>
              <p:cNvSpPr>
                <a:spLocks noChangeArrowheads="1"/>
              </p:cNvSpPr>
              <p:nvPr/>
            </p:nvSpPr>
            <p:spPr bwMode="auto">
              <a:xfrm>
                <a:off x="1452" y="22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5" name="Oval 2203"/>
              <p:cNvSpPr>
                <a:spLocks noChangeArrowheads="1"/>
              </p:cNvSpPr>
              <p:nvPr/>
            </p:nvSpPr>
            <p:spPr bwMode="auto">
              <a:xfrm>
                <a:off x="1501" y="218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6" name="Oval 2204"/>
              <p:cNvSpPr>
                <a:spLocks noChangeArrowheads="1"/>
              </p:cNvSpPr>
              <p:nvPr/>
            </p:nvSpPr>
            <p:spPr bwMode="auto">
              <a:xfrm>
                <a:off x="1550" y="218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7" name="Oval 2205"/>
              <p:cNvSpPr>
                <a:spLocks noChangeArrowheads="1"/>
              </p:cNvSpPr>
              <p:nvPr/>
            </p:nvSpPr>
            <p:spPr bwMode="auto">
              <a:xfrm>
                <a:off x="1599" y="214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8" name="Oval 2206"/>
              <p:cNvSpPr>
                <a:spLocks noChangeArrowheads="1"/>
              </p:cNvSpPr>
              <p:nvPr/>
            </p:nvSpPr>
            <p:spPr bwMode="auto">
              <a:xfrm>
                <a:off x="1648" y="208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9" name="Oval 2207"/>
              <p:cNvSpPr>
                <a:spLocks noChangeArrowheads="1"/>
              </p:cNvSpPr>
              <p:nvPr/>
            </p:nvSpPr>
            <p:spPr bwMode="auto">
              <a:xfrm>
                <a:off x="1697" y="208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0" name="Oval 2208"/>
              <p:cNvSpPr>
                <a:spLocks noChangeArrowheads="1"/>
              </p:cNvSpPr>
              <p:nvPr/>
            </p:nvSpPr>
            <p:spPr bwMode="auto">
              <a:xfrm>
                <a:off x="1745" y="202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1" name="Oval 2209"/>
              <p:cNvSpPr>
                <a:spLocks noChangeArrowheads="1"/>
              </p:cNvSpPr>
              <p:nvPr/>
            </p:nvSpPr>
            <p:spPr bwMode="auto">
              <a:xfrm>
                <a:off x="1794" y="19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2" name="Oval 2210"/>
              <p:cNvSpPr>
                <a:spLocks noChangeArrowheads="1"/>
              </p:cNvSpPr>
              <p:nvPr/>
            </p:nvSpPr>
            <p:spPr bwMode="auto">
              <a:xfrm>
                <a:off x="1843" y="19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3" name="Oval 2211"/>
              <p:cNvSpPr>
                <a:spLocks noChangeArrowheads="1"/>
              </p:cNvSpPr>
              <p:nvPr/>
            </p:nvSpPr>
            <p:spPr bwMode="auto">
              <a:xfrm>
                <a:off x="1892" y="1916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4" name="Oval 2212"/>
              <p:cNvSpPr>
                <a:spLocks noChangeArrowheads="1"/>
              </p:cNvSpPr>
              <p:nvPr/>
            </p:nvSpPr>
            <p:spPr bwMode="auto">
              <a:xfrm>
                <a:off x="1941" y="1923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5" name="Oval 2213"/>
              <p:cNvSpPr>
                <a:spLocks noChangeArrowheads="1"/>
              </p:cNvSpPr>
              <p:nvPr/>
            </p:nvSpPr>
            <p:spPr bwMode="auto">
              <a:xfrm>
                <a:off x="1990" y="189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6" name="Oval 2214"/>
              <p:cNvSpPr>
                <a:spLocks noChangeArrowheads="1"/>
              </p:cNvSpPr>
              <p:nvPr/>
            </p:nvSpPr>
            <p:spPr bwMode="auto">
              <a:xfrm>
                <a:off x="2039" y="183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7" name="Oval 2215"/>
              <p:cNvSpPr>
                <a:spLocks noChangeArrowheads="1"/>
              </p:cNvSpPr>
              <p:nvPr/>
            </p:nvSpPr>
            <p:spPr bwMode="auto">
              <a:xfrm>
                <a:off x="2088" y="180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8" name="Oval 2216"/>
              <p:cNvSpPr>
                <a:spLocks noChangeArrowheads="1"/>
              </p:cNvSpPr>
              <p:nvPr/>
            </p:nvSpPr>
            <p:spPr bwMode="auto">
              <a:xfrm>
                <a:off x="2140" y="18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9" name="Oval 2217"/>
              <p:cNvSpPr>
                <a:spLocks noChangeArrowheads="1"/>
              </p:cNvSpPr>
              <p:nvPr/>
            </p:nvSpPr>
            <p:spPr bwMode="auto">
              <a:xfrm>
                <a:off x="2189" y="176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0" name="Oval 2218"/>
              <p:cNvSpPr>
                <a:spLocks noChangeArrowheads="1"/>
              </p:cNvSpPr>
              <p:nvPr/>
            </p:nvSpPr>
            <p:spPr bwMode="auto">
              <a:xfrm>
                <a:off x="2238" y="174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1" name="Oval 2219"/>
              <p:cNvSpPr>
                <a:spLocks noChangeArrowheads="1"/>
              </p:cNvSpPr>
              <p:nvPr/>
            </p:nvSpPr>
            <p:spPr bwMode="auto">
              <a:xfrm>
                <a:off x="2287" y="1734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2" name="Oval 2220"/>
              <p:cNvSpPr>
                <a:spLocks noChangeArrowheads="1"/>
              </p:cNvSpPr>
              <p:nvPr/>
            </p:nvSpPr>
            <p:spPr bwMode="auto">
              <a:xfrm>
                <a:off x="2335" y="164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3" name="Oval 2221"/>
              <p:cNvSpPr>
                <a:spLocks noChangeArrowheads="1"/>
              </p:cNvSpPr>
              <p:nvPr/>
            </p:nvSpPr>
            <p:spPr bwMode="auto">
              <a:xfrm>
                <a:off x="2384" y="162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4" name="Oval 2222"/>
              <p:cNvSpPr>
                <a:spLocks noChangeArrowheads="1"/>
              </p:cNvSpPr>
              <p:nvPr/>
            </p:nvSpPr>
            <p:spPr bwMode="auto">
              <a:xfrm>
                <a:off x="2433" y="160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5" name="Oval 2223"/>
              <p:cNvSpPr>
                <a:spLocks noChangeArrowheads="1"/>
              </p:cNvSpPr>
              <p:nvPr/>
            </p:nvSpPr>
            <p:spPr bwMode="auto">
              <a:xfrm>
                <a:off x="2482" y="159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6" name="Oval 2224"/>
              <p:cNvSpPr>
                <a:spLocks noChangeArrowheads="1"/>
              </p:cNvSpPr>
              <p:nvPr/>
            </p:nvSpPr>
            <p:spPr bwMode="auto">
              <a:xfrm>
                <a:off x="2531" y="156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7" name="Oval 2225"/>
              <p:cNvSpPr>
                <a:spLocks noChangeArrowheads="1"/>
              </p:cNvSpPr>
              <p:nvPr/>
            </p:nvSpPr>
            <p:spPr bwMode="auto">
              <a:xfrm>
                <a:off x="2580" y="1525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8" name="Oval 2226"/>
              <p:cNvSpPr>
                <a:spLocks noChangeArrowheads="1"/>
              </p:cNvSpPr>
              <p:nvPr/>
            </p:nvSpPr>
            <p:spPr bwMode="auto">
              <a:xfrm>
                <a:off x="2629" y="14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9" name="Oval 2227"/>
              <p:cNvSpPr>
                <a:spLocks noChangeArrowheads="1"/>
              </p:cNvSpPr>
              <p:nvPr/>
            </p:nvSpPr>
            <p:spPr bwMode="auto">
              <a:xfrm>
                <a:off x="2678" y="1479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0" name="Oval 2228"/>
              <p:cNvSpPr>
                <a:spLocks noChangeArrowheads="1"/>
              </p:cNvSpPr>
              <p:nvPr/>
            </p:nvSpPr>
            <p:spPr bwMode="auto">
              <a:xfrm>
                <a:off x="2726" y="147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1" name="Oval 2229"/>
              <p:cNvSpPr>
                <a:spLocks noChangeArrowheads="1"/>
              </p:cNvSpPr>
              <p:nvPr/>
            </p:nvSpPr>
            <p:spPr bwMode="auto">
              <a:xfrm>
                <a:off x="2775" y="144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2" name="Oval 2230"/>
              <p:cNvSpPr>
                <a:spLocks noChangeArrowheads="1"/>
              </p:cNvSpPr>
              <p:nvPr/>
            </p:nvSpPr>
            <p:spPr bwMode="auto">
              <a:xfrm>
                <a:off x="2824" y="141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3" name="Oval 2231"/>
              <p:cNvSpPr>
                <a:spLocks noChangeArrowheads="1"/>
              </p:cNvSpPr>
              <p:nvPr/>
            </p:nvSpPr>
            <p:spPr bwMode="auto">
              <a:xfrm>
                <a:off x="2873" y="137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4" name="Oval 2232"/>
              <p:cNvSpPr>
                <a:spLocks noChangeArrowheads="1"/>
              </p:cNvSpPr>
              <p:nvPr/>
            </p:nvSpPr>
            <p:spPr bwMode="auto">
              <a:xfrm>
                <a:off x="2922" y="13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5" name="Oval 2233"/>
              <p:cNvSpPr>
                <a:spLocks noChangeArrowheads="1"/>
              </p:cNvSpPr>
              <p:nvPr/>
            </p:nvSpPr>
            <p:spPr bwMode="auto">
              <a:xfrm>
                <a:off x="2971" y="132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6" name="Oval 2234"/>
              <p:cNvSpPr>
                <a:spLocks noChangeArrowheads="1"/>
              </p:cNvSpPr>
              <p:nvPr/>
            </p:nvSpPr>
            <p:spPr bwMode="auto">
              <a:xfrm>
                <a:off x="3020" y="132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7" name="Oval 2235"/>
              <p:cNvSpPr>
                <a:spLocks noChangeArrowheads="1"/>
              </p:cNvSpPr>
              <p:nvPr/>
            </p:nvSpPr>
            <p:spPr bwMode="auto">
              <a:xfrm>
                <a:off x="3069" y="1322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8" name="Oval 2236"/>
              <p:cNvSpPr>
                <a:spLocks noChangeArrowheads="1"/>
              </p:cNvSpPr>
              <p:nvPr/>
            </p:nvSpPr>
            <p:spPr bwMode="auto">
              <a:xfrm>
                <a:off x="3117" y="12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9" name="Oval 2237"/>
              <p:cNvSpPr>
                <a:spLocks noChangeArrowheads="1"/>
              </p:cNvSpPr>
              <p:nvPr/>
            </p:nvSpPr>
            <p:spPr bwMode="auto">
              <a:xfrm>
                <a:off x="3166" y="126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0" name="Oval 2238"/>
              <p:cNvSpPr>
                <a:spLocks noChangeArrowheads="1"/>
              </p:cNvSpPr>
              <p:nvPr/>
            </p:nvSpPr>
            <p:spPr bwMode="auto">
              <a:xfrm>
                <a:off x="3215" y="123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1" name="Oval 2239"/>
              <p:cNvSpPr>
                <a:spLocks noChangeArrowheads="1"/>
              </p:cNvSpPr>
              <p:nvPr/>
            </p:nvSpPr>
            <p:spPr bwMode="auto">
              <a:xfrm>
                <a:off x="3264" y="12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2" name="Oval 2240"/>
              <p:cNvSpPr>
                <a:spLocks noChangeArrowheads="1"/>
              </p:cNvSpPr>
              <p:nvPr/>
            </p:nvSpPr>
            <p:spPr bwMode="auto">
              <a:xfrm>
                <a:off x="3313" y="122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3" name="Oval 2241"/>
              <p:cNvSpPr>
                <a:spLocks noChangeArrowheads="1"/>
              </p:cNvSpPr>
              <p:nvPr/>
            </p:nvSpPr>
            <p:spPr bwMode="auto">
              <a:xfrm>
                <a:off x="3362" y="118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4" name="Oval 2242"/>
              <p:cNvSpPr>
                <a:spLocks noChangeArrowheads="1"/>
              </p:cNvSpPr>
              <p:nvPr/>
            </p:nvSpPr>
            <p:spPr bwMode="auto">
              <a:xfrm>
                <a:off x="3411" y="117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5" name="Oval 2243"/>
              <p:cNvSpPr>
                <a:spLocks noChangeArrowheads="1"/>
              </p:cNvSpPr>
              <p:nvPr/>
            </p:nvSpPr>
            <p:spPr bwMode="auto">
              <a:xfrm>
                <a:off x="3459" y="114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6" name="Oval 2244"/>
              <p:cNvSpPr>
                <a:spLocks noChangeArrowheads="1"/>
              </p:cNvSpPr>
              <p:nvPr/>
            </p:nvSpPr>
            <p:spPr bwMode="auto">
              <a:xfrm>
                <a:off x="3508" y="116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7" name="Oval 2245"/>
              <p:cNvSpPr>
                <a:spLocks noChangeArrowheads="1"/>
              </p:cNvSpPr>
              <p:nvPr/>
            </p:nvSpPr>
            <p:spPr bwMode="auto">
              <a:xfrm>
                <a:off x="3557" y="110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8" name="Oval 2246"/>
              <p:cNvSpPr>
                <a:spLocks noChangeArrowheads="1"/>
              </p:cNvSpPr>
              <p:nvPr/>
            </p:nvSpPr>
            <p:spPr bwMode="auto">
              <a:xfrm>
                <a:off x="3606" y="111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9" name="Oval 2247"/>
              <p:cNvSpPr>
                <a:spLocks noChangeArrowheads="1"/>
              </p:cNvSpPr>
              <p:nvPr/>
            </p:nvSpPr>
            <p:spPr bwMode="auto">
              <a:xfrm>
                <a:off x="3655" y="109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0" name="Oval 2248"/>
              <p:cNvSpPr>
                <a:spLocks noChangeArrowheads="1"/>
              </p:cNvSpPr>
              <p:nvPr/>
            </p:nvSpPr>
            <p:spPr bwMode="auto">
              <a:xfrm>
                <a:off x="3704" y="106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1" name="Oval 2249"/>
              <p:cNvSpPr>
                <a:spLocks noChangeArrowheads="1"/>
              </p:cNvSpPr>
              <p:nvPr/>
            </p:nvSpPr>
            <p:spPr bwMode="auto">
              <a:xfrm>
                <a:off x="3753" y="108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2" name="Oval 2250"/>
              <p:cNvSpPr>
                <a:spLocks noChangeArrowheads="1"/>
              </p:cNvSpPr>
              <p:nvPr/>
            </p:nvSpPr>
            <p:spPr bwMode="auto">
              <a:xfrm>
                <a:off x="3805" y="103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3" name="Oval 2251"/>
              <p:cNvSpPr>
                <a:spLocks noChangeArrowheads="1"/>
              </p:cNvSpPr>
              <p:nvPr/>
            </p:nvSpPr>
            <p:spPr bwMode="auto">
              <a:xfrm>
                <a:off x="3854" y="103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4" name="Oval 2252"/>
              <p:cNvSpPr>
                <a:spLocks noChangeArrowheads="1"/>
              </p:cNvSpPr>
              <p:nvPr/>
            </p:nvSpPr>
            <p:spPr bwMode="auto">
              <a:xfrm>
                <a:off x="3903" y="103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5" name="Oval 2253"/>
              <p:cNvSpPr>
                <a:spLocks noChangeArrowheads="1"/>
              </p:cNvSpPr>
              <p:nvPr/>
            </p:nvSpPr>
            <p:spPr bwMode="auto">
              <a:xfrm>
                <a:off x="3952" y="97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6" name="Oval 2254"/>
              <p:cNvSpPr>
                <a:spLocks noChangeArrowheads="1"/>
              </p:cNvSpPr>
              <p:nvPr/>
            </p:nvSpPr>
            <p:spPr bwMode="auto">
              <a:xfrm>
                <a:off x="4001" y="1008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7" name="Oval 2255"/>
              <p:cNvSpPr>
                <a:spLocks noChangeArrowheads="1"/>
              </p:cNvSpPr>
              <p:nvPr/>
            </p:nvSpPr>
            <p:spPr bwMode="auto">
              <a:xfrm>
                <a:off x="4049" y="96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8" name="Oval 2256"/>
              <p:cNvSpPr>
                <a:spLocks noChangeArrowheads="1"/>
              </p:cNvSpPr>
              <p:nvPr/>
            </p:nvSpPr>
            <p:spPr bwMode="auto">
              <a:xfrm>
                <a:off x="4098" y="97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9" name="Oval 2257"/>
              <p:cNvSpPr>
                <a:spLocks noChangeArrowheads="1"/>
              </p:cNvSpPr>
              <p:nvPr/>
            </p:nvSpPr>
            <p:spPr bwMode="auto">
              <a:xfrm>
                <a:off x="4147" y="9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0" name="Oval 2258"/>
              <p:cNvSpPr>
                <a:spLocks noChangeArrowheads="1"/>
              </p:cNvSpPr>
              <p:nvPr/>
            </p:nvSpPr>
            <p:spPr bwMode="auto">
              <a:xfrm>
                <a:off x="4196" y="96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1" name="Oval 2259"/>
              <p:cNvSpPr>
                <a:spLocks noChangeArrowheads="1"/>
              </p:cNvSpPr>
              <p:nvPr/>
            </p:nvSpPr>
            <p:spPr bwMode="auto">
              <a:xfrm>
                <a:off x="4245" y="9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2" name="Oval 2260"/>
              <p:cNvSpPr>
                <a:spLocks noChangeArrowheads="1"/>
              </p:cNvSpPr>
              <p:nvPr/>
            </p:nvSpPr>
            <p:spPr bwMode="auto">
              <a:xfrm>
                <a:off x="4294" y="9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3" name="Oval 2261"/>
              <p:cNvSpPr>
                <a:spLocks noChangeArrowheads="1"/>
              </p:cNvSpPr>
              <p:nvPr/>
            </p:nvSpPr>
            <p:spPr bwMode="auto">
              <a:xfrm>
                <a:off x="4343" y="9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4" name="Oval 2262"/>
              <p:cNvSpPr>
                <a:spLocks noChangeArrowheads="1"/>
              </p:cNvSpPr>
              <p:nvPr/>
            </p:nvSpPr>
            <p:spPr bwMode="auto">
              <a:xfrm>
                <a:off x="4392" y="913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5" name="Oval 2263"/>
              <p:cNvSpPr>
                <a:spLocks noChangeArrowheads="1"/>
              </p:cNvSpPr>
              <p:nvPr/>
            </p:nvSpPr>
            <p:spPr bwMode="auto">
              <a:xfrm>
                <a:off x="4440" y="90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6" name="Oval 2264"/>
              <p:cNvSpPr>
                <a:spLocks noChangeArrowheads="1"/>
              </p:cNvSpPr>
              <p:nvPr/>
            </p:nvSpPr>
            <p:spPr bwMode="auto">
              <a:xfrm>
                <a:off x="4489" y="87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7" name="Oval 2265"/>
              <p:cNvSpPr>
                <a:spLocks noChangeArrowheads="1"/>
              </p:cNvSpPr>
              <p:nvPr/>
            </p:nvSpPr>
            <p:spPr bwMode="auto">
              <a:xfrm>
                <a:off x="4538" y="9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8" name="Oval 2266"/>
              <p:cNvSpPr>
                <a:spLocks noChangeArrowheads="1"/>
              </p:cNvSpPr>
              <p:nvPr/>
            </p:nvSpPr>
            <p:spPr bwMode="auto">
              <a:xfrm>
                <a:off x="4587" y="91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9" name="Oval 2267"/>
              <p:cNvSpPr>
                <a:spLocks noChangeArrowheads="1"/>
              </p:cNvSpPr>
              <p:nvPr/>
            </p:nvSpPr>
            <p:spPr bwMode="auto">
              <a:xfrm>
                <a:off x="4636" y="893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0" name="Oval 2268"/>
              <p:cNvSpPr>
                <a:spLocks noChangeArrowheads="1"/>
              </p:cNvSpPr>
              <p:nvPr/>
            </p:nvSpPr>
            <p:spPr bwMode="auto">
              <a:xfrm>
                <a:off x="4685" y="87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1" name="Oval 2269"/>
              <p:cNvSpPr>
                <a:spLocks noChangeArrowheads="1"/>
              </p:cNvSpPr>
              <p:nvPr/>
            </p:nvSpPr>
            <p:spPr bwMode="auto">
              <a:xfrm>
                <a:off x="4734" y="86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2" name="Oval 2270"/>
              <p:cNvSpPr>
                <a:spLocks noChangeArrowheads="1"/>
              </p:cNvSpPr>
              <p:nvPr/>
            </p:nvSpPr>
            <p:spPr bwMode="auto">
              <a:xfrm>
                <a:off x="4783" y="865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3" name="Oval 2271"/>
              <p:cNvSpPr>
                <a:spLocks noChangeArrowheads="1"/>
              </p:cNvSpPr>
              <p:nvPr/>
            </p:nvSpPr>
            <p:spPr bwMode="auto">
              <a:xfrm>
                <a:off x="4831" y="87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4" name="Oval 2272"/>
              <p:cNvSpPr>
                <a:spLocks noChangeArrowheads="1"/>
              </p:cNvSpPr>
              <p:nvPr/>
            </p:nvSpPr>
            <p:spPr bwMode="auto">
              <a:xfrm>
                <a:off x="4880" y="85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5" name="Oval 2273"/>
              <p:cNvSpPr>
                <a:spLocks noChangeArrowheads="1"/>
              </p:cNvSpPr>
              <p:nvPr/>
            </p:nvSpPr>
            <p:spPr bwMode="auto">
              <a:xfrm>
                <a:off x="4929" y="83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6" name="Oval 2274"/>
              <p:cNvSpPr>
                <a:spLocks noChangeArrowheads="1"/>
              </p:cNvSpPr>
              <p:nvPr/>
            </p:nvSpPr>
            <p:spPr bwMode="auto">
              <a:xfrm>
                <a:off x="4978" y="84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7" name="Oval 2275"/>
              <p:cNvSpPr>
                <a:spLocks noChangeArrowheads="1"/>
              </p:cNvSpPr>
              <p:nvPr/>
            </p:nvSpPr>
            <p:spPr bwMode="auto">
              <a:xfrm>
                <a:off x="5027" y="86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8" name="Oval 2276"/>
              <p:cNvSpPr>
                <a:spLocks noChangeArrowheads="1"/>
              </p:cNvSpPr>
              <p:nvPr/>
            </p:nvSpPr>
            <p:spPr bwMode="auto">
              <a:xfrm>
                <a:off x="5076" y="84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9" name="Oval 2277"/>
              <p:cNvSpPr>
                <a:spLocks noChangeArrowheads="1"/>
              </p:cNvSpPr>
              <p:nvPr/>
            </p:nvSpPr>
            <p:spPr bwMode="auto">
              <a:xfrm>
                <a:off x="5125" y="86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0" name="Oval 2278"/>
              <p:cNvSpPr>
                <a:spLocks noChangeArrowheads="1"/>
              </p:cNvSpPr>
              <p:nvPr/>
            </p:nvSpPr>
            <p:spPr bwMode="auto">
              <a:xfrm>
                <a:off x="5174" y="868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1" name="Oval 2279"/>
              <p:cNvSpPr>
                <a:spLocks noChangeArrowheads="1"/>
              </p:cNvSpPr>
              <p:nvPr/>
            </p:nvSpPr>
            <p:spPr bwMode="auto">
              <a:xfrm>
                <a:off x="5222" y="8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2" name="Oval 2280"/>
              <p:cNvSpPr>
                <a:spLocks noChangeArrowheads="1"/>
              </p:cNvSpPr>
              <p:nvPr/>
            </p:nvSpPr>
            <p:spPr bwMode="auto">
              <a:xfrm>
                <a:off x="5271" y="87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3" name="Oval 2281"/>
              <p:cNvSpPr>
                <a:spLocks noChangeArrowheads="1"/>
              </p:cNvSpPr>
              <p:nvPr/>
            </p:nvSpPr>
            <p:spPr bwMode="auto">
              <a:xfrm>
                <a:off x="5320" y="93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4" name="Oval 2282"/>
              <p:cNvSpPr>
                <a:spLocks noChangeArrowheads="1"/>
              </p:cNvSpPr>
              <p:nvPr/>
            </p:nvSpPr>
            <p:spPr bwMode="auto">
              <a:xfrm>
                <a:off x="5369" y="98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5" name="Oval 2283"/>
              <p:cNvSpPr>
                <a:spLocks noChangeArrowheads="1"/>
              </p:cNvSpPr>
              <p:nvPr/>
            </p:nvSpPr>
            <p:spPr bwMode="auto">
              <a:xfrm>
                <a:off x="5421" y="103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6" name="Oval 2284"/>
              <p:cNvSpPr>
                <a:spLocks noChangeArrowheads="1"/>
              </p:cNvSpPr>
              <p:nvPr/>
            </p:nvSpPr>
            <p:spPr bwMode="auto">
              <a:xfrm>
                <a:off x="5470" y="109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7" name="Oval 2285"/>
              <p:cNvSpPr>
                <a:spLocks noChangeArrowheads="1"/>
              </p:cNvSpPr>
              <p:nvPr/>
            </p:nvSpPr>
            <p:spPr bwMode="auto">
              <a:xfrm>
                <a:off x="5519" y="128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8" name="Oval 2286"/>
              <p:cNvSpPr>
                <a:spLocks noChangeArrowheads="1"/>
              </p:cNvSpPr>
              <p:nvPr/>
            </p:nvSpPr>
            <p:spPr bwMode="auto">
              <a:xfrm>
                <a:off x="670" y="305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9" name="Oval 2287"/>
              <p:cNvSpPr>
                <a:spLocks noChangeArrowheads="1"/>
              </p:cNvSpPr>
              <p:nvPr/>
            </p:nvSpPr>
            <p:spPr bwMode="auto">
              <a:xfrm>
                <a:off x="719" y="285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0" name="Oval 2288"/>
              <p:cNvSpPr>
                <a:spLocks noChangeArrowheads="1"/>
              </p:cNvSpPr>
              <p:nvPr/>
            </p:nvSpPr>
            <p:spPr bwMode="auto">
              <a:xfrm>
                <a:off x="768" y="270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1" name="Oval 2289"/>
              <p:cNvSpPr>
                <a:spLocks noChangeArrowheads="1"/>
              </p:cNvSpPr>
              <p:nvPr/>
            </p:nvSpPr>
            <p:spPr bwMode="auto">
              <a:xfrm>
                <a:off x="817" y="262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2" name="Oval 2290"/>
              <p:cNvSpPr>
                <a:spLocks noChangeArrowheads="1"/>
              </p:cNvSpPr>
              <p:nvPr/>
            </p:nvSpPr>
            <p:spPr bwMode="auto">
              <a:xfrm>
                <a:off x="866" y="249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3" name="Oval 2291"/>
              <p:cNvSpPr>
                <a:spLocks noChangeArrowheads="1"/>
              </p:cNvSpPr>
              <p:nvPr/>
            </p:nvSpPr>
            <p:spPr bwMode="auto">
              <a:xfrm>
                <a:off x="915" y="246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4" name="Oval 2292"/>
              <p:cNvSpPr>
                <a:spLocks noChangeArrowheads="1"/>
              </p:cNvSpPr>
              <p:nvPr/>
            </p:nvSpPr>
            <p:spPr bwMode="auto">
              <a:xfrm>
                <a:off x="963" y="243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5" name="Oval 2293"/>
              <p:cNvSpPr>
                <a:spLocks noChangeArrowheads="1"/>
              </p:cNvSpPr>
              <p:nvPr/>
            </p:nvSpPr>
            <p:spPr bwMode="auto">
              <a:xfrm>
                <a:off x="1012" y="239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6" name="Oval 2294"/>
              <p:cNvSpPr>
                <a:spLocks noChangeArrowheads="1"/>
              </p:cNvSpPr>
              <p:nvPr/>
            </p:nvSpPr>
            <p:spPr bwMode="auto">
              <a:xfrm>
                <a:off x="1061" y="2342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7" name="Oval 2295"/>
              <p:cNvSpPr>
                <a:spLocks noChangeArrowheads="1"/>
              </p:cNvSpPr>
              <p:nvPr/>
            </p:nvSpPr>
            <p:spPr bwMode="auto">
              <a:xfrm>
                <a:off x="1110" y="230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8" name="Oval 2296"/>
              <p:cNvSpPr>
                <a:spLocks noChangeArrowheads="1"/>
              </p:cNvSpPr>
              <p:nvPr/>
            </p:nvSpPr>
            <p:spPr bwMode="auto">
              <a:xfrm>
                <a:off x="1159" y="223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9" name="Oval 2297"/>
              <p:cNvSpPr>
                <a:spLocks noChangeArrowheads="1"/>
              </p:cNvSpPr>
              <p:nvPr/>
            </p:nvSpPr>
            <p:spPr bwMode="auto">
              <a:xfrm>
                <a:off x="1208" y="221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0" name="Oval 2298"/>
              <p:cNvSpPr>
                <a:spLocks noChangeArrowheads="1"/>
              </p:cNvSpPr>
              <p:nvPr/>
            </p:nvSpPr>
            <p:spPr bwMode="auto">
              <a:xfrm>
                <a:off x="1257" y="217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1" name="Oval 2299"/>
              <p:cNvSpPr>
                <a:spLocks noChangeArrowheads="1"/>
              </p:cNvSpPr>
              <p:nvPr/>
            </p:nvSpPr>
            <p:spPr bwMode="auto">
              <a:xfrm>
                <a:off x="1306" y="2157"/>
                <a:ext cx="41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2" name="Oval 2300"/>
              <p:cNvSpPr>
                <a:spLocks noChangeArrowheads="1"/>
              </p:cNvSpPr>
              <p:nvPr/>
            </p:nvSpPr>
            <p:spPr bwMode="auto">
              <a:xfrm>
                <a:off x="1354" y="2157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3" name="Oval 2301"/>
              <p:cNvSpPr>
                <a:spLocks noChangeArrowheads="1"/>
              </p:cNvSpPr>
              <p:nvPr/>
            </p:nvSpPr>
            <p:spPr bwMode="auto">
              <a:xfrm>
                <a:off x="1403" y="216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4" name="Oval 2302"/>
              <p:cNvSpPr>
                <a:spLocks noChangeArrowheads="1"/>
              </p:cNvSpPr>
              <p:nvPr/>
            </p:nvSpPr>
            <p:spPr bwMode="auto">
              <a:xfrm>
                <a:off x="1452" y="209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5" name="Oval 2303"/>
              <p:cNvSpPr>
                <a:spLocks noChangeArrowheads="1"/>
              </p:cNvSpPr>
              <p:nvPr/>
            </p:nvSpPr>
            <p:spPr bwMode="auto">
              <a:xfrm>
                <a:off x="1501" y="209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6" name="Oval 2304"/>
              <p:cNvSpPr>
                <a:spLocks noChangeArrowheads="1"/>
              </p:cNvSpPr>
              <p:nvPr/>
            </p:nvSpPr>
            <p:spPr bwMode="auto">
              <a:xfrm>
                <a:off x="1550" y="206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7" name="Oval 2305"/>
              <p:cNvSpPr>
                <a:spLocks noChangeArrowheads="1"/>
              </p:cNvSpPr>
              <p:nvPr/>
            </p:nvSpPr>
            <p:spPr bwMode="auto">
              <a:xfrm>
                <a:off x="1599" y="204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8" name="Oval 2306"/>
              <p:cNvSpPr>
                <a:spLocks noChangeArrowheads="1"/>
              </p:cNvSpPr>
              <p:nvPr/>
            </p:nvSpPr>
            <p:spPr bwMode="auto">
              <a:xfrm>
                <a:off x="1648" y="205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9" name="Oval 2307"/>
              <p:cNvSpPr>
                <a:spLocks noChangeArrowheads="1"/>
              </p:cNvSpPr>
              <p:nvPr/>
            </p:nvSpPr>
            <p:spPr bwMode="auto">
              <a:xfrm>
                <a:off x="1697" y="2038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0" name="Oval 2308"/>
              <p:cNvSpPr>
                <a:spLocks noChangeArrowheads="1"/>
              </p:cNvSpPr>
              <p:nvPr/>
            </p:nvSpPr>
            <p:spPr bwMode="auto">
              <a:xfrm>
                <a:off x="1745" y="197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1" name="Oval 2309"/>
              <p:cNvSpPr>
                <a:spLocks noChangeArrowheads="1"/>
              </p:cNvSpPr>
              <p:nvPr/>
            </p:nvSpPr>
            <p:spPr bwMode="auto">
              <a:xfrm>
                <a:off x="1794" y="198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2" name="Oval 2310"/>
              <p:cNvSpPr>
                <a:spLocks noChangeArrowheads="1"/>
              </p:cNvSpPr>
              <p:nvPr/>
            </p:nvSpPr>
            <p:spPr bwMode="auto">
              <a:xfrm>
                <a:off x="1843" y="199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3" name="Oval 2311"/>
              <p:cNvSpPr>
                <a:spLocks noChangeArrowheads="1"/>
              </p:cNvSpPr>
              <p:nvPr/>
            </p:nvSpPr>
            <p:spPr bwMode="auto">
              <a:xfrm>
                <a:off x="1892" y="195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4" name="Oval 2312"/>
              <p:cNvSpPr>
                <a:spLocks noChangeArrowheads="1"/>
              </p:cNvSpPr>
              <p:nvPr/>
            </p:nvSpPr>
            <p:spPr bwMode="auto">
              <a:xfrm>
                <a:off x="1941" y="194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5" name="Oval 2313"/>
              <p:cNvSpPr>
                <a:spLocks noChangeArrowheads="1"/>
              </p:cNvSpPr>
              <p:nvPr/>
            </p:nvSpPr>
            <p:spPr bwMode="auto">
              <a:xfrm>
                <a:off x="1990" y="193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6" name="Oval 2314"/>
              <p:cNvSpPr>
                <a:spLocks noChangeArrowheads="1"/>
              </p:cNvSpPr>
              <p:nvPr/>
            </p:nvSpPr>
            <p:spPr bwMode="auto">
              <a:xfrm>
                <a:off x="2039" y="193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7" name="Oval 2315"/>
              <p:cNvSpPr>
                <a:spLocks noChangeArrowheads="1"/>
              </p:cNvSpPr>
              <p:nvPr/>
            </p:nvSpPr>
            <p:spPr bwMode="auto">
              <a:xfrm>
                <a:off x="2088" y="1951"/>
                <a:ext cx="41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8" name="Oval 2316"/>
              <p:cNvSpPr>
                <a:spLocks noChangeArrowheads="1"/>
              </p:cNvSpPr>
              <p:nvPr/>
            </p:nvSpPr>
            <p:spPr bwMode="auto">
              <a:xfrm>
                <a:off x="2140" y="1923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9" name="Oval 2317"/>
              <p:cNvSpPr>
                <a:spLocks noChangeArrowheads="1"/>
              </p:cNvSpPr>
              <p:nvPr/>
            </p:nvSpPr>
            <p:spPr bwMode="auto">
              <a:xfrm>
                <a:off x="2189" y="188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0" name="Oval 2318"/>
              <p:cNvSpPr>
                <a:spLocks noChangeArrowheads="1"/>
              </p:cNvSpPr>
              <p:nvPr/>
            </p:nvSpPr>
            <p:spPr bwMode="auto">
              <a:xfrm>
                <a:off x="2238" y="189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1" name="Oval 2319"/>
              <p:cNvSpPr>
                <a:spLocks noChangeArrowheads="1"/>
              </p:cNvSpPr>
              <p:nvPr/>
            </p:nvSpPr>
            <p:spPr bwMode="auto">
              <a:xfrm>
                <a:off x="2287" y="1884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2" name="Oval 2320"/>
              <p:cNvSpPr>
                <a:spLocks noChangeArrowheads="1"/>
              </p:cNvSpPr>
              <p:nvPr/>
            </p:nvSpPr>
            <p:spPr bwMode="auto">
              <a:xfrm>
                <a:off x="2335" y="184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3" name="Oval 2321"/>
              <p:cNvSpPr>
                <a:spLocks noChangeArrowheads="1"/>
              </p:cNvSpPr>
              <p:nvPr/>
            </p:nvSpPr>
            <p:spPr bwMode="auto">
              <a:xfrm>
                <a:off x="2384" y="185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4" name="Oval 2322"/>
              <p:cNvSpPr>
                <a:spLocks noChangeArrowheads="1"/>
              </p:cNvSpPr>
              <p:nvPr/>
            </p:nvSpPr>
            <p:spPr bwMode="auto">
              <a:xfrm>
                <a:off x="2433" y="185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5" name="Oval 2323"/>
              <p:cNvSpPr>
                <a:spLocks noChangeArrowheads="1"/>
              </p:cNvSpPr>
              <p:nvPr/>
            </p:nvSpPr>
            <p:spPr bwMode="auto">
              <a:xfrm>
                <a:off x="2482" y="183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6" name="Oval 2324"/>
              <p:cNvSpPr>
                <a:spLocks noChangeArrowheads="1"/>
              </p:cNvSpPr>
              <p:nvPr/>
            </p:nvSpPr>
            <p:spPr bwMode="auto">
              <a:xfrm>
                <a:off x="2531" y="181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7" name="Oval 2325"/>
              <p:cNvSpPr>
                <a:spLocks noChangeArrowheads="1"/>
              </p:cNvSpPr>
              <p:nvPr/>
            </p:nvSpPr>
            <p:spPr bwMode="auto">
              <a:xfrm>
                <a:off x="2580" y="181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8" name="Oval 2326"/>
              <p:cNvSpPr>
                <a:spLocks noChangeArrowheads="1"/>
              </p:cNvSpPr>
              <p:nvPr/>
            </p:nvSpPr>
            <p:spPr bwMode="auto">
              <a:xfrm>
                <a:off x="2629" y="180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9" name="Oval 2327"/>
              <p:cNvSpPr>
                <a:spLocks noChangeArrowheads="1"/>
              </p:cNvSpPr>
              <p:nvPr/>
            </p:nvSpPr>
            <p:spPr bwMode="auto">
              <a:xfrm>
                <a:off x="2678" y="1779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0" name="Oval 2328"/>
              <p:cNvSpPr>
                <a:spLocks noChangeArrowheads="1"/>
              </p:cNvSpPr>
              <p:nvPr/>
            </p:nvSpPr>
            <p:spPr bwMode="auto">
              <a:xfrm>
                <a:off x="2726" y="174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1" name="Oval 2329"/>
              <p:cNvSpPr>
                <a:spLocks noChangeArrowheads="1"/>
              </p:cNvSpPr>
              <p:nvPr/>
            </p:nvSpPr>
            <p:spPr bwMode="auto">
              <a:xfrm>
                <a:off x="2775" y="179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2" name="Oval 2330"/>
              <p:cNvSpPr>
                <a:spLocks noChangeArrowheads="1"/>
              </p:cNvSpPr>
              <p:nvPr/>
            </p:nvSpPr>
            <p:spPr bwMode="auto">
              <a:xfrm>
                <a:off x="2824" y="174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3" name="Oval 2331"/>
              <p:cNvSpPr>
                <a:spLocks noChangeArrowheads="1"/>
              </p:cNvSpPr>
              <p:nvPr/>
            </p:nvSpPr>
            <p:spPr bwMode="auto">
              <a:xfrm>
                <a:off x="2873" y="172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4" name="Oval 2332"/>
              <p:cNvSpPr>
                <a:spLocks noChangeArrowheads="1"/>
              </p:cNvSpPr>
              <p:nvPr/>
            </p:nvSpPr>
            <p:spPr bwMode="auto">
              <a:xfrm>
                <a:off x="2922" y="169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5" name="Oval 2333"/>
              <p:cNvSpPr>
                <a:spLocks noChangeArrowheads="1"/>
              </p:cNvSpPr>
              <p:nvPr/>
            </p:nvSpPr>
            <p:spPr bwMode="auto">
              <a:xfrm>
                <a:off x="2971" y="1703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6" name="Oval 2334"/>
              <p:cNvSpPr>
                <a:spLocks noChangeArrowheads="1"/>
              </p:cNvSpPr>
              <p:nvPr/>
            </p:nvSpPr>
            <p:spPr bwMode="auto">
              <a:xfrm>
                <a:off x="3020" y="170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7" name="Oval 2335"/>
              <p:cNvSpPr>
                <a:spLocks noChangeArrowheads="1"/>
              </p:cNvSpPr>
              <p:nvPr/>
            </p:nvSpPr>
            <p:spPr bwMode="auto">
              <a:xfrm>
                <a:off x="3069" y="1675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8" name="Oval 2336"/>
              <p:cNvSpPr>
                <a:spLocks noChangeArrowheads="1"/>
              </p:cNvSpPr>
              <p:nvPr/>
            </p:nvSpPr>
            <p:spPr bwMode="auto">
              <a:xfrm>
                <a:off x="3117" y="167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9" name="Oval 2337"/>
              <p:cNvSpPr>
                <a:spLocks noChangeArrowheads="1"/>
              </p:cNvSpPr>
              <p:nvPr/>
            </p:nvSpPr>
            <p:spPr bwMode="auto">
              <a:xfrm>
                <a:off x="3166" y="166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0" name="Oval 2338"/>
              <p:cNvSpPr>
                <a:spLocks noChangeArrowheads="1"/>
              </p:cNvSpPr>
              <p:nvPr/>
            </p:nvSpPr>
            <p:spPr bwMode="auto">
              <a:xfrm>
                <a:off x="3215" y="162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1" name="Oval 2339"/>
              <p:cNvSpPr>
                <a:spLocks noChangeArrowheads="1"/>
              </p:cNvSpPr>
              <p:nvPr/>
            </p:nvSpPr>
            <p:spPr bwMode="auto">
              <a:xfrm>
                <a:off x="3264" y="162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2" name="Oval 2340"/>
              <p:cNvSpPr>
                <a:spLocks noChangeArrowheads="1"/>
              </p:cNvSpPr>
              <p:nvPr/>
            </p:nvSpPr>
            <p:spPr bwMode="auto">
              <a:xfrm>
                <a:off x="3313" y="160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3" name="Oval 2341"/>
              <p:cNvSpPr>
                <a:spLocks noChangeArrowheads="1"/>
              </p:cNvSpPr>
              <p:nvPr/>
            </p:nvSpPr>
            <p:spPr bwMode="auto">
              <a:xfrm>
                <a:off x="3362" y="161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4" name="Oval 2342"/>
              <p:cNvSpPr>
                <a:spLocks noChangeArrowheads="1"/>
              </p:cNvSpPr>
              <p:nvPr/>
            </p:nvSpPr>
            <p:spPr bwMode="auto">
              <a:xfrm>
                <a:off x="3411" y="158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5" name="Oval 2343"/>
              <p:cNvSpPr>
                <a:spLocks noChangeArrowheads="1"/>
              </p:cNvSpPr>
              <p:nvPr/>
            </p:nvSpPr>
            <p:spPr bwMode="auto">
              <a:xfrm>
                <a:off x="3459" y="157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6" name="Oval 2344"/>
              <p:cNvSpPr>
                <a:spLocks noChangeArrowheads="1"/>
              </p:cNvSpPr>
              <p:nvPr/>
            </p:nvSpPr>
            <p:spPr bwMode="auto">
              <a:xfrm>
                <a:off x="3508" y="155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7" name="Oval 2345"/>
              <p:cNvSpPr>
                <a:spLocks noChangeArrowheads="1"/>
              </p:cNvSpPr>
              <p:nvPr/>
            </p:nvSpPr>
            <p:spPr bwMode="auto">
              <a:xfrm>
                <a:off x="3557" y="155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8" name="Oval 2346"/>
              <p:cNvSpPr>
                <a:spLocks noChangeArrowheads="1"/>
              </p:cNvSpPr>
              <p:nvPr/>
            </p:nvSpPr>
            <p:spPr bwMode="auto">
              <a:xfrm>
                <a:off x="3606" y="155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9" name="Oval 2347"/>
              <p:cNvSpPr>
                <a:spLocks noChangeArrowheads="1"/>
              </p:cNvSpPr>
              <p:nvPr/>
            </p:nvSpPr>
            <p:spPr bwMode="auto">
              <a:xfrm>
                <a:off x="3655" y="151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0" name="Oval 2348"/>
              <p:cNvSpPr>
                <a:spLocks noChangeArrowheads="1"/>
              </p:cNvSpPr>
              <p:nvPr/>
            </p:nvSpPr>
            <p:spPr bwMode="auto">
              <a:xfrm>
                <a:off x="3704" y="1497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1" name="Oval 2349"/>
              <p:cNvSpPr>
                <a:spLocks noChangeArrowheads="1"/>
              </p:cNvSpPr>
              <p:nvPr/>
            </p:nvSpPr>
            <p:spPr bwMode="auto">
              <a:xfrm>
                <a:off x="3753" y="149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2" name="Oval 2350"/>
              <p:cNvSpPr>
                <a:spLocks noChangeArrowheads="1"/>
              </p:cNvSpPr>
              <p:nvPr/>
            </p:nvSpPr>
            <p:spPr bwMode="auto">
              <a:xfrm>
                <a:off x="3805" y="147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3" name="Oval 2351"/>
              <p:cNvSpPr>
                <a:spLocks noChangeArrowheads="1"/>
              </p:cNvSpPr>
              <p:nvPr/>
            </p:nvSpPr>
            <p:spPr bwMode="auto">
              <a:xfrm>
                <a:off x="3854" y="143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4" name="Oval 2352"/>
              <p:cNvSpPr>
                <a:spLocks noChangeArrowheads="1"/>
              </p:cNvSpPr>
              <p:nvPr/>
            </p:nvSpPr>
            <p:spPr bwMode="auto">
              <a:xfrm>
                <a:off x="3903" y="142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5" name="Oval 2353"/>
              <p:cNvSpPr>
                <a:spLocks noChangeArrowheads="1"/>
              </p:cNvSpPr>
              <p:nvPr/>
            </p:nvSpPr>
            <p:spPr bwMode="auto">
              <a:xfrm>
                <a:off x="3952" y="146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6" name="Oval 2354"/>
              <p:cNvSpPr>
                <a:spLocks noChangeArrowheads="1"/>
              </p:cNvSpPr>
              <p:nvPr/>
            </p:nvSpPr>
            <p:spPr bwMode="auto">
              <a:xfrm>
                <a:off x="4001" y="1427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7" name="Oval 2355"/>
              <p:cNvSpPr>
                <a:spLocks noChangeArrowheads="1"/>
              </p:cNvSpPr>
              <p:nvPr/>
            </p:nvSpPr>
            <p:spPr bwMode="auto">
              <a:xfrm>
                <a:off x="4049" y="140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8" name="Oval 2356"/>
              <p:cNvSpPr>
                <a:spLocks noChangeArrowheads="1"/>
              </p:cNvSpPr>
              <p:nvPr/>
            </p:nvSpPr>
            <p:spPr bwMode="auto">
              <a:xfrm>
                <a:off x="4098" y="142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9" name="Oval 2357"/>
              <p:cNvSpPr>
                <a:spLocks noChangeArrowheads="1"/>
              </p:cNvSpPr>
              <p:nvPr/>
            </p:nvSpPr>
            <p:spPr bwMode="auto">
              <a:xfrm>
                <a:off x="4147" y="140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0" name="Oval 2358"/>
              <p:cNvSpPr>
                <a:spLocks noChangeArrowheads="1"/>
              </p:cNvSpPr>
              <p:nvPr/>
            </p:nvSpPr>
            <p:spPr bwMode="auto">
              <a:xfrm>
                <a:off x="4196" y="140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1" name="Oval 2359"/>
              <p:cNvSpPr>
                <a:spLocks noChangeArrowheads="1"/>
              </p:cNvSpPr>
              <p:nvPr/>
            </p:nvSpPr>
            <p:spPr bwMode="auto">
              <a:xfrm>
                <a:off x="4245" y="136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2" name="Oval 2360"/>
              <p:cNvSpPr>
                <a:spLocks noChangeArrowheads="1"/>
              </p:cNvSpPr>
              <p:nvPr/>
            </p:nvSpPr>
            <p:spPr bwMode="auto">
              <a:xfrm>
                <a:off x="4294" y="134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3" name="Oval 2361"/>
              <p:cNvSpPr>
                <a:spLocks noChangeArrowheads="1"/>
              </p:cNvSpPr>
              <p:nvPr/>
            </p:nvSpPr>
            <p:spPr bwMode="auto">
              <a:xfrm>
                <a:off x="4343" y="130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4" name="Oval 2362"/>
              <p:cNvSpPr>
                <a:spLocks noChangeArrowheads="1"/>
              </p:cNvSpPr>
              <p:nvPr/>
            </p:nvSpPr>
            <p:spPr bwMode="auto">
              <a:xfrm>
                <a:off x="4392" y="1325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5" name="Oval 2363"/>
              <p:cNvSpPr>
                <a:spLocks noChangeArrowheads="1"/>
              </p:cNvSpPr>
              <p:nvPr/>
            </p:nvSpPr>
            <p:spPr bwMode="auto">
              <a:xfrm>
                <a:off x="4440" y="134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6" name="Oval 2364"/>
              <p:cNvSpPr>
                <a:spLocks noChangeArrowheads="1"/>
              </p:cNvSpPr>
              <p:nvPr/>
            </p:nvSpPr>
            <p:spPr bwMode="auto">
              <a:xfrm>
                <a:off x="4489" y="1319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7" name="Oval 2365"/>
              <p:cNvSpPr>
                <a:spLocks noChangeArrowheads="1"/>
              </p:cNvSpPr>
              <p:nvPr/>
            </p:nvSpPr>
            <p:spPr bwMode="auto">
              <a:xfrm>
                <a:off x="4538" y="129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8" name="Oval 2366"/>
              <p:cNvSpPr>
                <a:spLocks noChangeArrowheads="1"/>
              </p:cNvSpPr>
              <p:nvPr/>
            </p:nvSpPr>
            <p:spPr bwMode="auto">
              <a:xfrm>
                <a:off x="4587" y="128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9" name="Oval 2367"/>
              <p:cNvSpPr>
                <a:spLocks noChangeArrowheads="1"/>
              </p:cNvSpPr>
              <p:nvPr/>
            </p:nvSpPr>
            <p:spPr bwMode="auto">
              <a:xfrm>
                <a:off x="4636" y="124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0" name="Oval 2368"/>
              <p:cNvSpPr>
                <a:spLocks noChangeArrowheads="1"/>
              </p:cNvSpPr>
              <p:nvPr/>
            </p:nvSpPr>
            <p:spPr bwMode="auto">
              <a:xfrm>
                <a:off x="4685" y="125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1" name="Oval 2369"/>
              <p:cNvSpPr>
                <a:spLocks noChangeArrowheads="1"/>
              </p:cNvSpPr>
              <p:nvPr/>
            </p:nvSpPr>
            <p:spPr bwMode="auto">
              <a:xfrm>
                <a:off x="4734" y="124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2" name="Oval 2370"/>
              <p:cNvSpPr>
                <a:spLocks noChangeArrowheads="1"/>
              </p:cNvSpPr>
              <p:nvPr/>
            </p:nvSpPr>
            <p:spPr bwMode="auto">
              <a:xfrm>
                <a:off x="4783" y="1231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3" name="Oval 2371"/>
              <p:cNvSpPr>
                <a:spLocks noChangeArrowheads="1"/>
              </p:cNvSpPr>
              <p:nvPr/>
            </p:nvSpPr>
            <p:spPr bwMode="auto">
              <a:xfrm>
                <a:off x="4831" y="121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4" name="Oval 2372"/>
              <p:cNvSpPr>
                <a:spLocks noChangeArrowheads="1"/>
              </p:cNvSpPr>
              <p:nvPr/>
            </p:nvSpPr>
            <p:spPr bwMode="auto">
              <a:xfrm>
                <a:off x="4880" y="119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5" name="Oval 2373"/>
              <p:cNvSpPr>
                <a:spLocks noChangeArrowheads="1"/>
              </p:cNvSpPr>
              <p:nvPr/>
            </p:nvSpPr>
            <p:spPr bwMode="auto">
              <a:xfrm>
                <a:off x="4929" y="120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6" name="Oval 2374"/>
              <p:cNvSpPr>
                <a:spLocks noChangeArrowheads="1"/>
              </p:cNvSpPr>
              <p:nvPr/>
            </p:nvSpPr>
            <p:spPr bwMode="auto">
              <a:xfrm>
                <a:off x="4978" y="118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7" name="Oval 2375"/>
              <p:cNvSpPr>
                <a:spLocks noChangeArrowheads="1"/>
              </p:cNvSpPr>
              <p:nvPr/>
            </p:nvSpPr>
            <p:spPr bwMode="auto">
              <a:xfrm>
                <a:off x="5027" y="114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8" name="Oval 2376"/>
              <p:cNvSpPr>
                <a:spLocks noChangeArrowheads="1"/>
              </p:cNvSpPr>
              <p:nvPr/>
            </p:nvSpPr>
            <p:spPr bwMode="auto">
              <a:xfrm>
                <a:off x="5076" y="117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9" name="Oval 2377"/>
              <p:cNvSpPr>
                <a:spLocks noChangeArrowheads="1"/>
              </p:cNvSpPr>
              <p:nvPr/>
            </p:nvSpPr>
            <p:spPr bwMode="auto">
              <a:xfrm>
                <a:off x="5125" y="114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0" name="Oval 2378"/>
              <p:cNvSpPr>
                <a:spLocks noChangeArrowheads="1"/>
              </p:cNvSpPr>
              <p:nvPr/>
            </p:nvSpPr>
            <p:spPr bwMode="auto">
              <a:xfrm>
                <a:off x="5174" y="1147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035" name="Oval 2380"/>
            <p:cNvSpPr>
              <a:spLocks noChangeArrowheads="1"/>
            </p:cNvSpPr>
            <p:nvPr/>
          </p:nvSpPr>
          <p:spPr bwMode="auto">
            <a:xfrm>
              <a:off x="5222" y="1161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6" name="Oval 2381"/>
            <p:cNvSpPr>
              <a:spLocks noChangeArrowheads="1"/>
            </p:cNvSpPr>
            <p:nvPr/>
          </p:nvSpPr>
          <p:spPr bwMode="auto">
            <a:xfrm>
              <a:off x="5271" y="1196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7" name="Oval 2382"/>
            <p:cNvSpPr>
              <a:spLocks noChangeArrowheads="1"/>
            </p:cNvSpPr>
            <p:nvPr/>
          </p:nvSpPr>
          <p:spPr bwMode="auto">
            <a:xfrm>
              <a:off x="5320" y="1228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8" name="Oval 2383"/>
            <p:cNvSpPr>
              <a:spLocks noChangeArrowheads="1"/>
            </p:cNvSpPr>
            <p:nvPr/>
          </p:nvSpPr>
          <p:spPr bwMode="auto">
            <a:xfrm>
              <a:off x="5369" y="1263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9" name="Oval 2384"/>
            <p:cNvSpPr>
              <a:spLocks noChangeArrowheads="1"/>
            </p:cNvSpPr>
            <p:nvPr/>
          </p:nvSpPr>
          <p:spPr bwMode="auto">
            <a:xfrm>
              <a:off x="5421" y="1301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0" name="Oval 2385"/>
            <p:cNvSpPr>
              <a:spLocks noChangeArrowheads="1"/>
            </p:cNvSpPr>
            <p:nvPr/>
          </p:nvSpPr>
          <p:spPr bwMode="auto">
            <a:xfrm>
              <a:off x="5470" y="1374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1" name="Oval 2386"/>
            <p:cNvSpPr>
              <a:spLocks noChangeArrowheads="1"/>
            </p:cNvSpPr>
            <p:nvPr/>
          </p:nvSpPr>
          <p:spPr bwMode="auto">
            <a:xfrm>
              <a:off x="5519" y="1636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2" name="Rectangle 2387"/>
            <p:cNvSpPr>
              <a:spLocks noChangeArrowheads="1"/>
            </p:cNvSpPr>
            <p:nvPr/>
          </p:nvSpPr>
          <p:spPr bwMode="auto">
            <a:xfrm>
              <a:off x="4049" y="2820"/>
              <a:ext cx="178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Male-Female Difference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43" name="Rectangle 2388"/>
            <p:cNvSpPr>
              <a:spLocks noChangeArrowheads="1"/>
            </p:cNvSpPr>
            <p:nvPr/>
          </p:nvSpPr>
          <p:spPr bwMode="auto">
            <a:xfrm>
              <a:off x="4049" y="2963"/>
              <a:ext cx="129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p10: -2.1%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44" name="Rectangle 2389"/>
            <p:cNvSpPr>
              <a:spLocks noChangeArrowheads="1"/>
            </p:cNvSpPr>
            <p:nvPr/>
          </p:nvSpPr>
          <p:spPr bwMode="auto">
            <a:xfrm>
              <a:off x="4049" y="3110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p50:  3.8%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45" name="Rectangle 2390"/>
            <p:cNvSpPr>
              <a:spLocks noChangeArrowheads="1"/>
            </p:cNvSpPr>
            <p:nvPr/>
          </p:nvSpPr>
          <p:spPr bwMode="auto">
            <a:xfrm>
              <a:off x="4049" y="3256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p90:  3.1%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46" name="Line 2391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7" name="Line 2392"/>
            <p:cNvSpPr>
              <a:spLocks noChangeShapeType="1"/>
            </p:cNvSpPr>
            <p:nvPr/>
          </p:nvSpPr>
          <p:spPr bwMode="auto">
            <a:xfrm flipH="1">
              <a:off x="492" y="338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8" name="Rectangle 2393"/>
            <p:cNvSpPr>
              <a:spLocks noChangeArrowheads="1"/>
            </p:cNvSpPr>
            <p:nvPr/>
          </p:nvSpPr>
          <p:spPr bwMode="auto">
            <a:xfrm rot="16200000">
              <a:off x="278" y="324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49" name="Line 2394"/>
            <p:cNvSpPr>
              <a:spLocks noChangeShapeType="1"/>
            </p:cNvSpPr>
            <p:nvPr/>
          </p:nvSpPr>
          <p:spPr bwMode="auto">
            <a:xfrm flipH="1">
              <a:off x="492" y="247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0" name="Rectangle 2395"/>
            <p:cNvSpPr>
              <a:spLocks noChangeArrowheads="1"/>
            </p:cNvSpPr>
            <p:nvPr/>
          </p:nvSpPr>
          <p:spPr bwMode="auto">
            <a:xfrm rot="16200000">
              <a:off x="278" y="232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51" name="Line 2396"/>
            <p:cNvSpPr>
              <a:spLocks noChangeShapeType="1"/>
            </p:cNvSpPr>
            <p:nvPr/>
          </p:nvSpPr>
          <p:spPr bwMode="auto">
            <a:xfrm flipH="1">
              <a:off x="492" y="154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2" name="Rectangle 2397"/>
            <p:cNvSpPr>
              <a:spLocks noChangeArrowheads="1"/>
            </p:cNvSpPr>
            <p:nvPr/>
          </p:nvSpPr>
          <p:spPr bwMode="auto">
            <a:xfrm rot="16200000">
              <a:off x="278" y="140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53" name="Line 2398"/>
            <p:cNvSpPr>
              <a:spLocks noChangeShapeType="1"/>
            </p:cNvSpPr>
            <p:nvPr/>
          </p:nvSpPr>
          <p:spPr bwMode="auto">
            <a:xfrm flipH="1">
              <a:off x="492" y="63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4" name="Rectangle 2399"/>
            <p:cNvSpPr>
              <a:spLocks noChangeArrowheads="1"/>
            </p:cNvSpPr>
            <p:nvPr/>
          </p:nvSpPr>
          <p:spPr bwMode="auto">
            <a:xfrm rot="16200000">
              <a:off x="278" y="48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55" name="Rectangle 2400"/>
            <p:cNvSpPr>
              <a:spLocks noChangeArrowheads="1"/>
            </p:cNvSpPr>
            <p:nvPr/>
          </p:nvSpPr>
          <p:spPr bwMode="auto">
            <a:xfrm rot="16200000">
              <a:off x="-465" y="1887"/>
              <a:ext cx="131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Percent Employed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56" name="Line 2401"/>
            <p:cNvSpPr>
              <a:spLocks noChangeShapeType="1"/>
            </p:cNvSpPr>
            <p:nvPr/>
          </p:nvSpPr>
          <p:spPr bwMode="auto">
            <a:xfrm>
              <a:off x="548" y="366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7" name="Line 2402"/>
            <p:cNvSpPr>
              <a:spLocks noChangeShapeType="1"/>
            </p:cNvSpPr>
            <p:nvPr/>
          </p:nvSpPr>
          <p:spPr bwMode="auto">
            <a:xfrm>
              <a:off x="64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8" name="Rectangle 2403"/>
            <p:cNvSpPr>
              <a:spLocks noChangeArrowheads="1"/>
            </p:cNvSpPr>
            <p:nvPr/>
          </p:nvSpPr>
          <p:spPr bwMode="auto">
            <a:xfrm>
              <a:off x="604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59" name="Line 2404"/>
            <p:cNvSpPr>
              <a:spLocks noChangeShapeType="1"/>
            </p:cNvSpPr>
            <p:nvPr/>
          </p:nvSpPr>
          <p:spPr bwMode="auto">
            <a:xfrm>
              <a:off x="162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0" name="Rectangle 2405"/>
            <p:cNvSpPr>
              <a:spLocks noChangeArrowheads="1"/>
            </p:cNvSpPr>
            <p:nvPr/>
          </p:nvSpPr>
          <p:spPr bwMode="auto">
            <a:xfrm>
              <a:off x="153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61" name="Line 2406"/>
            <p:cNvSpPr>
              <a:spLocks noChangeShapeType="1"/>
            </p:cNvSpPr>
            <p:nvPr/>
          </p:nvSpPr>
          <p:spPr bwMode="auto">
            <a:xfrm>
              <a:off x="2601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2" name="Rectangle 2407"/>
            <p:cNvSpPr>
              <a:spLocks noChangeArrowheads="1"/>
            </p:cNvSpPr>
            <p:nvPr/>
          </p:nvSpPr>
          <p:spPr bwMode="auto">
            <a:xfrm>
              <a:off x="2520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63" name="Line 2408"/>
            <p:cNvSpPr>
              <a:spLocks noChangeShapeType="1"/>
            </p:cNvSpPr>
            <p:nvPr/>
          </p:nvSpPr>
          <p:spPr bwMode="auto">
            <a:xfrm>
              <a:off x="3578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4" name="Rectangle 2409"/>
            <p:cNvSpPr>
              <a:spLocks noChangeArrowheads="1"/>
            </p:cNvSpPr>
            <p:nvPr/>
          </p:nvSpPr>
          <p:spPr bwMode="auto">
            <a:xfrm>
              <a:off x="3498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65" name="Line 2410"/>
            <p:cNvSpPr>
              <a:spLocks noChangeShapeType="1"/>
            </p:cNvSpPr>
            <p:nvPr/>
          </p:nvSpPr>
          <p:spPr bwMode="auto">
            <a:xfrm>
              <a:off x="455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6" name="Rectangle 2411"/>
            <p:cNvSpPr>
              <a:spLocks noChangeArrowheads="1"/>
            </p:cNvSpPr>
            <p:nvPr/>
          </p:nvSpPr>
          <p:spPr bwMode="auto">
            <a:xfrm>
              <a:off x="447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67" name="Line 2412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8" name="Rectangle 2413"/>
            <p:cNvSpPr>
              <a:spLocks noChangeArrowheads="1"/>
            </p:cNvSpPr>
            <p:nvPr/>
          </p:nvSpPr>
          <p:spPr bwMode="auto">
            <a:xfrm>
              <a:off x="5421" y="375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69" name="Rectangle 2414"/>
            <p:cNvSpPr>
              <a:spLocks noChangeArrowheads="1"/>
            </p:cNvSpPr>
            <p:nvPr/>
          </p:nvSpPr>
          <p:spPr bwMode="auto">
            <a:xfrm>
              <a:off x="1899" y="3937"/>
              <a:ext cx="25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Household Income Percentile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70" name="Rectangle 2415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41" name="TextBox 240"/>
          <p:cNvSpPr txBox="1"/>
          <p:nvPr/>
        </p:nvSpPr>
        <p:spPr>
          <a:xfrm>
            <a:off x="133" y="394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Children’s Employment Rates at Age 30 by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Income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Percentile</a:t>
            </a:r>
            <a:endParaRPr lang="en-US" b="1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67" name="Rectangle 354"/>
          <p:cNvSpPr>
            <a:spLocks noChangeArrowheads="1"/>
          </p:cNvSpPr>
          <p:nvPr/>
        </p:nvSpPr>
        <p:spPr bwMode="auto">
          <a:xfrm>
            <a:off x="5292725" y="6553200"/>
            <a:ext cx="769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Female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068" name="Oval 351"/>
          <p:cNvSpPr>
            <a:spLocks noChangeArrowheads="1"/>
          </p:cNvSpPr>
          <p:nvPr/>
        </p:nvSpPr>
        <p:spPr bwMode="auto">
          <a:xfrm>
            <a:off x="3730550" y="665398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69" name="Rectangle 354"/>
          <p:cNvSpPr>
            <a:spLocks noChangeArrowheads="1"/>
          </p:cNvSpPr>
          <p:nvPr/>
        </p:nvSpPr>
        <p:spPr bwMode="auto">
          <a:xfrm>
            <a:off x="3995663" y="6553200"/>
            <a:ext cx="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070" name="Oval 47"/>
          <p:cNvSpPr>
            <a:spLocks noChangeArrowheads="1"/>
          </p:cNvSpPr>
          <p:nvPr/>
        </p:nvSpPr>
        <p:spPr bwMode="auto">
          <a:xfrm>
            <a:off x="5029200" y="6653986"/>
            <a:ext cx="98425" cy="100013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0465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4763" y="98425"/>
            <a:ext cx="9258301" cy="6661150"/>
            <a:chOff x="-3" y="62"/>
            <a:chExt cx="5832" cy="4196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-3" y="62"/>
              <a:ext cx="5766" cy="4196"/>
              <a:chOff x="-3" y="62"/>
              <a:chExt cx="5766" cy="4196"/>
            </a:xfrm>
          </p:grpSpPr>
          <p:sp>
            <p:nvSpPr>
              <p:cNvPr id="462" name="Rectangle 5"/>
              <p:cNvSpPr>
                <a:spLocks noChangeArrowheads="1"/>
              </p:cNvSpPr>
              <p:nvPr/>
            </p:nvSpPr>
            <p:spPr bwMode="auto">
              <a:xfrm>
                <a:off x="-3" y="62"/>
                <a:ext cx="5766" cy="41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3" name="Rectangle 6"/>
              <p:cNvSpPr>
                <a:spLocks noChangeArrowheads="1"/>
              </p:cNvSpPr>
              <p:nvPr/>
            </p:nvSpPr>
            <p:spPr bwMode="auto">
              <a:xfrm>
                <a:off x="0" y="68"/>
                <a:ext cx="5757" cy="4187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4" name="Rectangle 7"/>
              <p:cNvSpPr>
                <a:spLocks noChangeArrowheads="1"/>
              </p:cNvSpPr>
              <p:nvPr/>
            </p:nvSpPr>
            <p:spPr bwMode="auto">
              <a:xfrm>
                <a:off x="548" y="449"/>
                <a:ext cx="5083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" name="Line 8"/>
              <p:cNvSpPr>
                <a:spLocks noChangeShapeType="1"/>
              </p:cNvSpPr>
              <p:nvPr/>
            </p:nvSpPr>
            <p:spPr bwMode="auto">
              <a:xfrm>
                <a:off x="548" y="3389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" name="Line 9"/>
              <p:cNvSpPr>
                <a:spLocks noChangeShapeType="1"/>
              </p:cNvSpPr>
              <p:nvPr/>
            </p:nvSpPr>
            <p:spPr bwMode="auto">
              <a:xfrm>
                <a:off x="548" y="2471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" name="Line 10"/>
              <p:cNvSpPr>
                <a:spLocks noChangeShapeType="1"/>
              </p:cNvSpPr>
              <p:nvPr/>
            </p:nvSpPr>
            <p:spPr bwMode="auto">
              <a:xfrm>
                <a:off x="548" y="1549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" name="Line 11"/>
              <p:cNvSpPr>
                <a:spLocks noChangeShapeType="1"/>
              </p:cNvSpPr>
              <p:nvPr/>
            </p:nvSpPr>
            <p:spPr bwMode="auto">
              <a:xfrm>
                <a:off x="548" y="631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" name="Oval 12"/>
              <p:cNvSpPr>
                <a:spLocks noChangeArrowheads="1"/>
              </p:cNvSpPr>
              <p:nvPr/>
            </p:nvSpPr>
            <p:spPr bwMode="auto">
              <a:xfrm>
                <a:off x="670" y="31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" name="Oval 13"/>
              <p:cNvSpPr>
                <a:spLocks noChangeArrowheads="1"/>
              </p:cNvSpPr>
              <p:nvPr/>
            </p:nvSpPr>
            <p:spPr bwMode="auto">
              <a:xfrm>
                <a:off x="719" y="289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" name="Oval 14"/>
              <p:cNvSpPr>
                <a:spLocks noChangeArrowheads="1"/>
              </p:cNvSpPr>
              <p:nvPr/>
            </p:nvSpPr>
            <p:spPr bwMode="auto">
              <a:xfrm>
                <a:off x="768" y="273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" name="Oval 15"/>
              <p:cNvSpPr>
                <a:spLocks noChangeArrowheads="1"/>
              </p:cNvSpPr>
              <p:nvPr/>
            </p:nvSpPr>
            <p:spPr bwMode="auto">
              <a:xfrm>
                <a:off x="817" y="256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" name="Oval 16"/>
              <p:cNvSpPr>
                <a:spLocks noChangeArrowheads="1"/>
              </p:cNvSpPr>
              <p:nvPr/>
            </p:nvSpPr>
            <p:spPr bwMode="auto">
              <a:xfrm>
                <a:off x="866" y="247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" name="Oval 17"/>
              <p:cNvSpPr>
                <a:spLocks noChangeArrowheads="1"/>
              </p:cNvSpPr>
              <p:nvPr/>
            </p:nvSpPr>
            <p:spPr bwMode="auto">
              <a:xfrm>
                <a:off x="915" y="239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" name="Oval 18"/>
              <p:cNvSpPr>
                <a:spLocks noChangeArrowheads="1"/>
              </p:cNvSpPr>
              <p:nvPr/>
            </p:nvSpPr>
            <p:spPr bwMode="auto">
              <a:xfrm>
                <a:off x="963" y="232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" name="Oval 19"/>
              <p:cNvSpPr>
                <a:spLocks noChangeArrowheads="1"/>
              </p:cNvSpPr>
              <p:nvPr/>
            </p:nvSpPr>
            <p:spPr bwMode="auto">
              <a:xfrm>
                <a:off x="1012" y="22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" name="Oval 20"/>
              <p:cNvSpPr>
                <a:spLocks noChangeArrowheads="1"/>
              </p:cNvSpPr>
              <p:nvPr/>
            </p:nvSpPr>
            <p:spPr bwMode="auto">
              <a:xfrm>
                <a:off x="1061" y="217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" name="Oval 21"/>
              <p:cNvSpPr>
                <a:spLocks noChangeArrowheads="1"/>
              </p:cNvSpPr>
              <p:nvPr/>
            </p:nvSpPr>
            <p:spPr bwMode="auto">
              <a:xfrm>
                <a:off x="1110" y="2157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Oval 22"/>
              <p:cNvSpPr>
                <a:spLocks noChangeArrowheads="1"/>
              </p:cNvSpPr>
              <p:nvPr/>
            </p:nvSpPr>
            <p:spPr bwMode="auto">
              <a:xfrm>
                <a:off x="1159" y="212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Oval 23"/>
              <p:cNvSpPr>
                <a:spLocks noChangeArrowheads="1"/>
              </p:cNvSpPr>
              <p:nvPr/>
            </p:nvSpPr>
            <p:spPr bwMode="auto">
              <a:xfrm>
                <a:off x="1208" y="208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Oval 24"/>
              <p:cNvSpPr>
                <a:spLocks noChangeArrowheads="1"/>
              </p:cNvSpPr>
              <p:nvPr/>
            </p:nvSpPr>
            <p:spPr bwMode="auto">
              <a:xfrm>
                <a:off x="1257" y="201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Oval 25"/>
              <p:cNvSpPr>
                <a:spLocks noChangeArrowheads="1"/>
              </p:cNvSpPr>
              <p:nvPr/>
            </p:nvSpPr>
            <p:spPr bwMode="auto">
              <a:xfrm>
                <a:off x="1306" y="1985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Oval 26"/>
              <p:cNvSpPr>
                <a:spLocks noChangeArrowheads="1"/>
              </p:cNvSpPr>
              <p:nvPr/>
            </p:nvSpPr>
            <p:spPr bwMode="auto">
              <a:xfrm>
                <a:off x="1354" y="1951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Oval 27"/>
              <p:cNvSpPr>
                <a:spLocks noChangeArrowheads="1"/>
              </p:cNvSpPr>
              <p:nvPr/>
            </p:nvSpPr>
            <p:spPr bwMode="auto">
              <a:xfrm>
                <a:off x="1403" y="193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Oval 28"/>
              <p:cNvSpPr>
                <a:spLocks noChangeArrowheads="1"/>
              </p:cNvSpPr>
              <p:nvPr/>
            </p:nvSpPr>
            <p:spPr bwMode="auto">
              <a:xfrm>
                <a:off x="1452" y="189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Oval 29"/>
              <p:cNvSpPr>
                <a:spLocks noChangeArrowheads="1"/>
              </p:cNvSpPr>
              <p:nvPr/>
            </p:nvSpPr>
            <p:spPr bwMode="auto">
              <a:xfrm>
                <a:off x="1501" y="185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Oval 30"/>
              <p:cNvSpPr>
                <a:spLocks noChangeArrowheads="1"/>
              </p:cNvSpPr>
              <p:nvPr/>
            </p:nvSpPr>
            <p:spPr bwMode="auto">
              <a:xfrm>
                <a:off x="1550" y="185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Oval 31"/>
              <p:cNvSpPr>
                <a:spLocks noChangeArrowheads="1"/>
              </p:cNvSpPr>
              <p:nvPr/>
            </p:nvSpPr>
            <p:spPr bwMode="auto">
              <a:xfrm>
                <a:off x="1599" y="180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Oval 32"/>
              <p:cNvSpPr>
                <a:spLocks noChangeArrowheads="1"/>
              </p:cNvSpPr>
              <p:nvPr/>
            </p:nvSpPr>
            <p:spPr bwMode="auto">
              <a:xfrm>
                <a:off x="1648" y="176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Oval 33"/>
              <p:cNvSpPr>
                <a:spLocks noChangeArrowheads="1"/>
              </p:cNvSpPr>
              <p:nvPr/>
            </p:nvSpPr>
            <p:spPr bwMode="auto">
              <a:xfrm>
                <a:off x="1697" y="1765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Oval 34"/>
              <p:cNvSpPr>
                <a:spLocks noChangeArrowheads="1"/>
              </p:cNvSpPr>
              <p:nvPr/>
            </p:nvSpPr>
            <p:spPr bwMode="auto">
              <a:xfrm>
                <a:off x="1745" y="1703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Oval 35"/>
              <p:cNvSpPr>
                <a:spLocks noChangeArrowheads="1"/>
              </p:cNvSpPr>
              <p:nvPr/>
            </p:nvSpPr>
            <p:spPr bwMode="auto">
              <a:xfrm>
                <a:off x="1794" y="167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Oval 36"/>
              <p:cNvSpPr>
                <a:spLocks noChangeArrowheads="1"/>
              </p:cNvSpPr>
              <p:nvPr/>
            </p:nvSpPr>
            <p:spPr bwMode="auto">
              <a:xfrm>
                <a:off x="1843" y="168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Oval 37"/>
              <p:cNvSpPr>
                <a:spLocks noChangeArrowheads="1"/>
              </p:cNvSpPr>
              <p:nvPr/>
            </p:nvSpPr>
            <p:spPr bwMode="auto">
              <a:xfrm>
                <a:off x="1892" y="16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Oval 38"/>
              <p:cNvSpPr>
                <a:spLocks noChangeArrowheads="1"/>
              </p:cNvSpPr>
              <p:nvPr/>
            </p:nvSpPr>
            <p:spPr bwMode="auto">
              <a:xfrm>
                <a:off x="1941" y="162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Oval 39"/>
              <p:cNvSpPr>
                <a:spLocks noChangeArrowheads="1"/>
              </p:cNvSpPr>
              <p:nvPr/>
            </p:nvSpPr>
            <p:spPr bwMode="auto">
              <a:xfrm>
                <a:off x="1990" y="157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Oval 40"/>
              <p:cNvSpPr>
                <a:spLocks noChangeArrowheads="1"/>
              </p:cNvSpPr>
              <p:nvPr/>
            </p:nvSpPr>
            <p:spPr bwMode="auto">
              <a:xfrm>
                <a:off x="2039" y="152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Oval 41"/>
              <p:cNvSpPr>
                <a:spLocks noChangeArrowheads="1"/>
              </p:cNvSpPr>
              <p:nvPr/>
            </p:nvSpPr>
            <p:spPr bwMode="auto">
              <a:xfrm>
                <a:off x="2088" y="1493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Oval 42"/>
              <p:cNvSpPr>
                <a:spLocks noChangeArrowheads="1"/>
              </p:cNvSpPr>
              <p:nvPr/>
            </p:nvSpPr>
            <p:spPr bwMode="auto">
              <a:xfrm>
                <a:off x="2140" y="1497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Oval 43"/>
              <p:cNvSpPr>
                <a:spLocks noChangeArrowheads="1"/>
              </p:cNvSpPr>
              <p:nvPr/>
            </p:nvSpPr>
            <p:spPr bwMode="auto">
              <a:xfrm>
                <a:off x="2189" y="144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Oval 44"/>
              <p:cNvSpPr>
                <a:spLocks noChangeArrowheads="1"/>
              </p:cNvSpPr>
              <p:nvPr/>
            </p:nvSpPr>
            <p:spPr bwMode="auto">
              <a:xfrm>
                <a:off x="2238" y="143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Oval 45"/>
              <p:cNvSpPr>
                <a:spLocks noChangeArrowheads="1"/>
              </p:cNvSpPr>
              <p:nvPr/>
            </p:nvSpPr>
            <p:spPr bwMode="auto">
              <a:xfrm>
                <a:off x="2287" y="1420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Oval 46"/>
              <p:cNvSpPr>
                <a:spLocks noChangeArrowheads="1"/>
              </p:cNvSpPr>
              <p:nvPr/>
            </p:nvSpPr>
            <p:spPr bwMode="auto">
              <a:xfrm>
                <a:off x="2335" y="132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Oval 47"/>
              <p:cNvSpPr>
                <a:spLocks noChangeArrowheads="1"/>
              </p:cNvSpPr>
              <p:nvPr/>
            </p:nvSpPr>
            <p:spPr bwMode="auto">
              <a:xfrm>
                <a:off x="2384" y="133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Oval 48"/>
              <p:cNvSpPr>
                <a:spLocks noChangeArrowheads="1"/>
              </p:cNvSpPr>
              <p:nvPr/>
            </p:nvSpPr>
            <p:spPr bwMode="auto">
              <a:xfrm>
                <a:off x="2433" y="131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Oval 49"/>
              <p:cNvSpPr>
                <a:spLocks noChangeArrowheads="1"/>
              </p:cNvSpPr>
              <p:nvPr/>
            </p:nvSpPr>
            <p:spPr bwMode="auto">
              <a:xfrm>
                <a:off x="2482" y="1284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Oval 50"/>
              <p:cNvSpPr>
                <a:spLocks noChangeArrowheads="1"/>
              </p:cNvSpPr>
              <p:nvPr/>
            </p:nvSpPr>
            <p:spPr bwMode="auto">
              <a:xfrm>
                <a:off x="2531" y="126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Oval 51"/>
              <p:cNvSpPr>
                <a:spLocks noChangeArrowheads="1"/>
              </p:cNvSpPr>
              <p:nvPr/>
            </p:nvSpPr>
            <p:spPr bwMode="auto">
              <a:xfrm>
                <a:off x="2580" y="122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" name="Oval 52"/>
              <p:cNvSpPr>
                <a:spLocks noChangeArrowheads="1"/>
              </p:cNvSpPr>
              <p:nvPr/>
            </p:nvSpPr>
            <p:spPr bwMode="auto">
              <a:xfrm>
                <a:off x="2629" y="11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" name="Oval 53"/>
              <p:cNvSpPr>
                <a:spLocks noChangeArrowheads="1"/>
              </p:cNvSpPr>
              <p:nvPr/>
            </p:nvSpPr>
            <p:spPr bwMode="auto">
              <a:xfrm>
                <a:off x="2678" y="1179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" name="Oval 54"/>
              <p:cNvSpPr>
                <a:spLocks noChangeArrowheads="1"/>
              </p:cNvSpPr>
              <p:nvPr/>
            </p:nvSpPr>
            <p:spPr bwMode="auto">
              <a:xfrm>
                <a:off x="2726" y="118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" name="Oval 55"/>
              <p:cNvSpPr>
                <a:spLocks noChangeArrowheads="1"/>
              </p:cNvSpPr>
              <p:nvPr/>
            </p:nvSpPr>
            <p:spPr bwMode="auto">
              <a:xfrm>
                <a:off x="2775" y="115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8" name="Oval 56"/>
              <p:cNvSpPr>
                <a:spLocks noChangeArrowheads="1"/>
              </p:cNvSpPr>
              <p:nvPr/>
            </p:nvSpPr>
            <p:spPr bwMode="auto">
              <a:xfrm>
                <a:off x="2824" y="110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9" name="Oval 57"/>
              <p:cNvSpPr>
                <a:spLocks noChangeArrowheads="1"/>
              </p:cNvSpPr>
              <p:nvPr/>
            </p:nvSpPr>
            <p:spPr bwMode="auto">
              <a:xfrm>
                <a:off x="2873" y="108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0" name="Oval 58"/>
              <p:cNvSpPr>
                <a:spLocks noChangeArrowheads="1"/>
              </p:cNvSpPr>
              <p:nvPr/>
            </p:nvSpPr>
            <p:spPr bwMode="auto">
              <a:xfrm>
                <a:off x="2922" y="109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1" name="Oval 59"/>
              <p:cNvSpPr>
                <a:spLocks noChangeArrowheads="1"/>
              </p:cNvSpPr>
              <p:nvPr/>
            </p:nvSpPr>
            <p:spPr bwMode="auto">
              <a:xfrm>
                <a:off x="2971" y="103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2" name="Oval 60"/>
              <p:cNvSpPr>
                <a:spLocks noChangeArrowheads="1"/>
              </p:cNvSpPr>
              <p:nvPr/>
            </p:nvSpPr>
            <p:spPr bwMode="auto">
              <a:xfrm>
                <a:off x="3020" y="104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3" name="Oval 61"/>
              <p:cNvSpPr>
                <a:spLocks noChangeArrowheads="1"/>
              </p:cNvSpPr>
              <p:nvPr/>
            </p:nvSpPr>
            <p:spPr bwMode="auto">
              <a:xfrm>
                <a:off x="3069" y="1032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" name="Oval 62"/>
              <p:cNvSpPr>
                <a:spLocks noChangeArrowheads="1"/>
              </p:cNvSpPr>
              <p:nvPr/>
            </p:nvSpPr>
            <p:spPr bwMode="auto">
              <a:xfrm>
                <a:off x="3117" y="97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" name="Oval 63"/>
              <p:cNvSpPr>
                <a:spLocks noChangeArrowheads="1"/>
              </p:cNvSpPr>
              <p:nvPr/>
            </p:nvSpPr>
            <p:spPr bwMode="auto">
              <a:xfrm>
                <a:off x="3166" y="98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6" name="Oval 64"/>
              <p:cNvSpPr>
                <a:spLocks noChangeArrowheads="1"/>
              </p:cNvSpPr>
              <p:nvPr/>
            </p:nvSpPr>
            <p:spPr bwMode="auto">
              <a:xfrm>
                <a:off x="3215" y="9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7" name="Oval 65"/>
              <p:cNvSpPr>
                <a:spLocks noChangeArrowheads="1"/>
              </p:cNvSpPr>
              <p:nvPr/>
            </p:nvSpPr>
            <p:spPr bwMode="auto">
              <a:xfrm>
                <a:off x="3264" y="93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" name="Oval 66"/>
              <p:cNvSpPr>
                <a:spLocks noChangeArrowheads="1"/>
              </p:cNvSpPr>
              <p:nvPr/>
            </p:nvSpPr>
            <p:spPr bwMode="auto">
              <a:xfrm>
                <a:off x="3313" y="9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" name="Oval 67"/>
              <p:cNvSpPr>
                <a:spLocks noChangeArrowheads="1"/>
              </p:cNvSpPr>
              <p:nvPr/>
            </p:nvSpPr>
            <p:spPr bwMode="auto">
              <a:xfrm>
                <a:off x="3362" y="9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" name="Oval 68"/>
              <p:cNvSpPr>
                <a:spLocks noChangeArrowheads="1"/>
              </p:cNvSpPr>
              <p:nvPr/>
            </p:nvSpPr>
            <p:spPr bwMode="auto">
              <a:xfrm>
                <a:off x="3411" y="9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" name="Oval 69"/>
              <p:cNvSpPr>
                <a:spLocks noChangeArrowheads="1"/>
              </p:cNvSpPr>
              <p:nvPr/>
            </p:nvSpPr>
            <p:spPr bwMode="auto">
              <a:xfrm>
                <a:off x="3459" y="886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" name="Oval 70"/>
              <p:cNvSpPr>
                <a:spLocks noChangeArrowheads="1"/>
              </p:cNvSpPr>
              <p:nvPr/>
            </p:nvSpPr>
            <p:spPr bwMode="auto">
              <a:xfrm>
                <a:off x="3508" y="886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" name="Oval 71"/>
              <p:cNvSpPr>
                <a:spLocks noChangeArrowheads="1"/>
              </p:cNvSpPr>
              <p:nvPr/>
            </p:nvSpPr>
            <p:spPr bwMode="auto">
              <a:xfrm>
                <a:off x="3557" y="84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" name="Oval 72"/>
              <p:cNvSpPr>
                <a:spLocks noChangeArrowheads="1"/>
              </p:cNvSpPr>
              <p:nvPr/>
            </p:nvSpPr>
            <p:spPr bwMode="auto">
              <a:xfrm>
                <a:off x="3606" y="85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" name="Oval 73"/>
              <p:cNvSpPr>
                <a:spLocks noChangeArrowheads="1"/>
              </p:cNvSpPr>
              <p:nvPr/>
            </p:nvSpPr>
            <p:spPr bwMode="auto">
              <a:xfrm>
                <a:off x="3655" y="83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" name="Oval 74"/>
              <p:cNvSpPr>
                <a:spLocks noChangeArrowheads="1"/>
              </p:cNvSpPr>
              <p:nvPr/>
            </p:nvSpPr>
            <p:spPr bwMode="auto">
              <a:xfrm>
                <a:off x="3704" y="79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" name="Oval 75"/>
              <p:cNvSpPr>
                <a:spLocks noChangeArrowheads="1"/>
              </p:cNvSpPr>
              <p:nvPr/>
            </p:nvSpPr>
            <p:spPr bwMode="auto">
              <a:xfrm>
                <a:off x="3753" y="80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" name="Oval 76"/>
              <p:cNvSpPr>
                <a:spLocks noChangeArrowheads="1"/>
              </p:cNvSpPr>
              <p:nvPr/>
            </p:nvSpPr>
            <p:spPr bwMode="auto">
              <a:xfrm>
                <a:off x="3805" y="79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" name="Oval 77"/>
              <p:cNvSpPr>
                <a:spLocks noChangeArrowheads="1"/>
              </p:cNvSpPr>
              <p:nvPr/>
            </p:nvSpPr>
            <p:spPr bwMode="auto">
              <a:xfrm>
                <a:off x="3854" y="78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" name="Oval 78"/>
              <p:cNvSpPr>
                <a:spLocks noChangeArrowheads="1"/>
              </p:cNvSpPr>
              <p:nvPr/>
            </p:nvSpPr>
            <p:spPr bwMode="auto">
              <a:xfrm>
                <a:off x="3903" y="77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" name="Oval 79"/>
              <p:cNvSpPr>
                <a:spLocks noChangeArrowheads="1"/>
              </p:cNvSpPr>
              <p:nvPr/>
            </p:nvSpPr>
            <p:spPr bwMode="auto">
              <a:xfrm>
                <a:off x="3952" y="72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" name="Oval 80"/>
              <p:cNvSpPr>
                <a:spLocks noChangeArrowheads="1"/>
              </p:cNvSpPr>
              <p:nvPr/>
            </p:nvSpPr>
            <p:spPr bwMode="auto">
              <a:xfrm>
                <a:off x="4001" y="735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" name="Oval 81"/>
              <p:cNvSpPr>
                <a:spLocks noChangeArrowheads="1"/>
              </p:cNvSpPr>
              <p:nvPr/>
            </p:nvSpPr>
            <p:spPr bwMode="auto">
              <a:xfrm>
                <a:off x="4049" y="7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" name="Oval 82"/>
              <p:cNvSpPr>
                <a:spLocks noChangeArrowheads="1"/>
              </p:cNvSpPr>
              <p:nvPr/>
            </p:nvSpPr>
            <p:spPr bwMode="auto">
              <a:xfrm>
                <a:off x="4098" y="7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" name="Oval 83"/>
              <p:cNvSpPr>
                <a:spLocks noChangeArrowheads="1"/>
              </p:cNvSpPr>
              <p:nvPr/>
            </p:nvSpPr>
            <p:spPr bwMode="auto">
              <a:xfrm>
                <a:off x="4147" y="69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" name="Oval 84"/>
              <p:cNvSpPr>
                <a:spLocks noChangeArrowheads="1"/>
              </p:cNvSpPr>
              <p:nvPr/>
            </p:nvSpPr>
            <p:spPr bwMode="auto">
              <a:xfrm>
                <a:off x="4196" y="70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" name="Oval 85"/>
              <p:cNvSpPr>
                <a:spLocks noChangeArrowheads="1"/>
              </p:cNvSpPr>
              <p:nvPr/>
            </p:nvSpPr>
            <p:spPr bwMode="auto">
              <a:xfrm>
                <a:off x="4245" y="70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" name="Oval 86"/>
              <p:cNvSpPr>
                <a:spLocks noChangeArrowheads="1"/>
              </p:cNvSpPr>
              <p:nvPr/>
            </p:nvSpPr>
            <p:spPr bwMode="auto">
              <a:xfrm>
                <a:off x="4294" y="6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" name="Oval 87"/>
              <p:cNvSpPr>
                <a:spLocks noChangeArrowheads="1"/>
              </p:cNvSpPr>
              <p:nvPr/>
            </p:nvSpPr>
            <p:spPr bwMode="auto">
              <a:xfrm>
                <a:off x="4343" y="6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" name="Oval 88"/>
              <p:cNvSpPr>
                <a:spLocks noChangeArrowheads="1"/>
              </p:cNvSpPr>
              <p:nvPr/>
            </p:nvSpPr>
            <p:spPr bwMode="auto">
              <a:xfrm>
                <a:off x="4392" y="652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" name="Oval 89"/>
              <p:cNvSpPr>
                <a:spLocks noChangeArrowheads="1"/>
              </p:cNvSpPr>
              <p:nvPr/>
            </p:nvSpPr>
            <p:spPr bwMode="auto">
              <a:xfrm>
                <a:off x="4440" y="6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" name="Oval 90"/>
              <p:cNvSpPr>
                <a:spLocks noChangeArrowheads="1"/>
              </p:cNvSpPr>
              <p:nvPr/>
            </p:nvSpPr>
            <p:spPr bwMode="auto">
              <a:xfrm>
                <a:off x="4489" y="62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" name="Oval 91"/>
              <p:cNvSpPr>
                <a:spLocks noChangeArrowheads="1"/>
              </p:cNvSpPr>
              <p:nvPr/>
            </p:nvSpPr>
            <p:spPr bwMode="auto">
              <a:xfrm>
                <a:off x="4538" y="6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" name="Oval 92"/>
              <p:cNvSpPr>
                <a:spLocks noChangeArrowheads="1"/>
              </p:cNvSpPr>
              <p:nvPr/>
            </p:nvSpPr>
            <p:spPr bwMode="auto">
              <a:xfrm>
                <a:off x="4587" y="65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" name="Oval 93"/>
              <p:cNvSpPr>
                <a:spLocks noChangeArrowheads="1"/>
              </p:cNvSpPr>
              <p:nvPr/>
            </p:nvSpPr>
            <p:spPr bwMode="auto">
              <a:xfrm>
                <a:off x="4636" y="63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" name="Oval 94"/>
              <p:cNvSpPr>
                <a:spLocks noChangeArrowheads="1"/>
              </p:cNvSpPr>
              <p:nvPr/>
            </p:nvSpPr>
            <p:spPr bwMode="auto">
              <a:xfrm>
                <a:off x="4685" y="62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" name="Oval 95"/>
              <p:cNvSpPr>
                <a:spLocks noChangeArrowheads="1"/>
              </p:cNvSpPr>
              <p:nvPr/>
            </p:nvSpPr>
            <p:spPr bwMode="auto">
              <a:xfrm>
                <a:off x="4734" y="6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" name="Oval 96"/>
              <p:cNvSpPr>
                <a:spLocks noChangeArrowheads="1"/>
              </p:cNvSpPr>
              <p:nvPr/>
            </p:nvSpPr>
            <p:spPr bwMode="auto">
              <a:xfrm>
                <a:off x="4783" y="606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" name="Oval 97"/>
              <p:cNvSpPr>
                <a:spLocks noChangeArrowheads="1"/>
              </p:cNvSpPr>
              <p:nvPr/>
            </p:nvSpPr>
            <p:spPr bwMode="auto">
              <a:xfrm>
                <a:off x="4831" y="61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" name="Oval 98"/>
              <p:cNvSpPr>
                <a:spLocks noChangeArrowheads="1"/>
              </p:cNvSpPr>
              <p:nvPr/>
            </p:nvSpPr>
            <p:spPr bwMode="auto">
              <a:xfrm>
                <a:off x="4880" y="6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" name="Oval 99"/>
              <p:cNvSpPr>
                <a:spLocks noChangeArrowheads="1"/>
              </p:cNvSpPr>
              <p:nvPr/>
            </p:nvSpPr>
            <p:spPr bwMode="auto">
              <a:xfrm>
                <a:off x="4929" y="56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" name="Oval 100"/>
              <p:cNvSpPr>
                <a:spLocks noChangeArrowheads="1"/>
              </p:cNvSpPr>
              <p:nvPr/>
            </p:nvSpPr>
            <p:spPr bwMode="auto">
              <a:xfrm>
                <a:off x="4978" y="56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" name="Oval 101"/>
              <p:cNvSpPr>
                <a:spLocks noChangeArrowheads="1"/>
              </p:cNvSpPr>
              <p:nvPr/>
            </p:nvSpPr>
            <p:spPr bwMode="auto">
              <a:xfrm>
                <a:off x="5027" y="5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" name="Oval 102"/>
              <p:cNvSpPr>
                <a:spLocks noChangeArrowheads="1"/>
              </p:cNvSpPr>
              <p:nvPr/>
            </p:nvSpPr>
            <p:spPr bwMode="auto">
              <a:xfrm>
                <a:off x="5076" y="57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" name="Oval 103"/>
              <p:cNvSpPr>
                <a:spLocks noChangeArrowheads="1"/>
              </p:cNvSpPr>
              <p:nvPr/>
            </p:nvSpPr>
            <p:spPr bwMode="auto">
              <a:xfrm>
                <a:off x="5125" y="58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" name="Oval 104"/>
              <p:cNvSpPr>
                <a:spLocks noChangeArrowheads="1"/>
              </p:cNvSpPr>
              <p:nvPr/>
            </p:nvSpPr>
            <p:spPr bwMode="auto">
              <a:xfrm>
                <a:off x="5174" y="575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" name="Oval 105"/>
              <p:cNvSpPr>
                <a:spLocks noChangeArrowheads="1"/>
              </p:cNvSpPr>
              <p:nvPr/>
            </p:nvSpPr>
            <p:spPr bwMode="auto">
              <a:xfrm>
                <a:off x="5222" y="5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" name="Oval 106"/>
              <p:cNvSpPr>
                <a:spLocks noChangeArrowheads="1"/>
              </p:cNvSpPr>
              <p:nvPr/>
            </p:nvSpPr>
            <p:spPr bwMode="auto">
              <a:xfrm>
                <a:off x="5271" y="56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" name="Oval 107"/>
              <p:cNvSpPr>
                <a:spLocks noChangeArrowheads="1"/>
              </p:cNvSpPr>
              <p:nvPr/>
            </p:nvSpPr>
            <p:spPr bwMode="auto">
              <a:xfrm>
                <a:off x="5320" y="60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" name="Oval 108"/>
              <p:cNvSpPr>
                <a:spLocks noChangeArrowheads="1"/>
              </p:cNvSpPr>
              <p:nvPr/>
            </p:nvSpPr>
            <p:spPr bwMode="auto">
              <a:xfrm>
                <a:off x="5369" y="63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5" name="Oval 109"/>
              <p:cNvSpPr>
                <a:spLocks noChangeArrowheads="1"/>
              </p:cNvSpPr>
              <p:nvPr/>
            </p:nvSpPr>
            <p:spPr bwMode="auto">
              <a:xfrm>
                <a:off x="5421" y="673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6" name="Oval 110"/>
              <p:cNvSpPr>
                <a:spLocks noChangeArrowheads="1"/>
              </p:cNvSpPr>
              <p:nvPr/>
            </p:nvSpPr>
            <p:spPr bwMode="auto">
              <a:xfrm>
                <a:off x="5470" y="70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7" name="Oval 111"/>
              <p:cNvSpPr>
                <a:spLocks noChangeArrowheads="1"/>
              </p:cNvSpPr>
              <p:nvPr/>
            </p:nvSpPr>
            <p:spPr bwMode="auto">
              <a:xfrm>
                <a:off x="5519" y="84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8" name="Oval 112"/>
              <p:cNvSpPr>
                <a:spLocks noChangeArrowheads="1"/>
              </p:cNvSpPr>
              <p:nvPr/>
            </p:nvSpPr>
            <p:spPr bwMode="auto">
              <a:xfrm>
                <a:off x="670" y="243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9" name="Oval 113"/>
              <p:cNvSpPr>
                <a:spLocks noChangeArrowheads="1"/>
              </p:cNvSpPr>
              <p:nvPr/>
            </p:nvSpPr>
            <p:spPr bwMode="auto">
              <a:xfrm>
                <a:off x="719" y="224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" name="Oval 114"/>
              <p:cNvSpPr>
                <a:spLocks noChangeArrowheads="1"/>
              </p:cNvSpPr>
              <p:nvPr/>
            </p:nvSpPr>
            <p:spPr bwMode="auto">
              <a:xfrm>
                <a:off x="768" y="211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1" name="Oval 115"/>
              <p:cNvSpPr>
                <a:spLocks noChangeArrowheads="1"/>
              </p:cNvSpPr>
              <p:nvPr/>
            </p:nvSpPr>
            <p:spPr bwMode="auto">
              <a:xfrm>
                <a:off x="817" y="204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2" name="Oval 116"/>
              <p:cNvSpPr>
                <a:spLocks noChangeArrowheads="1"/>
              </p:cNvSpPr>
              <p:nvPr/>
            </p:nvSpPr>
            <p:spPr bwMode="auto">
              <a:xfrm>
                <a:off x="866" y="192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" name="Oval 117"/>
              <p:cNvSpPr>
                <a:spLocks noChangeArrowheads="1"/>
              </p:cNvSpPr>
              <p:nvPr/>
            </p:nvSpPr>
            <p:spPr bwMode="auto">
              <a:xfrm>
                <a:off x="915" y="187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" name="Oval 118"/>
              <p:cNvSpPr>
                <a:spLocks noChangeArrowheads="1"/>
              </p:cNvSpPr>
              <p:nvPr/>
            </p:nvSpPr>
            <p:spPr bwMode="auto">
              <a:xfrm>
                <a:off x="963" y="186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" name="Oval 119"/>
              <p:cNvSpPr>
                <a:spLocks noChangeArrowheads="1"/>
              </p:cNvSpPr>
              <p:nvPr/>
            </p:nvSpPr>
            <p:spPr bwMode="auto">
              <a:xfrm>
                <a:off x="1012" y="184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" name="Oval 120"/>
              <p:cNvSpPr>
                <a:spLocks noChangeArrowheads="1"/>
              </p:cNvSpPr>
              <p:nvPr/>
            </p:nvSpPr>
            <p:spPr bwMode="auto">
              <a:xfrm>
                <a:off x="1061" y="181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" name="Oval 121"/>
              <p:cNvSpPr>
                <a:spLocks noChangeArrowheads="1"/>
              </p:cNvSpPr>
              <p:nvPr/>
            </p:nvSpPr>
            <p:spPr bwMode="auto">
              <a:xfrm>
                <a:off x="1110" y="175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" name="Oval 122"/>
              <p:cNvSpPr>
                <a:spLocks noChangeArrowheads="1"/>
              </p:cNvSpPr>
              <p:nvPr/>
            </p:nvSpPr>
            <p:spPr bwMode="auto">
              <a:xfrm>
                <a:off x="1159" y="1724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" name="Oval 123"/>
              <p:cNvSpPr>
                <a:spLocks noChangeArrowheads="1"/>
              </p:cNvSpPr>
              <p:nvPr/>
            </p:nvSpPr>
            <p:spPr bwMode="auto">
              <a:xfrm>
                <a:off x="1208" y="170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" name="Oval 124"/>
              <p:cNvSpPr>
                <a:spLocks noChangeArrowheads="1"/>
              </p:cNvSpPr>
              <p:nvPr/>
            </p:nvSpPr>
            <p:spPr bwMode="auto">
              <a:xfrm>
                <a:off x="1257" y="168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" name="Oval 125"/>
              <p:cNvSpPr>
                <a:spLocks noChangeArrowheads="1"/>
              </p:cNvSpPr>
              <p:nvPr/>
            </p:nvSpPr>
            <p:spPr bwMode="auto">
              <a:xfrm>
                <a:off x="1306" y="1657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2" name="Oval 126"/>
              <p:cNvSpPr>
                <a:spLocks noChangeArrowheads="1"/>
              </p:cNvSpPr>
              <p:nvPr/>
            </p:nvSpPr>
            <p:spPr bwMode="auto">
              <a:xfrm>
                <a:off x="1354" y="165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3" name="Oval 127"/>
              <p:cNvSpPr>
                <a:spLocks noChangeArrowheads="1"/>
              </p:cNvSpPr>
              <p:nvPr/>
            </p:nvSpPr>
            <p:spPr bwMode="auto">
              <a:xfrm>
                <a:off x="1403" y="166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4" name="Oval 128"/>
              <p:cNvSpPr>
                <a:spLocks noChangeArrowheads="1"/>
              </p:cNvSpPr>
              <p:nvPr/>
            </p:nvSpPr>
            <p:spPr bwMode="auto">
              <a:xfrm>
                <a:off x="1452" y="160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5" name="Oval 129"/>
              <p:cNvSpPr>
                <a:spLocks noChangeArrowheads="1"/>
              </p:cNvSpPr>
              <p:nvPr/>
            </p:nvSpPr>
            <p:spPr bwMode="auto">
              <a:xfrm>
                <a:off x="1501" y="160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" name="Oval 130"/>
              <p:cNvSpPr>
                <a:spLocks noChangeArrowheads="1"/>
              </p:cNvSpPr>
              <p:nvPr/>
            </p:nvSpPr>
            <p:spPr bwMode="auto">
              <a:xfrm>
                <a:off x="1550" y="159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" name="Oval 131"/>
              <p:cNvSpPr>
                <a:spLocks noChangeArrowheads="1"/>
              </p:cNvSpPr>
              <p:nvPr/>
            </p:nvSpPr>
            <p:spPr bwMode="auto">
              <a:xfrm>
                <a:off x="1599" y="156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" name="Oval 132"/>
              <p:cNvSpPr>
                <a:spLocks noChangeArrowheads="1"/>
              </p:cNvSpPr>
              <p:nvPr/>
            </p:nvSpPr>
            <p:spPr bwMode="auto">
              <a:xfrm>
                <a:off x="1648" y="157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9" name="Oval 133"/>
              <p:cNvSpPr>
                <a:spLocks noChangeArrowheads="1"/>
              </p:cNvSpPr>
              <p:nvPr/>
            </p:nvSpPr>
            <p:spPr bwMode="auto">
              <a:xfrm>
                <a:off x="1697" y="1563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0" name="Oval 134"/>
              <p:cNvSpPr>
                <a:spLocks noChangeArrowheads="1"/>
              </p:cNvSpPr>
              <p:nvPr/>
            </p:nvSpPr>
            <p:spPr bwMode="auto">
              <a:xfrm>
                <a:off x="1745" y="1497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" name="Oval 135"/>
              <p:cNvSpPr>
                <a:spLocks noChangeArrowheads="1"/>
              </p:cNvSpPr>
              <p:nvPr/>
            </p:nvSpPr>
            <p:spPr bwMode="auto">
              <a:xfrm>
                <a:off x="1794" y="152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2" name="Oval 136"/>
              <p:cNvSpPr>
                <a:spLocks noChangeArrowheads="1"/>
              </p:cNvSpPr>
              <p:nvPr/>
            </p:nvSpPr>
            <p:spPr bwMode="auto">
              <a:xfrm>
                <a:off x="1843" y="1532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3" name="Oval 137"/>
              <p:cNvSpPr>
                <a:spLocks noChangeArrowheads="1"/>
              </p:cNvSpPr>
              <p:nvPr/>
            </p:nvSpPr>
            <p:spPr bwMode="auto">
              <a:xfrm>
                <a:off x="1892" y="149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4" name="Oval 138"/>
              <p:cNvSpPr>
                <a:spLocks noChangeArrowheads="1"/>
              </p:cNvSpPr>
              <p:nvPr/>
            </p:nvSpPr>
            <p:spPr bwMode="auto">
              <a:xfrm>
                <a:off x="1941" y="147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5" name="Oval 139"/>
              <p:cNvSpPr>
                <a:spLocks noChangeArrowheads="1"/>
              </p:cNvSpPr>
              <p:nvPr/>
            </p:nvSpPr>
            <p:spPr bwMode="auto">
              <a:xfrm>
                <a:off x="1990" y="145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6" name="Oval 140"/>
              <p:cNvSpPr>
                <a:spLocks noChangeArrowheads="1"/>
              </p:cNvSpPr>
              <p:nvPr/>
            </p:nvSpPr>
            <p:spPr bwMode="auto">
              <a:xfrm>
                <a:off x="2039" y="148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7" name="Oval 141"/>
              <p:cNvSpPr>
                <a:spLocks noChangeArrowheads="1"/>
              </p:cNvSpPr>
              <p:nvPr/>
            </p:nvSpPr>
            <p:spPr bwMode="auto">
              <a:xfrm>
                <a:off x="2088" y="1479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8" name="Oval 142"/>
              <p:cNvSpPr>
                <a:spLocks noChangeArrowheads="1"/>
              </p:cNvSpPr>
              <p:nvPr/>
            </p:nvSpPr>
            <p:spPr bwMode="auto">
              <a:xfrm>
                <a:off x="2140" y="145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9" name="Oval 143"/>
              <p:cNvSpPr>
                <a:spLocks noChangeArrowheads="1"/>
              </p:cNvSpPr>
              <p:nvPr/>
            </p:nvSpPr>
            <p:spPr bwMode="auto">
              <a:xfrm>
                <a:off x="2189" y="142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0" name="Oval 144"/>
              <p:cNvSpPr>
                <a:spLocks noChangeArrowheads="1"/>
              </p:cNvSpPr>
              <p:nvPr/>
            </p:nvSpPr>
            <p:spPr bwMode="auto">
              <a:xfrm>
                <a:off x="2238" y="144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" name="Oval 145"/>
              <p:cNvSpPr>
                <a:spLocks noChangeArrowheads="1"/>
              </p:cNvSpPr>
              <p:nvPr/>
            </p:nvSpPr>
            <p:spPr bwMode="auto">
              <a:xfrm>
                <a:off x="2287" y="1420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" name="Oval 146"/>
              <p:cNvSpPr>
                <a:spLocks noChangeArrowheads="1"/>
              </p:cNvSpPr>
              <p:nvPr/>
            </p:nvSpPr>
            <p:spPr bwMode="auto">
              <a:xfrm>
                <a:off x="2335" y="139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3" name="Oval 147"/>
              <p:cNvSpPr>
                <a:spLocks noChangeArrowheads="1"/>
              </p:cNvSpPr>
              <p:nvPr/>
            </p:nvSpPr>
            <p:spPr bwMode="auto">
              <a:xfrm>
                <a:off x="2384" y="140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4" name="Oval 148"/>
              <p:cNvSpPr>
                <a:spLocks noChangeArrowheads="1"/>
              </p:cNvSpPr>
              <p:nvPr/>
            </p:nvSpPr>
            <p:spPr bwMode="auto">
              <a:xfrm>
                <a:off x="2433" y="141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5" name="Oval 149"/>
              <p:cNvSpPr>
                <a:spLocks noChangeArrowheads="1"/>
              </p:cNvSpPr>
              <p:nvPr/>
            </p:nvSpPr>
            <p:spPr bwMode="auto">
              <a:xfrm>
                <a:off x="2482" y="137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6" name="Oval 150"/>
              <p:cNvSpPr>
                <a:spLocks noChangeArrowheads="1"/>
              </p:cNvSpPr>
              <p:nvPr/>
            </p:nvSpPr>
            <p:spPr bwMode="auto">
              <a:xfrm>
                <a:off x="2531" y="135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7" name="Oval 151"/>
              <p:cNvSpPr>
                <a:spLocks noChangeArrowheads="1"/>
              </p:cNvSpPr>
              <p:nvPr/>
            </p:nvSpPr>
            <p:spPr bwMode="auto">
              <a:xfrm>
                <a:off x="2580" y="137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8" name="Oval 152"/>
              <p:cNvSpPr>
                <a:spLocks noChangeArrowheads="1"/>
              </p:cNvSpPr>
              <p:nvPr/>
            </p:nvSpPr>
            <p:spPr bwMode="auto">
              <a:xfrm>
                <a:off x="2629" y="135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9" name="Oval 153"/>
              <p:cNvSpPr>
                <a:spLocks noChangeArrowheads="1"/>
              </p:cNvSpPr>
              <p:nvPr/>
            </p:nvSpPr>
            <p:spPr bwMode="auto">
              <a:xfrm>
                <a:off x="2678" y="1350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0" name="Oval 154"/>
              <p:cNvSpPr>
                <a:spLocks noChangeArrowheads="1"/>
              </p:cNvSpPr>
              <p:nvPr/>
            </p:nvSpPr>
            <p:spPr bwMode="auto">
              <a:xfrm>
                <a:off x="2726" y="1305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" name="Oval 155"/>
              <p:cNvSpPr>
                <a:spLocks noChangeArrowheads="1"/>
              </p:cNvSpPr>
              <p:nvPr/>
            </p:nvSpPr>
            <p:spPr bwMode="auto">
              <a:xfrm>
                <a:off x="2775" y="133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2" name="Oval 156"/>
              <p:cNvSpPr>
                <a:spLocks noChangeArrowheads="1"/>
              </p:cNvSpPr>
              <p:nvPr/>
            </p:nvSpPr>
            <p:spPr bwMode="auto">
              <a:xfrm>
                <a:off x="2824" y="132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3" name="Oval 157"/>
              <p:cNvSpPr>
                <a:spLocks noChangeArrowheads="1"/>
              </p:cNvSpPr>
              <p:nvPr/>
            </p:nvSpPr>
            <p:spPr bwMode="auto">
              <a:xfrm>
                <a:off x="2873" y="1284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4" name="Oval 158"/>
              <p:cNvSpPr>
                <a:spLocks noChangeArrowheads="1"/>
              </p:cNvSpPr>
              <p:nvPr/>
            </p:nvSpPr>
            <p:spPr bwMode="auto">
              <a:xfrm>
                <a:off x="2922" y="126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5" name="Oval 159"/>
              <p:cNvSpPr>
                <a:spLocks noChangeArrowheads="1"/>
              </p:cNvSpPr>
              <p:nvPr/>
            </p:nvSpPr>
            <p:spPr bwMode="auto">
              <a:xfrm>
                <a:off x="2971" y="126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6" name="Oval 160"/>
              <p:cNvSpPr>
                <a:spLocks noChangeArrowheads="1"/>
              </p:cNvSpPr>
              <p:nvPr/>
            </p:nvSpPr>
            <p:spPr bwMode="auto">
              <a:xfrm>
                <a:off x="3020" y="127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7" name="Oval 161"/>
              <p:cNvSpPr>
                <a:spLocks noChangeArrowheads="1"/>
              </p:cNvSpPr>
              <p:nvPr/>
            </p:nvSpPr>
            <p:spPr bwMode="auto">
              <a:xfrm>
                <a:off x="3069" y="1242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8" name="Oval 162"/>
              <p:cNvSpPr>
                <a:spLocks noChangeArrowheads="1"/>
              </p:cNvSpPr>
              <p:nvPr/>
            </p:nvSpPr>
            <p:spPr bwMode="auto">
              <a:xfrm>
                <a:off x="3117" y="125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9" name="Oval 163"/>
              <p:cNvSpPr>
                <a:spLocks noChangeArrowheads="1"/>
              </p:cNvSpPr>
              <p:nvPr/>
            </p:nvSpPr>
            <p:spPr bwMode="auto">
              <a:xfrm>
                <a:off x="3166" y="123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0" name="Oval 164"/>
              <p:cNvSpPr>
                <a:spLocks noChangeArrowheads="1"/>
              </p:cNvSpPr>
              <p:nvPr/>
            </p:nvSpPr>
            <p:spPr bwMode="auto">
              <a:xfrm>
                <a:off x="3215" y="121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1" name="Oval 165"/>
              <p:cNvSpPr>
                <a:spLocks noChangeArrowheads="1"/>
              </p:cNvSpPr>
              <p:nvPr/>
            </p:nvSpPr>
            <p:spPr bwMode="auto">
              <a:xfrm>
                <a:off x="3264" y="120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2" name="Oval 166"/>
              <p:cNvSpPr>
                <a:spLocks noChangeArrowheads="1"/>
              </p:cNvSpPr>
              <p:nvPr/>
            </p:nvSpPr>
            <p:spPr bwMode="auto">
              <a:xfrm>
                <a:off x="3313" y="117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3" name="Oval 167"/>
              <p:cNvSpPr>
                <a:spLocks noChangeArrowheads="1"/>
              </p:cNvSpPr>
              <p:nvPr/>
            </p:nvSpPr>
            <p:spPr bwMode="auto">
              <a:xfrm>
                <a:off x="3362" y="118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4" name="Oval 168"/>
              <p:cNvSpPr>
                <a:spLocks noChangeArrowheads="1"/>
              </p:cNvSpPr>
              <p:nvPr/>
            </p:nvSpPr>
            <p:spPr bwMode="auto">
              <a:xfrm>
                <a:off x="3411" y="115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5" name="Oval 169"/>
              <p:cNvSpPr>
                <a:spLocks noChangeArrowheads="1"/>
              </p:cNvSpPr>
              <p:nvPr/>
            </p:nvSpPr>
            <p:spPr bwMode="auto">
              <a:xfrm>
                <a:off x="3459" y="116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" name="Oval 170"/>
              <p:cNvSpPr>
                <a:spLocks noChangeArrowheads="1"/>
              </p:cNvSpPr>
              <p:nvPr/>
            </p:nvSpPr>
            <p:spPr bwMode="auto">
              <a:xfrm>
                <a:off x="3508" y="111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" name="Oval 171"/>
              <p:cNvSpPr>
                <a:spLocks noChangeArrowheads="1"/>
              </p:cNvSpPr>
              <p:nvPr/>
            </p:nvSpPr>
            <p:spPr bwMode="auto">
              <a:xfrm>
                <a:off x="3557" y="112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" name="Oval 172"/>
              <p:cNvSpPr>
                <a:spLocks noChangeArrowheads="1"/>
              </p:cNvSpPr>
              <p:nvPr/>
            </p:nvSpPr>
            <p:spPr bwMode="auto">
              <a:xfrm>
                <a:off x="3606" y="113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" name="Oval 173"/>
              <p:cNvSpPr>
                <a:spLocks noChangeArrowheads="1"/>
              </p:cNvSpPr>
              <p:nvPr/>
            </p:nvSpPr>
            <p:spPr bwMode="auto">
              <a:xfrm>
                <a:off x="3655" y="108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" name="Oval 174"/>
              <p:cNvSpPr>
                <a:spLocks noChangeArrowheads="1"/>
              </p:cNvSpPr>
              <p:nvPr/>
            </p:nvSpPr>
            <p:spPr bwMode="auto">
              <a:xfrm>
                <a:off x="3704" y="1092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" name="Oval 175"/>
              <p:cNvSpPr>
                <a:spLocks noChangeArrowheads="1"/>
              </p:cNvSpPr>
              <p:nvPr/>
            </p:nvSpPr>
            <p:spPr bwMode="auto">
              <a:xfrm>
                <a:off x="3753" y="1085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" name="Oval 176"/>
              <p:cNvSpPr>
                <a:spLocks noChangeArrowheads="1"/>
              </p:cNvSpPr>
              <p:nvPr/>
            </p:nvSpPr>
            <p:spPr bwMode="auto">
              <a:xfrm>
                <a:off x="3805" y="106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" name="Oval 177"/>
              <p:cNvSpPr>
                <a:spLocks noChangeArrowheads="1"/>
              </p:cNvSpPr>
              <p:nvPr/>
            </p:nvSpPr>
            <p:spPr bwMode="auto">
              <a:xfrm>
                <a:off x="3854" y="103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" name="Oval 178"/>
              <p:cNvSpPr>
                <a:spLocks noChangeArrowheads="1"/>
              </p:cNvSpPr>
              <p:nvPr/>
            </p:nvSpPr>
            <p:spPr bwMode="auto">
              <a:xfrm>
                <a:off x="3903" y="103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" name="Oval 179"/>
              <p:cNvSpPr>
                <a:spLocks noChangeArrowheads="1"/>
              </p:cNvSpPr>
              <p:nvPr/>
            </p:nvSpPr>
            <p:spPr bwMode="auto">
              <a:xfrm>
                <a:off x="3952" y="104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" name="Oval 180"/>
              <p:cNvSpPr>
                <a:spLocks noChangeArrowheads="1"/>
              </p:cNvSpPr>
              <p:nvPr/>
            </p:nvSpPr>
            <p:spPr bwMode="auto">
              <a:xfrm>
                <a:off x="4001" y="1018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" name="Oval 181"/>
              <p:cNvSpPr>
                <a:spLocks noChangeArrowheads="1"/>
              </p:cNvSpPr>
              <p:nvPr/>
            </p:nvSpPr>
            <p:spPr bwMode="auto">
              <a:xfrm>
                <a:off x="4049" y="101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" name="Oval 182"/>
              <p:cNvSpPr>
                <a:spLocks noChangeArrowheads="1"/>
              </p:cNvSpPr>
              <p:nvPr/>
            </p:nvSpPr>
            <p:spPr bwMode="auto">
              <a:xfrm>
                <a:off x="4098" y="101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" name="Oval 183"/>
              <p:cNvSpPr>
                <a:spLocks noChangeArrowheads="1"/>
              </p:cNvSpPr>
              <p:nvPr/>
            </p:nvSpPr>
            <p:spPr bwMode="auto">
              <a:xfrm>
                <a:off x="4147" y="99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" name="Oval 184"/>
              <p:cNvSpPr>
                <a:spLocks noChangeArrowheads="1"/>
              </p:cNvSpPr>
              <p:nvPr/>
            </p:nvSpPr>
            <p:spPr bwMode="auto">
              <a:xfrm>
                <a:off x="4196" y="99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" name="Oval 185"/>
              <p:cNvSpPr>
                <a:spLocks noChangeArrowheads="1"/>
              </p:cNvSpPr>
              <p:nvPr/>
            </p:nvSpPr>
            <p:spPr bwMode="auto">
              <a:xfrm>
                <a:off x="4245" y="97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" name="Oval 186"/>
              <p:cNvSpPr>
                <a:spLocks noChangeArrowheads="1"/>
              </p:cNvSpPr>
              <p:nvPr/>
            </p:nvSpPr>
            <p:spPr bwMode="auto">
              <a:xfrm>
                <a:off x="4294" y="94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" name="Oval 187"/>
              <p:cNvSpPr>
                <a:spLocks noChangeArrowheads="1"/>
              </p:cNvSpPr>
              <p:nvPr/>
            </p:nvSpPr>
            <p:spPr bwMode="auto">
              <a:xfrm>
                <a:off x="4343" y="92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" name="Oval 188"/>
              <p:cNvSpPr>
                <a:spLocks noChangeArrowheads="1"/>
              </p:cNvSpPr>
              <p:nvPr/>
            </p:nvSpPr>
            <p:spPr bwMode="auto">
              <a:xfrm>
                <a:off x="4392" y="927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" name="Oval 189"/>
              <p:cNvSpPr>
                <a:spLocks noChangeArrowheads="1"/>
              </p:cNvSpPr>
              <p:nvPr/>
            </p:nvSpPr>
            <p:spPr bwMode="auto">
              <a:xfrm>
                <a:off x="4440" y="94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" name="Oval 190"/>
              <p:cNvSpPr>
                <a:spLocks noChangeArrowheads="1"/>
              </p:cNvSpPr>
              <p:nvPr/>
            </p:nvSpPr>
            <p:spPr bwMode="auto">
              <a:xfrm>
                <a:off x="4489" y="93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7" name="Oval 191"/>
              <p:cNvSpPr>
                <a:spLocks noChangeArrowheads="1"/>
              </p:cNvSpPr>
              <p:nvPr/>
            </p:nvSpPr>
            <p:spPr bwMode="auto">
              <a:xfrm>
                <a:off x="4538" y="91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8" name="Oval 192"/>
              <p:cNvSpPr>
                <a:spLocks noChangeArrowheads="1"/>
              </p:cNvSpPr>
              <p:nvPr/>
            </p:nvSpPr>
            <p:spPr bwMode="auto">
              <a:xfrm>
                <a:off x="4587" y="88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9" name="Oval 193"/>
              <p:cNvSpPr>
                <a:spLocks noChangeArrowheads="1"/>
              </p:cNvSpPr>
              <p:nvPr/>
            </p:nvSpPr>
            <p:spPr bwMode="auto">
              <a:xfrm>
                <a:off x="4636" y="865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0" name="Oval 194"/>
              <p:cNvSpPr>
                <a:spLocks noChangeArrowheads="1"/>
              </p:cNvSpPr>
              <p:nvPr/>
            </p:nvSpPr>
            <p:spPr bwMode="auto">
              <a:xfrm>
                <a:off x="4685" y="87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1" name="Oval 195"/>
              <p:cNvSpPr>
                <a:spLocks noChangeArrowheads="1"/>
              </p:cNvSpPr>
              <p:nvPr/>
            </p:nvSpPr>
            <p:spPr bwMode="auto">
              <a:xfrm>
                <a:off x="4734" y="865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" name="Oval 196"/>
              <p:cNvSpPr>
                <a:spLocks noChangeArrowheads="1"/>
              </p:cNvSpPr>
              <p:nvPr/>
            </p:nvSpPr>
            <p:spPr bwMode="auto">
              <a:xfrm>
                <a:off x="4783" y="854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3" name="Oval 197"/>
              <p:cNvSpPr>
                <a:spLocks noChangeArrowheads="1"/>
              </p:cNvSpPr>
              <p:nvPr/>
            </p:nvSpPr>
            <p:spPr bwMode="auto">
              <a:xfrm>
                <a:off x="4831" y="84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4" name="Oval 198"/>
              <p:cNvSpPr>
                <a:spLocks noChangeArrowheads="1"/>
              </p:cNvSpPr>
              <p:nvPr/>
            </p:nvSpPr>
            <p:spPr bwMode="auto">
              <a:xfrm>
                <a:off x="4880" y="81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5" name="Oval 199"/>
              <p:cNvSpPr>
                <a:spLocks noChangeArrowheads="1"/>
              </p:cNvSpPr>
              <p:nvPr/>
            </p:nvSpPr>
            <p:spPr bwMode="auto">
              <a:xfrm>
                <a:off x="4929" y="82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6" name="Oval 200"/>
              <p:cNvSpPr>
                <a:spLocks noChangeArrowheads="1"/>
              </p:cNvSpPr>
              <p:nvPr/>
            </p:nvSpPr>
            <p:spPr bwMode="auto">
              <a:xfrm>
                <a:off x="4978" y="80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" name="Oval 201"/>
              <p:cNvSpPr>
                <a:spLocks noChangeArrowheads="1"/>
              </p:cNvSpPr>
              <p:nvPr/>
            </p:nvSpPr>
            <p:spPr bwMode="auto">
              <a:xfrm>
                <a:off x="5027" y="77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8" name="Oval 202"/>
              <p:cNvSpPr>
                <a:spLocks noChangeArrowheads="1"/>
              </p:cNvSpPr>
              <p:nvPr/>
            </p:nvSpPr>
            <p:spPr bwMode="auto">
              <a:xfrm>
                <a:off x="5076" y="78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9" name="Oval 203"/>
              <p:cNvSpPr>
                <a:spLocks noChangeArrowheads="1"/>
              </p:cNvSpPr>
              <p:nvPr/>
            </p:nvSpPr>
            <p:spPr bwMode="auto">
              <a:xfrm>
                <a:off x="5125" y="76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0" name="Oval 204"/>
              <p:cNvSpPr>
                <a:spLocks noChangeArrowheads="1"/>
              </p:cNvSpPr>
              <p:nvPr/>
            </p:nvSpPr>
            <p:spPr bwMode="auto">
              <a:xfrm>
                <a:off x="5174" y="763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Oval 206"/>
            <p:cNvSpPr>
              <a:spLocks noChangeArrowheads="1"/>
            </p:cNvSpPr>
            <p:nvPr/>
          </p:nvSpPr>
          <p:spPr bwMode="auto">
            <a:xfrm>
              <a:off x="5222" y="777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207"/>
            <p:cNvSpPr>
              <a:spLocks noChangeArrowheads="1"/>
            </p:cNvSpPr>
            <p:nvPr/>
          </p:nvSpPr>
          <p:spPr bwMode="auto">
            <a:xfrm>
              <a:off x="5271" y="795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208"/>
            <p:cNvSpPr>
              <a:spLocks noChangeArrowheads="1"/>
            </p:cNvSpPr>
            <p:nvPr/>
          </p:nvSpPr>
          <p:spPr bwMode="auto">
            <a:xfrm>
              <a:off x="5320" y="802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209"/>
            <p:cNvSpPr>
              <a:spLocks noChangeArrowheads="1"/>
            </p:cNvSpPr>
            <p:nvPr/>
          </p:nvSpPr>
          <p:spPr bwMode="auto">
            <a:xfrm>
              <a:off x="5369" y="819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210"/>
            <p:cNvSpPr>
              <a:spLocks noChangeArrowheads="1"/>
            </p:cNvSpPr>
            <p:nvPr/>
          </p:nvSpPr>
          <p:spPr bwMode="auto">
            <a:xfrm>
              <a:off x="5421" y="868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211"/>
            <p:cNvSpPr>
              <a:spLocks noChangeArrowheads="1"/>
            </p:cNvSpPr>
            <p:nvPr/>
          </p:nvSpPr>
          <p:spPr bwMode="auto">
            <a:xfrm>
              <a:off x="5470" y="896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212"/>
            <p:cNvSpPr>
              <a:spLocks noChangeArrowheads="1"/>
            </p:cNvSpPr>
            <p:nvPr/>
          </p:nvSpPr>
          <p:spPr bwMode="auto">
            <a:xfrm>
              <a:off x="5519" y="1106"/>
              <a:ext cx="42" cy="41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213"/>
            <p:cNvSpPr>
              <a:spLocks noChangeArrowheads="1"/>
            </p:cNvSpPr>
            <p:nvPr/>
          </p:nvSpPr>
          <p:spPr bwMode="auto">
            <a:xfrm>
              <a:off x="4049" y="2820"/>
              <a:ext cx="178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Male-Female Difference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214"/>
            <p:cNvSpPr>
              <a:spLocks noChangeArrowheads="1"/>
            </p:cNvSpPr>
            <p:nvPr/>
          </p:nvSpPr>
          <p:spPr bwMode="auto">
            <a:xfrm>
              <a:off x="4049" y="2963"/>
              <a:ext cx="129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p10: -4.3%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215"/>
            <p:cNvSpPr>
              <a:spLocks noChangeArrowheads="1"/>
            </p:cNvSpPr>
            <p:nvPr/>
          </p:nvSpPr>
          <p:spPr bwMode="auto">
            <a:xfrm>
              <a:off x="4049" y="3110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p50:  2.2%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216"/>
            <p:cNvSpPr>
              <a:spLocks noChangeArrowheads="1"/>
            </p:cNvSpPr>
            <p:nvPr/>
          </p:nvSpPr>
          <p:spPr bwMode="auto">
            <a:xfrm>
              <a:off x="4049" y="3256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p90:  2.0%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 flipH="1">
              <a:off x="492" y="338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19"/>
            <p:cNvSpPr>
              <a:spLocks noChangeArrowheads="1"/>
            </p:cNvSpPr>
            <p:nvPr/>
          </p:nvSpPr>
          <p:spPr bwMode="auto">
            <a:xfrm rot="16200000">
              <a:off x="278" y="324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 flipH="1">
              <a:off x="492" y="247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21"/>
            <p:cNvSpPr>
              <a:spLocks noChangeArrowheads="1"/>
            </p:cNvSpPr>
            <p:nvPr/>
          </p:nvSpPr>
          <p:spPr bwMode="auto">
            <a:xfrm rot="16200000">
              <a:off x="278" y="232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flipH="1">
              <a:off x="492" y="154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23"/>
            <p:cNvSpPr>
              <a:spLocks noChangeArrowheads="1"/>
            </p:cNvSpPr>
            <p:nvPr/>
          </p:nvSpPr>
          <p:spPr bwMode="auto">
            <a:xfrm rot="16200000">
              <a:off x="278" y="140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 flipH="1">
              <a:off x="492" y="63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25"/>
            <p:cNvSpPr>
              <a:spLocks noChangeArrowheads="1"/>
            </p:cNvSpPr>
            <p:nvPr/>
          </p:nvSpPr>
          <p:spPr bwMode="auto">
            <a:xfrm rot="16200000">
              <a:off x="278" y="48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26"/>
            <p:cNvSpPr>
              <a:spLocks noChangeArrowheads="1"/>
            </p:cNvSpPr>
            <p:nvPr/>
          </p:nvSpPr>
          <p:spPr bwMode="auto">
            <a:xfrm rot="16200000">
              <a:off x="-1494" y="1840"/>
              <a:ext cx="336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Percent with Positive W-2 or Schedule C Income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548" y="366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64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29"/>
            <p:cNvSpPr>
              <a:spLocks noChangeArrowheads="1"/>
            </p:cNvSpPr>
            <p:nvPr/>
          </p:nvSpPr>
          <p:spPr bwMode="auto">
            <a:xfrm>
              <a:off x="604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162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Rectangle 231"/>
            <p:cNvSpPr>
              <a:spLocks noChangeArrowheads="1"/>
            </p:cNvSpPr>
            <p:nvPr/>
          </p:nvSpPr>
          <p:spPr bwMode="auto">
            <a:xfrm>
              <a:off x="153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9" name="Line 232"/>
            <p:cNvSpPr>
              <a:spLocks noChangeShapeType="1"/>
            </p:cNvSpPr>
            <p:nvPr/>
          </p:nvSpPr>
          <p:spPr bwMode="auto">
            <a:xfrm>
              <a:off x="2601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Rectangle 233"/>
            <p:cNvSpPr>
              <a:spLocks noChangeArrowheads="1"/>
            </p:cNvSpPr>
            <p:nvPr/>
          </p:nvSpPr>
          <p:spPr bwMode="auto">
            <a:xfrm>
              <a:off x="2520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1" name="Line 234"/>
            <p:cNvSpPr>
              <a:spLocks noChangeShapeType="1"/>
            </p:cNvSpPr>
            <p:nvPr/>
          </p:nvSpPr>
          <p:spPr bwMode="auto">
            <a:xfrm>
              <a:off x="3578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2" name="Rectangle 235"/>
            <p:cNvSpPr>
              <a:spLocks noChangeArrowheads="1"/>
            </p:cNvSpPr>
            <p:nvPr/>
          </p:nvSpPr>
          <p:spPr bwMode="auto">
            <a:xfrm>
              <a:off x="3498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3" name="Line 236"/>
            <p:cNvSpPr>
              <a:spLocks noChangeShapeType="1"/>
            </p:cNvSpPr>
            <p:nvPr/>
          </p:nvSpPr>
          <p:spPr bwMode="auto">
            <a:xfrm>
              <a:off x="455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Rectangle 237"/>
            <p:cNvSpPr>
              <a:spLocks noChangeArrowheads="1"/>
            </p:cNvSpPr>
            <p:nvPr/>
          </p:nvSpPr>
          <p:spPr bwMode="auto">
            <a:xfrm>
              <a:off x="447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8" name="Line 238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9" name="Rectangle 239"/>
            <p:cNvSpPr>
              <a:spLocks noChangeArrowheads="1"/>
            </p:cNvSpPr>
            <p:nvPr/>
          </p:nvSpPr>
          <p:spPr bwMode="auto">
            <a:xfrm>
              <a:off x="5421" y="375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0" name="Rectangle 240"/>
            <p:cNvSpPr>
              <a:spLocks noChangeArrowheads="1"/>
            </p:cNvSpPr>
            <p:nvPr/>
          </p:nvSpPr>
          <p:spPr bwMode="auto">
            <a:xfrm>
              <a:off x="1899" y="3937"/>
              <a:ext cx="25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Household Income Percentile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1" name="Rectangle 241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Children’s Employment Rates at Age 30 by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Income Percentile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Including Self-Employment (Non-Zero Schedule C Income)</a:t>
            </a:r>
            <a:endParaRPr lang="en-US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" name="Rectangle 354"/>
          <p:cNvSpPr>
            <a:spLocks noChangeArrowheads="1"/>
          </p:cNvSpPr>
          <p:nvPr/>
        </p:nvSpPr>
        <p:spPr bwMode="auto">
          <a:xfrm>
            <a:off x="5292725" y="6553200"/>
            <a:ext cx="769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Female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57" name="Oval 351"/>
          <p:cNvSpPr>
            <a:spLocks noChangeArrowheads="1"/>
          </p:cNvSpPr>
          <p:nvPr/>
        </p:nvSpPr>
        <p:spPr bwMode="auto">
          <a:xfrm>
            <a:off x="3730550" y="665398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8" name="Rectangle 354"/>
          <p:cNvSpPr>
            <a:spLocks noChangeArrowheads="1"/>
          </p:cNvSpPr>
          <p:nvPr/>
        </p:nvSpPr>
        <p:spPr bwMode="auto">
          <a:xfrm>
            <a:off x="3995663" y="6553200"/>
            <a:ext cx="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59" name="Oval 47"/>
          <p:cNvSpPr>
            <a:spLocks noChangeArrowheads="1"/>
          </p:cNvSpPr>
          <p:nvPr/>
        </p:nvSpPr>
        <p:spPr bwMode="auto">
          <a:xfrm>
            <a:off x="5029200" y="6653986"/>
            <a:ext cx="98425" cy="100013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0733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-4763" y="98425"/>
            <a:ext cx="9258301" cy="6661150"/>
            <a:chOff x="-3" y="62"/>
            <a:chExt cx="5832" cy="4196"/>
          </a:xfrm>
        </p:grpSpPr>
        <p:sp>
          <p:nvSpPr>
            <p:cNvPr id="22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4" name="Group 205"/>
            <p:cNvGrpSpPr>
              <a:grpSpLocks/>
            </p:cNvGrpSpPr>
            <p:nvPr/>
          </p:nvGrpSpPr>
          <p:grpSpPr bwMode="auto">
            <a:xfrm>
              <a:off x="-3" y="62"/>
              <a:ext cx="5766" cy="4196"/>
              <a:chOff x="-3" y="62"/>
              <a:chExt cx="5766" cy="4196"/>
            </a:xfrm>
          </p:grpSpPr>
          <p:sp>
            <p:nvSpPr>
              <p:cNvPr id="281" name="Rectangle 5"/>
              <p:cNvSpPr>
                <a:spLocks noChangeArrowheads="1"/>
              </p:cNvSpPr>
              <p:nvPr/>
            </p:nvSpPr>
            <p:spPr bwMode="auto">
              <a:xfrm>
                <a:off x="-3" y="62"/>
                <a:ext cx="5766" cy="41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Rectangle 6"/>
              <p:cNvSpPr>
                <a:spLocks noChangeArrowheads="1"/>
              </p:cNvSpPr>
              <p:nvPr/>
            </p:nvSpPr>
            <p:spPr bwMode="auto">
              <a:xfrm>
                <a:off x="0" y="68"/>
                <a:ext cx="5757" cy="4187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Rectangle 7"/>
              <p:cNvSpPr>
                <a:spLocks noChangeArrowheads="1"/>
              </p:cNvSpPr>
              <p:nvPr/>
            </p:nvSpPr>
            <p:spPr bwMode="auto">
              <a:xfrm>
                <a:off x="548" y="449"/>
                <a:ext cx="5083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Line 8"/>
              <p:cNvSpPr>
                <a:spLocks noChangeShapeType="1"/>
              </p:cNvSpPr>
              <p:nvPr/>
            </p:nvSpPr>
            <p:spPr bwMode="auto">
              <a:xfrm>
                <a:off x="548" y="3138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Line 9"/>
              <p:cNvSpPr>
                <a:spLocks noChangeShapeType="1"/>
              </p:cNvSpPr>
              <p:nvPr/>
            </p:nvSpPr>
            <p:spPr bwMode="auto">
              <a:xfrm>
                <a:off x="548" y="2272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Line 10"/>
              <p:cNvSpPr>
                <a:spLocks noChangeShapeType="1"/>
              </p:cNvSpPr>
              <p:nvPr/>
            </p:nvSpPr>
            <p:spPr bwMode="auto">
              <a:xfrm>
                <a:off x="548" y="1406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Line 11"/>
              <p:cNvSpPr>
                <a:spLocks noChangeShapeType="1"/>
              </p:cNvSpPr>
              <p:nvPr/>
            </p:nvSpPr>
            <p:spPr bwMode="auto">
              <a:xfrm>
                <a:off x="548" y="540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Oval 12"/>
              <p:cNvSpPr>
                <a:spLocks noChangeArrowheads="1"/>
              </p:cNvSpPr>
              <p:nvPr/>
            </p:nvSpPr>
            <p:spPr bwMode="auto">
              <a:xfrm>
                <a:off x="670" y="341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Oval 13"/>
              <p:cNvSpPr>
                <a:spLocks noChangeArrowheads="1"/>
              </p:cNvSpPr>
              <p:nvPr/>
            </p:nvSpPr>
            <p:spPr bwMode="auto">
              <a:xfrm>
                <a:off x="719" y="30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Oval 14"/>
              <p:cNvSpPr>
                <a:spLocks noChangeArrowheads="1"/>
              </p:cNvSpPr>
              <p:nvPr/>
            </p:nvSpPr>
            <p:spPr bwMode="auto">
              <a:xfrm>
                <a:off x="768" y="296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Oval 15"/>
              <p:cNvSpPr>
                <a:spLocks noChangeArrowheads="1"/>
              </p:cNvSpPr>
              <p:nvPr/>
            </p:nvSpPr>
            <p:spPr bwMode="auto">
              <a:xfrm>
                <a:off x="817" y="277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Oval 16"/>
              <p:cNvSpPr>
                <a:spLocks noChangeArrowheads="1"/>
              </p:cNvSpPr>
              <p:nvPr/>
            </p:nvSpPr>
            <p:spPr bwMode="auto">
              <a:xfrm>
                <a:off x="866" y="272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Oval 17"/>
              <p:cNvSpPr>
                <a:spLocks noChangeArrowheads="1"/>
              </p:cNvSpPr>
              <p:nvPr/>
            </p:nvSpPr>
            <p:spPr bwMode="auto">
              <a:xfrm>
                <a:off x="915" y="263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Oval 18"/>
              <p:cNvSpPr>
                <a:spLocks noChangeArrowheads="1"/>
              </p:cNvSpPr>
              <p:nvPr/>
            </p:nvSpPr>
            <p:spPr bwMode="auto">
              <a:xfrm>
                <a:off x="963" y="256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Oval 19"/>
              <p:cNvSpPr>
                <a:spLocks noChangeArrowheads="1"/>
              </p:cNvSpPr>
              <p:nvPr/>
            </p:nvSpPr>
            <p:spPr bwMode="auto">
              <a:xfrm>
                <a:off x="1012" y="247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Oval 20"/>
              <p:cNvSpPr>
                <a:spLocks noChangeArrowheads="1"/>
              </p:cNvSpPr>
              <p:nvPr/>
            </p:nvSpPr>
            <p:spPr bwMode="auto">
              <a:xfrm>
                <a:off x="1061" y="238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Oval 21"/>
              <p:cNvSpPr>
                <a:spLocks noChangeArrowheads="1"/>
              </p:cNvSpPr>
              <p:nvPr/>
            </p:nvSpPr>
            <p:spPr bwMode="auto">
              <a:xfrm>
                <a:off x="1110" y="240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Oval 22"/>
              <p:cNvSpPr>
                <a:spLocks noChangeArrowheads="1"/>
              </p:cNvSpPr>
              <p:nvPr/>
            </p:nvSpPr>
            <p:spPr bwMode="auto">
              <a:xfrm>
                <a:off x="1159" y="235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Oval 23"/>
              <p:cNvSpPr>
                <a:spLocks noChangeArrowheads="1"/>
              </p:cNvSpPr>
              <p:nvPr/>
            </p:nvSpPr>
            <p:spPr bwMode="auto">
              <a:xfrm>
                <a:off x="1208" y="233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Oval 24"/>
              <p:cNvSpPr>
                <a:spLocks noChangeArrowheads="1"/>
              </p:cNvSpPr>
              <p:nvPr/>
            </p:nvSpPr>
            <p:spPr bwMode="auto">
              <a:xfrm>
                <a:off x="1257" y="22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Oval 25"/>
              <p:cNvSpPr>
                <a:spLocks noChangeArrowheads="1"/>
              </p:cNvSpPr>
              <p:nvPr/>
            </p:nvSpPr>
            <p:spPr bwMode="auto">
              <a:xfrm>
                <a:off x="1306" y="224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Oval 26"/>
              <p:cNvSpPr>
                <a:spLocks noChangeArrowheads="1"/>
              </p:cNvSpPr>
              <p:nvPr/>
            </p:nvSpPr>
            <p:spPr bwMode="auto">
              <a:xfrm>
                <a:off x="1354" y="219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Oval 27"/>
              <p:cNvSpPr>
                <a:spLocks noChangeArrowheads="1"/>
              </p:cNvSpPr>
              <p:nvPr/>
            </p:nvSpPr>
            <p:spPr bwMode="auto">
              <a:xfrm>
                <a:off x="1403" y="219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Oval 28"/>
              <p:cNvSpPr>
                <a:spLocks noChangeArrowheads="1"/>
              </p:cNvSpPr>
              <p:nvPr/>
            </p:nvSpPr>
            <p:spPr bwMode="auto">
              <a:xfrm>
                <a:off x="1452" y="214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Oval 29"/>
              <p:cNvSpPr>
                <a:spLocks noChangeArrowheads="1"/>
              </p:cNvSpPr>
              <p:nvPr/>
            </p:nvSpPr>
            <p:spPr bwMode="auto">
              <a:xfrm>
                <a:off x="1501" y="210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Oval 30"/>
              <p:cNvSpPr>
                <a:spLocks noChangeArrowheads="1"/>
              </p:cNvSpPr>
              <p:nvPr/>
            </p:nvSpPr>
            <p:spPr bwMode="auto">
              <a:xfrm>
                <a:off x="1550" y="210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Oval 31"/>
              <p:cNvSpPr>
                <a:spLocks noChangeArrowheads="1"/>
              </p:cNvSpPr>
              <p:nvPr/>
            </p:nvSpPr>
            <p:spPr bwMode="auto">
              <a:xfrm>
                <a:off x="1599" y="207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Oval 32"/>
              <p:cNvSpPr>
                <a:spLocks noChangeArrowheads="1"/>
              </p:cNvSpPr>
              <p:nvPr/>
            </p:nvSpPr>
            <p:spPr bwMode="auto">
              <a:xfrm>
                <a:off x="1648" y="20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Oval 33"/>
              <p:cNvSpPr>
                <a:spLocks noChangeArrowheads="1"/>
              </p:cNvSpPr>
              <p:nvPr/>
            </p:nvSpPr>
            <p:spPr bwMode="auto">
              <a:xfrm>
                <a:off x="1697" y="2041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Oval 34"/>
              <p:cNvSpPr>
                <a:spLocks noChangeArrowheads="1"/>
              </p:cNvSpPr>
              <p:nvPr/>
            </p:nvSpPr>
            <p:spPr bwMode="auto">
              <a:xfrm>
                <a:off x="1745" y="1951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Oval 35"/>
              <p:cNvSpPr>
                <a:spLocks noChangeArrowheads="1"/>
              </p:cNvSpPr>
              <p:nvPr/>
            </p:nvSpPr>
            <p:spPr bwMode="auto">
              <a:xfrm>
                <a:off x="1794" y="194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Oval 36"/>
              <p:cNvSpPr>
                <a:spLocks noChangeArrowheads="1"/>
              </p:cNvSpPr>
              <p:nvPr/>
            </p:nvSpPr>
            <p:spPr bwMode="auto">
              <a:xfrm>
                <a:off x="1843" y="195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Oval 37"/>
              <p:cNvSpPr>
                <a:spLocks noChangeArrowheads="1"/>
              </p:cNvSpPr>
              <p:nvPr/>
            </p:nvSpPr>
            <p:spPr bwMode="auto">
              <a:xfrm>
                <a:off x="1892" y="187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Oval 38"/>
              <p:cNvSpPr>
                <a:spLocks noChangeArrowheads="1"/>
              </p:cNvSpPr>
              <p:nvPr/>
            </p:nvSpPr>
            <p:spPr bwMode="auto">
              <a:xfrm>
                <a:off x="1941" y="192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Oval 39"/>
              <p:cNvSpPr>
                <a:spLocks noChangeArrowheads="1"/>
              </p:cNvSpPr>
              <p:nvPr/>
            </p:nvSpPr>
            <p:spPr bwMode="auto">
              <a:xfrm>
                <a:off x="1990" y="187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Oval 40"/>
              <p:cNvSpPr>
                <a:spLocks noChangeArrowheads="1"/>
              </p:cNvSpPr>
              <p:nvPr/>
            </p:nvSpPr>
            <p:spPr bwMode="auto">
              <a:xfrm>
                <a:off x="2039" y="18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Oval 41"/>
              <p:cNvSpPr>
                <a:spLocks noChangeArrowheads="1"/>
              </p:cNvSpPr>
              <p:nvPr/>
            </p:nvSpPr>
            <p:spPr bwMode="auto">
              <a:xfrm>
                <a:off x="2088" y="1783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Oval 42"/>
              <p:cNvSpPr>
                <a:spLocks noChangeArrowheads="1"/>
              </p:cNvSpPr>
              <p:nvPr/>
            </p:nvSpPr>
            <p:spPr bwMode="auto">
              <a:xfrm>
                <a:off x="2140" y="182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Oval 43"/>
              <p:cNvSpPr>
                <a:spLocks noChangeArrowheads="1"/>
              </p:cNvSpPr>
              <p:nvPr/>
            </p:nvSpPr>
            <p:spPr bwMode="auto">
              <a:xfrm>
                <a:off x="2189" y="1738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Oval 44"/>
              <p:cNvSpPr>
                <a:spLocks noChangeArrowheads="1"/>
              </p:cNvSpPr>
              <p:nvPr/>
            </p:nvSpPr>
            <p:spPr bwMode="auto">
              <a:xfrm>
                <a:off x="2238" y="180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Oval 45"/>
              <p:cNvSpPr>
                <a:spLocks noChangeArrowheads="1"/>
              </p:cNvSpPr>
              <p:nvPr/>
            </p:nvSpPr>
            <p:spPr bwMode="auto">
              <a:xfrm>
                <a:off x="2287" y="1755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Oval 46"/>
              <p:cNvSpPr>
                <a:spLocks noChangeArrowheads="1"/>
              </p:cNvSpPr>
              <p:nvPr/>
            </p:nvSpPr>
            <p:spPr bwMode="auto">
              <a:xfrm>
                <a:off x="2335" y="16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Oval 47"/>
              <p:cNvSpPr>
                <a:spLocks noChangeArrowheads="1"/>
              </p:cNvSpPr>
              <p:nvPr/>
            </p:nvSpPr>
            <p:spPr bwMode="auto">
              <a:xfrm>
                <a:off x="2384" y="169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Oval 48"/>
              <p:cNvSpPr>
                <a:spLocks noChangeArrowheads="1"/>
              </p:cNvSpPr>
              <p:nvPr/>
            </p:nvSpPr>
            <p:spPr bwMode="auto">
              <a:xfrm>
                <a:off x="2433" y="16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Oval 49"/>
              <p:cNvSpPr>
                <a:spLocks noChangeArrowheads="1"/>
              </p:cNvSpPr>
              <p:nvPr/>
            </p:nvSpPr>
            <p:spPr bwMode="auto">
              <a:xfrm>
                <a:off x="2482" y="165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Oval 50"/>
              <p:cNvSpPr>
                <a:spLocks noChangeArrowheads="1"/>
              </p:cNvSpPr>
              <p:nvPr/>
            </p:nvSpPr>
            <p:spPr bwMode="auto">
              <a:xfrm>
                <a:off x="2531" y="16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Oval 51"/>
              <p:cNvSpPr>
                <a:spLocks noChangeArrowheads="1"/>
              </p:cNvSpPr>
              <p:nvPr/>
            </p:nvSpPr>
            <p:spPr bwMode="auto">
              <a:xfrm>
                <a:off x="2580" y="163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Oval 52"/>
              <p:cNvSpPr>
                <a:spLocks noChangeArrowheads="1"/>
              </p:cNvSpPr>
              <p:nvPr/>
            </p:nvSpPr>
            <p:spPr bwMode="auto">
              <a:xfrm>
                <a:off x="2629" y="157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Oval 53"/>
              <p:cNvSpPr>
                <a:spLocks noChangeArrowheads="1"/>
              </p:cNvSpPr>
              <p:nvPr/>
            </p:nvSpPr>
            <p:spPr bwMode="auto">
              <a:xfrm>
                <a:off x="2678" y="1542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Oval 54"/>
              <p:cNvSpPr>
                <a:spLocks noChangeArrowheads="1"/>
              </p:cNvSpPr>
              <p:nvPr/>
            </p:nvSpPr>
            <p:spPr bwMode="auto">
              <a:xfrm>
                <a:off x="2726" y="157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Oval 55"/>
              <p:cNvSpPr>
                <a:spLocks noChangeArrowheads="1"/>
              </p:cNvSpPr>
              <p:nvPr/>
            </p:nvSpPr>
            <p:spPr bwMode="auto">
              <a:xfrm>
                <a:off x="2775" y="15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Oval 56"/>
              <p:cNvSpPr>
                <a:spLocks noChangeArrowheads="1"/>
              </p:cNvSpPr>
              <p:nvPr/>
            </p:nvSpPr>
            <p:spPr bwMode="auto">
              <a:xfrm>
                <a:off x="2824" y="15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Oval 57"/>
              <p:cNvSpPr>
                <a:spLocks noChangeArrowheads="1"/>
              </p:cNvSpPr>
              <p:nvPr/>
            </p:nvSpPr>
            <p:spPr bwMode="auto">
              <a:xfrm>
                <a:off x="2873" y="147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Oval 58"/>
              <p:cNvSpPr>
                <a:spLocks noChangeArrowheads="1"/>
              </p:cNvSpPr>
              <p:nvPr/>
            </p:nvSpPr>
            <p:spPr bwMode="auto">
              <a:xfrm>
                <a:off x="2922" y="152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Oval 59"/>
              <p:cNvSpPr>
                <a:spLocks noChangeArrowheads="1"/>
              </p:cNvSpPr>
              <p:nvPr/>
            </p:nvSpPr>
            <p:spPr bwMode="auto">
              <a:xfrm>
                <a:off x="2971" y="144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Oval 60"/>
              <p:cNvSpPr>
                <a:spLocks noChangeArrowheads="1"/>
              </p:cNvSpPr>
              <p:nvPr/>
            </p:nvSpPr>
            <p:spPr bwMode="auto">
              <a:xfrm>
                <a:off x="3020" y="148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Oval 61"/>
              <p:cNvSpPr>
                <a:spLocks noChangeArrowheads="1"/>
              </p:cNvSpPr>
              <p:nvPr/>
            </p:nvSpPr>
            <p:spPr bwMode="auto">
              <a:xfrm>
                <a:off x="3069" y="1504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Oval 62"/>
              <p:cNvSpPr>
                <a:spLocks noChangeArrowheads="1"/>
              </p:cNvSpPr>
              <p:nvPr/>
            </p:nvSpPr>
            <p:spPr bwMode="auto">
              <a:xfrm>
                <a:off x="3117" y="144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Oval 63"/>
              <p:cNvSpPr>
                <a:spLocks noChangeArrowheads="1"/>
              </p:cNvSpPr>
              <p:nvPr/>
            </p:nvSpPr>
            <p:spPr bwMode="auto">
              <a:xfrm>
                <a:off x="3166" y="150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Oval 64"/>
              <p:cNvSpPr>
                <a:spLocks noChangeArrowheads="1"/>
              </p:cNvSpPr>
              <p:nvPr/>
            </p:nvSpPr>
            <p:spPr bwMode="auto">
              <a:xfrm>
                <a:off x="3215" y="140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Oval 65"/>
              <p:cNvSpPr>
                <a:spLocks noChangeArrowheads="1"/>
              </p:cNvSpPr>
              <p:nvPr/>
            </p:nvSpPr>
            <p:spPr bwMode="auto">
              <a:xfrm>
                <a:off x="3264" y="140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Oval 66"/>
              <p:cNvSpPr>
                <a:spLocks noChangeArrowheads="1"/>
              </p:cNvSpPr>
              <p:nvPr/>
            </p:nvSpPr>
            <p:spPr bwMode="auto">
              <a:xfrm>
                <a:off x="3313" y="142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Oval 67"/>
              <p:cNvSpPr>
                <a:spLocks noChangeArrowheads="1"/>
              </p:cNvSpPr>
              <p:nvPr/>
            </p:nvSpPr>
            <p:spPr bwMode="auto">
              <a:xfrm>
                <a:off x="3362" y="136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Oval 68"/>
              <p:cNvSpPr>
                <a:spLocks noChangeArrowheads="1"/>
              </p:cNvSpPr>
              <p:nvPr/>
            </p:nvSpPr>
            <p:spPr bwMode="auto">
              <a:xfrm>
                <a:off x="3411" y="133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Oval 69"/>
              <p:cNvSpPr>
                <a:spLocks noChangeArrowheads="1"/>
              </p:cNvSpPr>
              <p:nvPr/>
            </p:nvSpPr>
            <p:spPr bwMode="auto">
              <a:xfrm>
                <a:off x="3459" y="143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Oval 70"/>
              <p:cNvSpPr>
                <a:spLocks noChangeArrowheads="1"/>
              </p:cNvSpPr>
              <p:nvPr/>
            </p:nvSpPr>
            <p:spPr bwMode="auto">
              <a:xfrm>
                <a:off x="3508" y="14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Oval 71"/>
              <p:cNvSpPr>
                <a:spLocks noChangeArrowheads="1"/>
              </p:cNvSpPr>
              <p:nvPr/>
            </p:nvSpPr>
            <p:spPr bwMode="auto">
              <a:xfrm>
                <a:off x="3557" y="136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Oval 72"/>
              <p:cNvSpPr>
                <a:spLocks noChangeArrowheads="1"/>
              </p:cNvSpPr>
              <p:nvPr/>
            </p:nvSpPr>
            <p:spPr bwMode="auto">
              <a:xfrm>
                <a:off x="3606" y="13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Oval 73"/>
              <p:cNvSpPr>
                <a:spLocks noChangeArrowheads="1"/>
              </p:cNvSpPr>
              <p:nvPr/>
            </p:nvSpPr>
            <p:spPr bwMode="auto">
              <a:xfrm>
                <a:off x="3655" y="13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Oval 74"/>
              <p:cNvSpPr>
                <a:spLocks noChangeArrowheads="1"/>
              </p:cNvSpPr>
              <p:nvPr/>
            </p:nvSpPr>
            <p:spPr bwMode="auto">
              <a:xfrm>
                <a:off x="3704" y="1305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Oval 75"/>
              <p:cNvSpPr>
                <a:spLocks noChangeArrowheads="1"/>
              </p:cNvSpPr>
              <p:nvPr/>
            </p:nvSpPr>
            <p:spPr bwMode="auto">
              <a:xfrm>
                <a:off x="3753" y="137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Oval 76"/>
              <p:cNvSpPr>
                <a:spLocks noChangeArrowheads="1"/>
              </p:cNvSpPr>
              <p:nvPr/>
            </p:nvSpPr>
            <p:spPr bwMode="auto">
              <a:xfrm>
                <a:off x="3805" y="123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Oval 77"/>
              <p:cNvSpPr>
                <a:spLocks noChangeArrowheads="1"/>
              </p:cNvSpPr>
              <p:nvPr/>
            </p:nvSpPr>
            <p:spPr bwMode="auto">
              <a:xfrm>
                <a:off x="3854" y="132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Oval 78"/>
              <p:cNvSpPr>
                <a:spLocks noChangeArrowheads="1"/>
              </p:cNvSpPr>
              <p:nvPr/>
            </p:nvSpPr>
            <p:spPr bwMode="auto">
              <a:xfrm>
                <a:off x="3903" y="13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Oval 79"/>
              <p:cNvSpPr>
                <a:spLocks noChangeArrowheads="1"/>
              </p:cNvSpPr>
              <p:nvPr/>
            </p:nvSpPr>
            <p:spPr bwMode="auto">
              <a:xfrm>
                <a:off x="3952" y="114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Oval 80"/>
              <p:cNvSpPr>
                <a:spLocks noChangeArrowheads="1"/>
              </p:cNvSpPr>
              <p:nvPr/>
            </p:nvSpPr>
            <p:spPr bwMode="auto">
              <a:xfrm>
                <a:off x="4001" y="1312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Oval 81"/>
              <p:cNvSpPr>
                <a:spLocks noChangeArrowheads="1"/>
              </p:cNvSpPr>
              <p:nvPr/>
            </p:nvSpPr>
            <p:spPr bwMode="auto">
              <a:xfrm>
                <a:off x="4049" y="129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Oval 82"/>
              <p:cNvSpPr>
                <a:spLocks noChangeArrowheads="1"/>
              </p:cNvSpPr>
              <p:nvPr/>
            </p:nvSpPr>
            <p:spPr bwMode="auto">
              <a:xfrm>
                <a:off x="4098" y="1305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Oval 83"/>
              <p:cNvSpPr>
                <a:spLocks noChangeArrowheads="1"/>
              </p:cNvSpPr>
              <p:nvPr/>
            </p:nvSpPr>
            <p:spPr bwMode="auto">
              <a:xfrm>
                <a:off x="4147" y="12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Oval 84"/>
              <p:cNvSpPr>
                <a:spLocks noChangeArrowheads="1"/>
              </p:cNvSpPr>
              <p:nvPr/>
            </p:nvSpPr>
            <p:spPr bwMode="auto">
              <a:xfrm>
                <a:off x="4196" y="124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Oval 85"/>
              <p:cNvSpPr>
                <a:spLocks noChangeArrowheads="1"/>
              </p:cNvSpPr>
              <p:nvPr/>
            </p:nvSpPr>
            <p:spPr bwMode="auto">
              <a:xfrm>
                <a:off x="4245" y="125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Oval 86"/>
              <p:cNvSpPr>
                <a:spLocks noChangeArrowheads="1"/>
              </p:cNvSpPr>
              <p:nvPr/>
            </p:nvSpPr>
            <p:spPr bwMode="auto">
              <a:xfrm>
                <a:off x="4294" y="128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Oval 87"/>
              <p:cNvSpPr>
                <a:spLocks noChangeArrowheads="1"/>
              </p:cNvSpPr>
              <p:nvPr/>
            </p:nvSpPr>
            <p:spPr bwMode="auto">
              <a:xfrm>
                <a:off x="4343" y="111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Oval 88"/>
              <p:cNvSpPr>
                <a:spLocks noChangeArrowheads="1"/>
              </p:cNvSpPr>
              <p:nvPr/>
            </p:nvSpPr>
            <p:spPr bwMode="auto">
              <a:xfrm>
                <a:off x="4392" y="136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Oval 89"/>
              <p:cNvSpPr>
                <a:spLocks noChangeArrowheads="1"/>
              </p:cNvSpPr>
              <p:nvPr/>
            </p:nvSpPr>
            <p:spPr bwMode="auto">
              <a:xfrm>
                <a:off x="4440" y="123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Oval 90"/>
              <p:cNvSpPr>
                <a:spLocks noChangeArrowheads="1"/>
              </p:cNvSpPr>
              <p:nvPr/>
            </p:nvSpPr>
            <p:spPr bwMode="auto">
              <a:xfrm>
                <a:off x="4489" y="125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Oval 91"/>
              <p:cNvSpPr>
                <a:spLocks noChangeArrowheads="1"/>
              </p:cNvSpPr>
              <p:nvPr/>
            </p:nvSpPr>
            <p:spPr bwMode="auto">
              <a:xfrm>
                <a:off x="4538" y="130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Oval 92"/>
              <p:cNvSpPr>
                <a:spLocks noChangeArrowheads="1"/>
              </p:cNvSpPr>
              <p:nvPr/>
            </p:nvSpPr>
            <p:spPr bwMode="auto">
              <a:xfrm>
                <a:off x="4587" y="12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Oval 93"/>
              <p:cNvSpPr>
                <a:spLocks noChangeArrowheads="1"/>
              </p:cNvSpPr>
              <p:nvPr/>
            </p:nvSpPr>
            <p:spPr bwMode="auto">
              <a:xfrm>
                <a:off x="4636" y="105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Oval 94"/>
              <p:cNvSpPr>
                <a:spLocks noChangeArrowheads="1"/>
              </p:cNvSpPr>
              <p:nvPr/>
            </p:nvSpPr>
            <p:spPr bwMode="auto">
              <a:xfrm>
                <a:off x="4685" y="118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1" name="Oval 95"/>
              <p:cNvSpPr>
                <a:spLocks noChangeArrowheads="1"/>
              </p:cNvSpPr>
              <p:nvPr/>
            </p:nvSpPr>
            <p:spPr bwMode="auto">
              <a:xfrm>
                <a:off x="4734" y="109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Oval 96"/>
              <p:cNvSpPr>
                <a:spLocks noChangeArrowheads="1"/>
              </p:cNvSpPr>
              <p:nvPr/>
            </p:nvSpPr>
            <p:spPr bwMode="auto">
              <a:xfrm>
                <a:off x="4783" y="1189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3" name="Oval 97"/>
              <p:cNvSpPr>
                <a:spLocks noChangeArrowheads="1"/>
              </p:cNvSpPr>
              <p:nvPr/>
            </p:nvSpPr>
            <p:spPr bwMode="auto">
              <a:xfrm>
                <a:off x="4831" y="121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4" name="Oval 98"/>
              <p:cNvSpPr>
                <a:spLocks noChangeArrowheads="1"/>
              </p:cNvSpPr>
              <p:nvPr/>
            </p:nvSpPr>
            <p:spPr bwMode="auto">
              <a:xfrm>
                <a:off x="4880" y="110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Oval 99"/>
              <p:cNvSpPr>
                <a:spLocks noChangeArrowheads="1"/>
              </p:cNvSpPr>
              <p:nvPr/>
            </p:nvSpPr>
            <p:spPr bwMode="auto">
              <a:xfrm>
                <a:off x="4929" y="117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Oval 100"/>
              <p:cNvSpPr>
                <a:spLocks noChangeArrowheads="1"/>
              </p:cNvSpPr>
              <p:nvPr/>
            </p:nvSpPr>
            <p:spPr bwMode="auto">
              <a:xfrm>
                <a:off x="4978" y="113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Oval 101"/>
              <p:cNvSpPr>
                <a:spLocks noChangeArrowheads="1"/>
              </p:cNvSpPr>
              <p:nvPr/>
            </p:nvSpPr>
            <p:spPr bwMode="auto">
              <a:xfrm>
                <a:off x="5027" y="13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Oval 102"/>
              <p:cNvSpPr>
                <a:spLocks noChangeArrowheads="1"/>
              </p:cNvSpPr>
              <p:nvPr/>
            </p:nvSpPr>
            <p:spPr bwMode="auto">
              <a:xfrm>
                <a:off x="5076" y="112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9" name="Oval 103"/>
              <p:cNvSpPr>
                <a:spLocks noChangeArrowheads="1"/>
              </p:cNvSpPr>
              <p:nvPr/>
            </p:nvSpPr>
            <p:spPr bwMode="auto">
              <a:xfrm>
                <a:off x="5125" y="120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Oval 104"/>
              <p:cNvSpPr>
                <a:spLocks noChangeArrowheads="1"/>
              </p:cNvSpPr>
              <p:nvPr/>
            </p:nvSpPr>
            <p:spPr bwMode="auto">
              <a:xfrm>
                <a:off x="5174" y="1305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Oval 105"/>
              <p:cNvSpPr>
                <a:spLocks noChangeArrowheads="1"/>
              </p:cNvSpPr>
              <p:nvPr/>
            </p:nvSpPr>
            <p:spPr bwMode="auto">
              <a:xfrm>
                <a:off x="5222" y="11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Oval 106"/>
              <p:cNvSpPr>
                <a:spLocks noChangeArrowheads="1"/>
              </p:cNvSpPr>
              <p:nvPr/>
            </p:nvSpPr>
            <p:spPr bwMode="auto">
              <a:xfrm>
                <a:off x="5271" y="123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3" name="Oval 107"/>
              <p:cNvSpPr>
                <a:spLocks noChangeArrowheads="1"/>
              </p:cNvSpPr>
              <p:nvPr/>
            </p:nvSpPr>
            <p:spPr bwMode="auto">
              <a:xfrm>
                <a:off x="5320" y="12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4" name="Oval 108"/>
              <p:cNvSpPr>
                <a:spLocks noChangeArrowheads="1"/>
              </p:cNvSpPr>
              <p:nvPr/>
            </p:nvSpPr>
            <p:spPr bwMode="auto">
              <a:xfrm>
                <a:off x="5369" y="128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Oval 109"/>
              <p:cNvSpPr>
                <a:spLocks noChangeArrowheads="1"/>
              </p:cNvSpPr>
              <p:nvPr/>
            </p:nvSpPr>
            <p:spPr bwMode="auto">
              <a:xfrm>
                <a:off x="5421" y="132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Oval 110"/>
              <p:cNvSpPr>
                <a:spLocks noChangeArrowheads="1"/>
              </p:cNvSpPr>
              <p:nvPr/>
            </p:nvSpPr>
            <p:spPr bwMode="auto">
              <a:xfrm>
                <a:off x="5470" y="1511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Oval 111"/>
              <p:cNvSpPr>
                <a:spLocks noChangeArrowheads="1"/>
              </p:cNvSpPr>
              <p:nvPr/>
            </p:nvSpPr>
            <p:spPr bwMode="auto">
              <a:xfrm>
                <a:off x="5519" y="163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Oval 112"/>
              <p:cNvSpPr>
                <a:spLocks noChangeArrowheads="1"/>
              </p:cNvSpPr>
              <p:nvPr/>
            </p:nvSpPr>
            <p:spPr bwMode="auto">
              <a:xfrm>
                <a:off x="670" y="281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Oval 113"/>
              <p:cNvSpPr>
                <a:spLocks noChangeArrowheads="1"/>
              </p:cNvSpPr>
              <p:nvPr/>
            </p:nvSpPr>
            <p:spPr bwMode="auto">
              <a:xfrm>
                <a:off x="719" y="260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Oval 114"/>
              <p:cNvSpPr>
                <a:spLocks noChangeArrowheads="1"/>
              </p:cNvSpPr>
              <p:nvPr/>
            </p:nvSpPr>
            <p:spPr bwMode="auto">
              <a:xfrm>
                <a:off x="768" y="247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Oval 115"/>
              <p:cNvSpPr>
                <a:spLocks noChangeArrowheads="1"/>
              </p:cNvSpPr>
              <p:nvPr/>
            </p:nvSpPr>
            <p:spPr bwMode="auto">
              <a:xfrm>
                <a:off x="817" y="238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Oval 116"/>
              <p:cNvSpPr>
                <a:spLocks noChangeArrowheads="1"/>
              </p:cNvSpPr>
              <p:nvPr/>
            </p:nvSpPr>
            <p:spPr bwMode="auto">
              <a:xfrm>
                <a:off x="866" y="225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Oval 117"/>
              <p:cNvSpPr>
                <a:spLocks noChangeArrowheads="1"/>
              </p:cNvSpPr>
              <p:nvPr/>
            </p:nvSpPr>
            <p:spPr bwMode="auto">
              <a:xfrm>
                <a:off x="915" y="221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Oval 118"/>
              <p:cNvSpPr>
                <a:spLocks noChangeArrowheads="1"/>
              </p:cNvSpPr>
              <p:nvPr/>
            </p:nvSpPr>
            <p:spPr bwMode="auto">
              <a:xfrm>
                <a:off x="963" y="216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Oval 119"/>
              <p:cNvSpPr>
                <a:spLocks noChangeArrowheads="1"/>
              </p:cNvSpPr>
              <p:nvPr/>
            </p:nvSpPr>
            <p:spPr bwMode="auto">
              <a:xfrm>
                <a:off x="1012" y="2129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Oval 120"/>
              <p:cNvSpPr>
                <a:spLocks noChangeArrowheads="1"/>
              </p:cNvSpPr>
              <p:nvPr/>
            </p:nvSpPr>
            <p:spPr bwMode="auto">
              <a:xfrm>
                <a:off x="1061" y="206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Oval 121"/>
              <p:cNvSpPr>
                <a:spLocks noChangeArrowheads="1"/>
              </p:cNvSpPr>
              <p:nvPr/>
            </p:nvSpPr>
            <p:spPr bwMode="auto">
              <a:xfrm>
                <a:off x="1110" y="201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Oval 122"/>
              <p:cNvSpPr>
                <a:spLocks noChangeArrowheads="1"/>
              </p:cNvSpPr>
              <p:nvPr/>
            </p:nvSpPr>
            <p:spPr bwMode="auto">
              <a:xfrm>
                <a:off x="1159" y="196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Oval 123"/>
              <p:cNvSpPr>
                <a:spLocks noChangeArrowheads="1"/>
              </p:cNvSpPr>
              <p:nvPr/>
            </p:nvSpPr>
            <p:spPr bwMode="auto">
              <a:xfrm>
                <a:off x="1208" y="194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Oval 124"/>
              <p:cNvSpPr>
                <a:spLocks noChangeArrowheads="1"/>
              </p:cNvSpPr>
              <p:nvPr/>
            </p:nvSpPr>
            <p:spPr bwMode="auto">
              <a:xfrm>
                <a:off x="1257" y="189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Oval 125"/>
              <p:cNvSpPr>
                <a:spLocks noChangeArrowheads="1"/>
              </p:cNvSpPr>
              <p:nvPr/>
            </p:nvSpPr>
            <p:spPr bwMode="auto">
              <a:xfrm>
                <a:off x="1306" y="1895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Oval 126"/>
              <p:cNvSpPr>
                <a:spLocks noChangeArrowheads="1"/>
              </p:cNvSpPr>
              <p:nvPr/>
            </p:nvSpPr>
            <p:spPr bwMode="auto">
              <a:xfrm>
                <a:off x="1354" y="186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Oval 127"/>
              <p:cNvSpPr>
                <a:spLocks noChangeArrowheads="1"/>
              </p:cNvSpPr>
              <p:nvPr/>
            </p:nvSpPr>
            <p:spPr bwMode="auto">
              <a:xfrm>
                <a:off x="1403" y="187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4" name="Oval 128"/>
              <p:cNvSpPr>
                <a:spLocks noChangeArrowheads="1"/>
              </p:cNvSpPr>
              <p:nvPr/>
            </p:nvSpPr>
            <p:spPr bwMode="auto">
              <a:xfrm>
                <a:off x="1452" y="179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Oval 129"/>
              <p:cNvSpPr>
                <a:spLocks noChangeArrowheads="1"/>
              </p:cNvSpPr>
              <p:nvPr/>
            </p:nvSpPr>
            <p:spPr bwMode="auto">
              <a:xfrm>
                <a:off x="1501" y="180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Oval 130"/>
              <p:cNvSpPr>
                <a:spLocks noChangeArrowheads="1"/>
              </p:cNvSpPr>
              <p:nvPr/>
            </p:nvSpPr>
            <p:spPr bwMode="auto">
              <a:xfrm>
                <a:off x="1550" y="177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Oval 131"/>
              <p:cNvSpPr>
                <a:spLocks noChangeArrowheads="1"/>
              </p:cNvSpPr>
              <p:nvPr/>
            </p:nvSpPr>
            <p:spPr bwMode="auto">
              <a:xfrm>
                <a:off x="1599" y="172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Oval 132"/>
              <p:cNvSpPr>
                <a:spLocks noChangeArrowheads="1"/>
              </p:cNvSpPr>
              <p:nvPr/>
            </p:nvSpPr>
            <p:spPr bwMode="auto">
              <a:xfrm>
                <a:off x="1648" y="177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Oval 133"/>
              <p:cNvSpPr>
                <a:spLocks noChangeArrowheads="1"/>
              </p:cNvSpPr>
              <p:nvPr/>
            </p:nvSpPr>
            <p:spPr bwMode="auto">
              <a:xfrm>
                <a:off x="1697" y="1720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Oval 134"/>
              <p:cNvSpPr>
                <a:spLocks noChangeArrowheads="1"/>
              </p:cNvSpPr>
              <p:nvPr/>
            </p:nvSpPr>
            <p:spPr bwMode="auto">
              <a:xfrm>
                <a:off x="1745" y="167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Oval 135"/>
              <p:cNvSpPr>
                <a:spLocks noChangeArrowheads="1"/>
              </p:cNvSpPr>
              <p:nvPr/>
            </p:nvSpPr>
            <p:spPr bwMode="auto">
              <a:xfrm>
                <a:off x="1794" y="169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Oval 136"/>
              <p:cNvSpPr>
                <a:spLocks noChangeArrowheads="1"/>
              </p:cNvSpPr>
              <p:nvPr/>
            </p:nvSpPr>
            <p:spPr bwMode="auto">
              <a:xfrm>
                <a:off x="1843" y="1724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Oval 137"/>
              <p:cNvSpPr>
                <a:spLocks noChangeArrowheads="1"/>
              </p:cNvSpPr>
              <p:nvPr/>
            </p:nvSpPr>
            <p:spPr bwMode="auto">
              <a:xfrm>
                <a:off x="1892" y="167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Oval 138"/>
              <p:cNvSpPr>
                <a:spLocks noChangeArrowheads="1"/>
              </p:cNvSpPr>
              <p:nvPr/>
            </p:nvSpPr>
            <p:spPr bwMode="auto">
              <a:xfrm>
                <a:off x="1941" y="168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Oval 139"/>
              <p:cNvSpPr>
                <a:spLocks noChangeArrowheads="1"/>
              </p:cNvSpPr>
              <p:nvPr/>
            </p:nvSpPr>
            <p:spPr bwMode="auto">
              <a:xfrm>
                <a:off x="1990" y="165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Oval 140"/>
              <p:cNvSpPr>
                <a:spLocks noChangeArrowheads="1"/>
              </p:cNvSpPr>
              <p:nvPr/>
            </p:nvSpPr>
            <p:spPr bwMode="auto">
              <a:xfrm>
                <a:off x="2039" y="161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Oval 141"/>
              <p:cNvSpPr>
                <a:spLocks noChangeArrowheads="1"/>
              </p:cNvSpPr>
              <p:nvPr/>
            </p:nvSpPr>
            <p:spPr bwMode="auto">
              <a:xfrm>
                <a:off x="2088" y="1661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Oval 142"/>
              <p:cNvSpPr>
                <a:spLocks noChangeArrowheads="1"/>
              </p:cNvSpPr>
              <p:nvPr/>
            </p:nvSpPr>
            <p:spPr bwMode="auto">
              <a:xfrm>
                <a:off x="2140" y="165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Oval 143"/>
              <p:cNvSpPr>
                <a:spLocks noChangeArrowheads="1"/>
              </p:cNvSpPr>
              <p:nvPr/>
            </p:nvSpPr>
            <p:spPr bwMode="auto">
              <a:xfrm>
                <a:off x="2189" y="158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Oval 144"/>
              <p:cNvSpPr>
                <a:spLocks noChangeArrowheads="1"/>
              </p:cNvSpPr>
              <p:nvPr/>
            </p:nvSpPr>
            <p:spPr bwMode="auto">
              <a:xfrm>
                <a:off x="2238" y="154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Oval 145"/>
              <p:cNvSpPr>
                <a:spLocks noChangeArrowheads="1"/>
              </p:cNvSpPr>
              <p:nvPr/>
            </p:nvSpPr>
            <p:spPr bwMode="auto">
              <a:xfrm>
                <a:off x="2287" y="1591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Oval 146"/>
              <p:cNvSpPr>
                <a:spLocks noChangeArrowheads="1"/>
              </p:cNvSpPr>
              <p:nvPr/>
            </p:nvSpPr>
            <p:spPr bwMode="auto">
              <a:xfrm>
                <a:off x="2335" y="158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Oval 147"/>
              <p:cNvSpPr>
                <a:spLocks noChangeArrowheads="1"/>
              </p:cNvSpPr>
              <p:nvPr/>
            </p:nvSpPr>
            <p:spPr bwMode="auto">
              <a:xfrm>
                <a:off x="2384" y="155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" name="Oval 148"/>
              <p:cNvSpPr>
                <a:spLocks noChangeArrowheads="1"/>
              </p:cNvSpPr>
              <p:nvPr/>
            </p:nvSpPr>
            <p:spPr bwMode="auto">
              <a:xfrm>
                <a:off x="2433" y="160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" name="Oval 149"/>
              <p:cNvSpPr>
                <a:spLocks noChangeArrowheads="1"/>
              </p:cNvSpPr>
              <p:nvPr/>
            </p:nvSpPr>
            <p:spPr bwMode="auto">
              <a:xfrm>
                <a:off x="2482" y="158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" name="Oval 150"/>
              <p:cNvSpPr>
                <a:spLocks noChangeArrowheads="1"/>
              </p:cNvSpPr>
              <p:nvPr/>
            </p:nvSpPr>
            <p:spPr bwMode="auto">
              <a:xfrm>
                <a:off x="2531" y="155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" name="Oval 151"/>
              <p:cNvSpPr>
                <a:spLocks noChangeArrowheads="1"/>
              </p:cNvSpPr>
              <p:nvPr/>
            </p:nvSpPr>
            <p:spPr bwMode="auto">
              <a:xfrm>
                <a:off x="2580" y="157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" name="Oval 152"/>
              <p:cNvSpPr>
                <a:spLocks noChangeArrowheads="1"/>
              </p:cNvSpPr>
              <p:nvPr/>
            </p:nvSpPr>
            <p:spPr bwMode="auto">
              <a:xfrm>
                <a:off x="2629" y="154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" name="Oval 153"/>
              <p:cNvSpPr>
                <a:spLocks noChangeArrowheads="1"/>
              </p:cNvSpPr>
              <p:nvPr/>
            </p:nvSpPr>
            <p:spPr bwMode="auto">
              <a:xfrm>
                <a:off x="2678" y="1493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" name="Oval 154"/>
              <p:cNvSpPr>
                <a:spLocks noChangeArrowheads="1"/>
              </p:cNvSpPr>
              <p:nvPr/>
            </p:nvSpPr>
            <p:spPr bwMode="auto">
              <a:xfrm>
                <a:off x="2726" y="152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" name="Oval 155"/>
              <p:cNvSpPr>
                <a:spLocks noChangeArrowheads="1"/>
              </p:cNvSpPr>
              <p:nvPr/>
            </p:nvSpPr>
            <p:spPr bwMode="auto">
              <a:xfrm>
                <a:off x="2775" y="155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" name="Oval 156"/>
              <p:cNvSpPr>
                <a:spLocks noChangeArrowheads="1"/>
              </p:cNvSpPr>
              <p:nvPr/>
            </p:nvSpPr>
            <p:spPr bwMode="auto">
              <a:xfrm>
                <a:off x="2824" y="1497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" name="Oval 157"/>
              <p:cNvSpPr>
                <a:spLocks noChangeArrowheads="1"/>
              </p:cNvSpPr>
              <p:nvPr/>
            </p:nvSpPr>
            <p:spPr bwMode="auto">
              <a:xfrm>
                <a:off x="2873" y="139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" name="Oval 158"/>
              <p:cNvSpPr>
                <a:spLocks noChangeArrowheads="1"/>
              </p:cNvSpPr>
              <p:nvPr/>
            </p:nvSpPr>
            <p:spPr bwMode="auto">
              <a:xfrm>
                <a:off x="2922" y="142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" name="Oval 159"/>
              <p:cNvSpPr>
                <a:spLocks noChangeArrowheads="1"/>
              </p:cNvSpPr>
              <p:nvPr/>
            </p:nvSpPr>
            <p:spPr bwMode="auto">
              <a:xfrm>
                <a:off x="2971" y="143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" name="Oval 160"/>
              <p:cNvSpPr>
                <a:spLocks noChangeArrowheads="1"/>
              </p:cNvSpPr>
              <p:nvPr/>
            </p:nvSpPr>
            <p:spPr bwMode="auto">
              <a:xfrm>
                <a:off x="3020" y="149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" name="Oval 161"/>
              <p:cNvSpPr>
                <a:spLocks noChangeArrowheads="1"/>
              </p:cNvSpPr>
              <p:nvPr/>
            </p:nvSpPr>
            <p:spPr bwMode="auto">
              <a:xfrm>
                <a:off x="3069" y="1395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" name="Oval 162"/>
              <p:cNvSpPr>
                <a:spLocks noChangeArrowheads="1"/>
              </p:cNvSpPr>
              <p:nvPr/>
            </p:nvSpPr>
            <p:spPr bwMode="auto">
              <a:xfrm>
                <a:off x="3117" y="144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" name="Oval 163"/>
              <p:cNvSpPr>
                <a:spLocks noChangeArrowheads="1"/>
              </p:cNvSpPr>
              <p:nvPr/>
            </p:nvSpPr>
            <p:spPr bwMode="auto">
              <a:xfrm>
                <a:off x="3166" y="144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" name="Oval 164"/>
              <p:cNvSpPr>
                <a:spLocks noChangeArrowheads="1"/>
              </p:cNvSpPr>
              <p:nvPr/>
            </p:nvSpPr>
            <p:spPr bwMode="auto">
              <a:xfrm>
                <a:off x="3215" y="143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" name="Oval 165"/>
              <p:cNvSpPr>
                <a:spLocks noChangeArrowheads="1"/>
              </p:cNvSpPr>
              <p:nvPr/>
            </p:nvSpPr>
            <p:spPr bwMode="auto">
              <a:xfrm>
                <a:off x="3264" y="138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" name="Oval 166"/>
              <p:cNvSpPr>
                <a:spLocks noChangeArrowheads="1"/>
              </p:cNvSpPr>
              <p:nvPr/>
            </p:nvSpPr>
            <p:spPr bwMode="auto">
              <a:xfrm>
                <a:off x="3313" y="134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" name="Oval 167"/>
              <p:cNvSpPr>
                <a:spLocks noChangeArrowheads="1"/>
              </p:cNvSpPr>
              <p:nvPr/>
            </p:nvSpPr>
            <p:spPr bwMode="auto">
              <a:xfrm>
                <a:off x="3362" y="143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" name="Oval 168"/>
              <p:cNvSpPr>
                <a:spLocks noChangeArrowheads="1"/>
              </p:cNvSpPr>
              <p:nvPr/>
            </p:nvSpPr>
            <p:spPr bwMode="auto">
              <a:xfrm>
                <a:off x="3411" y="136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" name="Oval 169"/>
              <p:cNvSpPr>
                <a:spLocks noChangeArrowheads="1"/>
              </p:cNvSpPr>
              <p:nvPr/>
            </p:nvSpPr>
            <p:spPr bwMode="auto">
              <a:xfrm>
                <a:off x="3459" y="137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" name="Oval 170"/>
              <p:cNvSpPr>
                <a:spLocks noChangeArrowheads="1"/>
              </p:cNvSpPr>
              <p:nvPr/>
            </p:nvSpPr>
            <p:spPr bwMode="auto">
              <a:xfrm>
                <a:off x="3508" y="143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" name="Oval 171"/>
              <p:cNvSpPr>
                <a:spLocks noChangeArrowheads="1"/>
              </p:cNvSpPr>
              <p:nvPr/>
            </p:nvSpPr>
            <p:spPr bwMode="auto">
              <a:xfrm>
                <a:off x="3557" y="132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" name="Oval 172"/>
              <p:cNvSpPr>
                <a:spLocks noChangeArrowheads="1"/>
              </p:cNvSpPr>
              <p:nvPr/>
            </p:nvSpPr>
            <p:spPr bwMode="auto">
              <a:xfrm>
                <a:off x="3606" y="138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" name="Oval 173"/>
              <p:cNvSpPr>
                <a:spLocks noChangeArrowheads="1"/>
              </p:cNvSpPr>
              <p:nvPr/>
            </p:nvSpPr>
            <p:spPr bwMode="auto">
              <a:xfrm>
                <a:off x="3655" y="137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" name="Oval 174"/>
              <p:cNvSpPr>
                <a:spLocks noChangeArrowheads="1"/>
              </p:cNvSpPr>
              <p:nvPr/>
            </p:nvSpPr>
            <p:spPr bwMode="auto">
              <a:xfrm>
                <a:off x="3704" y="133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" name="Oval 175"/>
              <p:cNvSpPr>
                <a:spLocks noChangeArrowheads="1"/>
              </p:cNvSpPr>
              <p:nvPr/>
            </p:nvSpPr>
            <p:spPr bwMode="auto">
              <a:xfrm>
                <a:off x="3753" y="137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" name="Oval 176"/>
              <p:cNvSpPr>
                <a:spLocks noChangeArrowheads="1"/>
              </p:cNvSpPr>
              <p:nvPr/>
            </p:nvSpPr>
            <p:spPr bwMode="auto">
              <a:xfrm>
                <a:off x="3805" y="137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" name="Oval 177"/>
              <p:cNvSpPr>
                <a:spLocks noChangeArrowheads="1"/>
              </p:cNvSpPr>
              <p:nvPr/>
            </p:nvSpPr>
            <p:spPr bwMode="auto">
              <a:xfrm>
                <a:off x="3854" y="132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" name="Oval 178"/>
              <p:cNvSpPr>
                <a:spLocks noChangeArrowheads="1"/>
              </p:cNvSpPr>
              <p:nvPr/>
            </p:nvSpPr>
            <p:spPr bwMode="auto">
              <a:xfrm>
                <a:off x="3903" y="136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" name="Oval 179"/>
              <p:cNvSpPr>
                <a:spLocks noChangeArrowheads="1"/>
              </p:cNvSpPr>
              <p:nvPr/>
            </p:nvSpPr>
            <p:spPr bwMode="auto">
              <a:xfrm>
                <a:off x="3952" y="133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" name="Oval 180"/>
              <p:cNvSpPr>
                <a:spLocks noChangeArrowheads="1"/>
              </p:cNvSpPr>
              <p:nvPr/>
            </p:nvSpPr>
            <p:spPr bwMode="auto">
              <a:xfrm>
                <a:off x="4001" y="1259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" name="Oval 181"/>
              <p:cNvSpPr>
                <a:spLocks noChangeArrowheads="1"/>
              </p:cNvSpPr>
              <p:nvPr/>
            </p:nvSpPr>
            <p:spPr bwMode="auto">
              <a:xfrm>
                <a:off x="4049" y="132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" name="Oval 182"/>
              <p:cNvSpPr>
                <a:spLocks noChangeArrowheads="1"/>
              </p:cNvSpPr>
              <p:nvPr/>
            </p:nvSpPr>
            <p:spPr bwMode="auto">
              <a:xfrm>
                <a:off x="4098" y="122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" name="Oval 183"/>
              <p:cNvSpPr>
                <a:spLocks noChangeArrowheads="1"/>
              </p:cNvSpPr>
              <p:nvPr/>
            </p:nvSpPr>
            <p:spPr bwMode="auto">
              <a:xfrm>
                <a:off x="4147" y="127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" name="Oval 184"/>
              <p:cNvSpPr>
                <a:spLocks noChangeArrowheads="1"/>
              </p:cNvSpPr>
              <p:nvPr/>
            </p:nvSpPr>
            <p:spPr bwMode="auto">
              <a:xfrm>
                <a:off x="4196" y="141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" name="Oval 185"/>
              <p:cNvSpPr>
                <a:spLocks noChangeArrowheads="1"/>
              </p:cNvSpPr>
              <p:nvPr/>
            </p:nvSpPr>
            <p:spPr bwMode="auto">
              <a:xfrm>
                <a:off x="4245" y="122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" name="Oval 186"/>
              <p:cNvSpPr>
                <a:spLocks noChangeArrowheads="1"/>
              </p:cNvSpPr>
              <p:nvPr/>
            </p:nvSpPr>
            <p:spPr bwMode="auto">
              <a:xfrm>
                <a:off x="4294" y="130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3" name="Oval 187"/>
              <p:cNvSpPr>
                <a:spLocks noChangeArrowheads="1"/>
              </p:cNvSpPr>
              <p:nvPr/>
            </p:nvSpPr>
            <p:spPr bwMode="auto">
              <a:xfrm>
                <a:off x="4343" y="1319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4" name="Oval 188"/>
              <p:cNvSpPr>
                <a:spLocks noChangeArrowheads="1"/>
              </p:cNvSpPr>
              <p:nvPr/>
            </p:nvSpPr>
            <p:spPr bwMode="auto">
              <a:xfrm>
                <a:off x="4392" y="1388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" name="Oval 189"/>
              <p:cNvSpPr>
                <a:spLocks noChangeArrowheads="1"/>
              </p:cNvSpPr>
              <p:nvPr/>
            </p:nvSpPr>
            <p:spPr bwMode="auto">
              <a:xfrm>
                <a:off x="4440" y="140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" name="Oval 190"/>
              <p:cNvSpPr>
                <a:spLocks noChangeArrowheads="1"/>
              </p:cNvSpPr>
              <p:nvPr/>
            </p:nvSpPr>
            <p:spPr bwMode="auto">
              <a:xfrm>
                <a:off x="4489" y="132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" name="Oval 191"/>
              <p:cNvSpPr>
                <a:spLocks noChangeArrowheads="1"/>
              </p:cNvSpPr>
              <p:nvPr/>
            </p:nvSpPr>
            <p:spPr bwMode="auto">
              <a:xfrm>
                <a:off x="4538" y="136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" name="Oval 192"/>
              <p:cNvSpPr>
                <a:spLocks noChangeArrowheads="1"/>
              </p:cNvSpPr>
              <p:nvPr/>
            </p:nvSpPr>
            <p:spPr bwMode="auto">
              <a:xfrm>
                <a:off x="4587" y="129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" name="Oval 193"/>
              <p:cNvSpPr>
                <a:spLocks noChangeArrowheads="1"/>
              </p:cNvSpPr>
              <p:nvPr/>
            </p:nvSpPr>
            <p:spPr bwMode="auto">
              <a:xfrm>
                <a:off x="4636" y="122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" name="Oval 194"/>
              <p:cNvSpPr>
                <a:spLocks noChangeArrowheads="1"/>
              </p:cNvSpPr>
              <p:nvPr/>
            </p:nvSpPr>
            <p:spPr bwMode="auto">
              <a:xfrm>
                <a:off x="4685" y="124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" name="Oval 195"/>
              <p:cNvSpPr>
                <a:spLocks noChangeArrowheads="1"/>
              </p:cNvSpPr>
              <p:nvPr/>
            </p:nvSpPr>
            <p:spPr bwMode="auto">
              <a:xfrm>
                <a:off x="4734" y="123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" name="Oval 196"/>
              <p:cNvSpPr>
                <a:spLocks noChangeArrowheads="1"/>
              </p:cNvSpPr>
              <p:nvPr/>
            </p:nvSpPr>
            <p:spPr bwMode="auto">
              <a:xfrm>
                <a:off x="4783" y="1301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3" name="Oval 197"/>
              <p:cNvSpPr>
                <a:spLocks noChangeArrowheads="1"/>
              </p:cNvSpPr>
              <p:nvPr/>
            </p:nvSpPr>
            <p:spPr bwMode="auto">
              <a:xfrm>
                <a:off x="4831" y="127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" name="Oval 198"/>
              <p:cNvSpPr>
                <a:spLocks noChangeArrowheads="1"/>
              </p:cNvSpPr>
              <p:nvPr/>
            </p:nvSpPr>
            <p:spPr bwMode="auto">
              <a:xfrm>
                <a:off x="4880" y="137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" name="Oval 199"/>
              <p:cNvSpPr>
                <a:spLocks noChangeArrowheads="1"/>
              </p:cNvSpPr>
              <p:nvPr/>
            </p:nvSpPr>
            <p:spPr bwMode="auto">
              <a:xfrm>
                <a:off x="4929" y="132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" name="Oval 200"/>
              <p:cNvSpPr>
                <a:spLocks noChangeArrowheads="1"/>
              </p:cNvSpPr>
              <p:nvPr/>
            </p:nvSpPr>
            <p:spPr bwMode="auto">
              <a:xfrm>
                <a:off x="4978" y="123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" name="Oval 201"/>
              <p:cNvSpPr>
                <a:spLocks noChangeArrowheads="1"/>
              </p:cNvSpPr>
              <p:nvPr/>
            </p:nvSpPr>
            <p:spPr bwMode="auto">
              <a:xfrm>
                <a:off x="5027" y="1305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" name="Oval 202"/>
              <p:cNvSpPr>
                <a:spLocks noChangeArrowheads="1"/>
              </p:cNvSpPr>
              <p:nvPr/>
            </p:nvSpPr>
            <p:spPr bwMode="auto">
              <a:xfrm>
                <a:off x="5076" y="1284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" name="Oval 203"/>
              <p:cNvSpPr>
                <a:spLocks noChangeArrowheads="1"/>
              </p:cNvSpPr>
              <p:nvPr/>
            </p:nvSpPr>
            <p:spPr bwMode="auto">
              <a:xfrm>
                <a:off x="5125" y="122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" name="Oval 204"/>
              <p:cNvSpPr>
                <a:spLocks noChangeArrowheads="1"/>
              </p:cNvSpPr>
              <p:nvPr/>
            </p:nvSpPr>
            <p:spPr bwMode="auto">
              <a:xfrm>
                <a:off x="5174" y="1350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6" name="Oval 206"/>
            <p:cNvSpPr>
              <a:spLocks noChangeArrowheads="1"/>
            </p:cNvSpPr>
            <p:nvPr/>
          </p:nvSpPr>
          <p:spPr bwMode="auto">
            <a:xfrm>
              <a:off x="5222" y="1113"/>
              <a:ext cx="42" cy="41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Oval 207"/>
            <p:cNvSpPr>
              <a:spLocks noChangeArrowheads="1"/>
            </p:cNvSpPr>
            <p:nvPr/>
          </p:nvSpPr>
          <p:spPr bwMode="auto">
            <a:xfrm>
              <a:off x="5271" y="1277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Oval 208"/>
            <p:cNvSpPr>
              <a:spLocks noChangeArrowheads="1"/>
            </p:cNvSpPr>
            <p:nvPr/>
          </p:nvSpPr>
          <p:spPr bwMode="auto">
            <a:xfrm>
              <a:off x="5320" y="1319"/>
              <a:ext cx="42" cy="41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Oval 209"/>
            <p:cNvSpPr>
              <a:spLocks noChangeArrowheads="1"/>
            </p:cNvSpPr>
            <p:nvPr/>
          </p:nvSpPr>
          <p:spPr bwMode="auto">
            <a:xfrm>
              <a:off x="5369" y="1367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Oval 210"/>
            <p:cNvSpPr>
              <a:spLocks noChangeArrowheads="1"/>
            </p:cNvSpPr>
            <p:nvPr/>
          </p:nvSpPr>
          <p:spPr bwMode="auto">
            <a:xfrm>
              <a:off x="5421" y="1385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Oval 211"/>
            <p:cNvSpPr>
              <a:spLocks noChangeArrowheads="1"/>
            </p:cNvSpPr>
            <p:nvPr/>
          </p:nvSpPr>
          <p:spPr bwMode="auto">
            <a:xfrm>
              <a:off x="5470" y="1472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Oval 212"/>
            <p:cNvSpPr>
              <a:spLocks noChangeArrowheads="1"/>
            </p:cNvSpPr>
            <p:nvPr/>
          </p:nvSpPr>
          <p:spPr bwMode="auto">
            <a:xfrm>
              <a:off x="5519" y="1811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Rectangle 213"/>
            <p:cNvSpPr>
              <a:spLocks noChangeArrowheads="1"/>
            </p:cNvSpPr>
            <p:nvPr/>
          </p:nvSpPr>
          <p:spPr bwMode="auto">
            <a:xfrm>
              <a:off x="4049" y="2844"/>
              <a:ext cx="178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Male-Female Difference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5" name="Rectangle 214"/>
            <p:cNvSpPr>
              <a:spLocks noChangeArrowheads="1"/>
            </p:cNvSpPr>
            <p:nvPr/>
          </p:nvSpPr>
          <p:spPr bwMode="auto">
            <a:xfrm>
              <a:off x="4049" y="2991"/>
              <a:ext cx="129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p10: -4.5%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215"/>
            <p:cNvSpPr>
              <a:spLocks noChangeArrowheads="1"/>
            </p:cNvSpPr>
            <p:nvPr/>
          </p:nvSpPr>
          <p:spPr bwMode="auto">
            <a:xfrm>
              <a:off x="4049" y="3138"/>
              <a:ext cx="129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p50: -1.3%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216"/>
            <p:cNvSpPr>
              <a:spLocks noChangeArrowheads="1"/>
            </p:cNvSpPr>
            <p:nvPr/>
          </p:nvSpPr>
          <p:spPr bwMode="auto">
            <a:xfrm>
              <a:off x="4049" y="3281"/>
              <a:ext cx="129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p90: -0.1%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6" name="Line 217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Line 218"/>
            <p:cNvSpPr>
              <a:spLocks noChangeShapeType="1"/>
            </p:cNvSpPr>
            <p:nvPr/>
          </p:nvSpPr>
          <p:spPr bwMode="auto">
            <a:xfrm flipH="1">
              <a:off x="492" y="3138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Rectangle 219"/>
            <p:cNvSpPr>
              <a:spLocks noChangeArrowheads="1"/>
            </p:cNvSpPr>
            <p:nvPr/>
          </p:nvSpPr>
          <p:spPr bwMode="auto">
            <a:xfrm rot="16200000">
              <a:off x="278" y="299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9" name="Line 220"/>
            <p:cNvSpPr>
              <a:spLocks noChangeShapeType="1"/>
            </p:cNvSpPr>
            <p:nvPr/>
          </p:nvSpPr>
          <p:spPr bwMode="auto">
            <a:xfrm flipH="1">
              <a:off x="492" y="2272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Rectangle 221"/>
            <p:cNvSpPr>
              <a:spLocks noChangeArrowheads="1"/>
            </p:cNvSpPr>
            <p:nvPr/>
          </p:nvSpPr>
          <p:spPr bwMode="auto">
            <a:xfrm rot="16200000">
              <a:off x="278" y="2130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1" name="Line 222"/>
            <p:cNvSpPr>
              <a:spLocks noChangeShapeType="1"/>
            </p:cNvSpPr>
            <p:nvPr/>
          </p:nvSpPr>
          <p:spPr bwMode="auto">
            <a:xfrm flipH="1">
              <a:off x="492" y="1406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Rectangle 223"/>
            <p:cNvSpPr>
              <a:spLocks noChangeArrowheads="1"/>
            </p:cNvSpPr>
            <p:nvPr/>
          </p:nvSpPr>
          <p:spPr bwMode="auto">
            <a:xfrm rot="16200000">
              <a:off x="278" y="126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3" name="Line 224"/>
            <p:cNvSpPr>
              <a:spLocks noChangeShapeType="1"/>
            </p:cNvSpPr>
            <p:nvPr/>
          </p:nvSpPr>
          <p:spPr bwMode="auto">
            <a:xfrm flipH="1">
              <a:off x="492" y="540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Rectangle 225"/>
            <p:cNvSpPr>
              <a:spLocks noChangeArrowheads="1"/>
            </p:cNvSpPr>
            <p:nvPr/>
          </p:nvSpPr>
          <p:spPr bwMode="auto">
            <a:xfrm rot="16200000">
              <a:off x="278" y="39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5" name="Rectangle 226"/>
            <p:cNvSpPr>
              <a:spLocks noChangeArrowheads="1"/>
            </p:cNvSpPr>
            <p:nvPr/>
          </p:nvSpPr>
          <p:spPr bwMode="auto">
            <a:xfrm rot="16200000">
              <a:off x="-465" y="1887"/>
              <a:ext cx="131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Percent Employed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6" name="Line 227"/>
            <p:cNvSpPr>
              <a:spLocks noChangeShapeType="1"/>
            </p:cNvSpPr>
            <p:nvPr/>
          </p:nvSpPr>
          <p:spPr bwMode="auto">
            <a:xfrm>
              <a:off x="548" y="366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Line 228"/>
            <p:cNvSpPr>
              <a:spLocks noChangeShapeType="1"/>
            </p:cNvSpPr>
            <p:nvPr/>
          </p:nvSpPr>
          <p:spPr bwMode="auto">
            <a:xfrm>
              <a:off x="64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Rectangle 229"/>
            <p:cNvSpPr>
              <a:spLocks noChangeArrowheads="1"/>
            </p:cNvSpPr>
            <p:nvPr/>
          </p:nvSpPr>
          <p:spPr bwMode="auto">
            <a:xfrm>
              <a:off x="604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9" name="Line 230"/>
            <p:cNvSpPr>
              <a:spLocks noChangeShapeType="1"/>
            </p:cNvSpPr>
            <p:nvPr/>
          </p:nvSpPr>
          <p:spPr bwMode="auto">
            <a:xfrm>
              <a:off x="162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Rectangle 231"/>
            <p:cNvSpPr>
              <a:spLocks noChangeArrowheads="1"/>
            </p:cNvSpPr>
            <p:nvPr/>
          </p:nvSpPr>
          <p:spPr bwMode="auto">
            <a:xfrm>
              <a:off x="153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1" name="Line 232"/>
            <p:cNvSpPr>
              <a:spLocks noChangeShapeType="1"/>
            </p:cNvSpPr>
            <p:nvPr/>
          </p:nvSpPr>
          <p:spPr bwMode="auto">
            <a:xfrm>
              <a:off x="2601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Rectangle 233"/>
            <p:cNvSpPr>
              <a:spLocks noChangeArrowheads="1"/>
            </p:cNvSpPr>
            <p:nvPr/>
          </p:nvSpPr>
          <p:spPr bwMode="auto">
            <a:xfrm>
              <a:off x="2520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3" name="Line 234"/>
            <p:cNvSpPr>
              <a:spLocks noChangeShapeType="1"/>
            </p:cNvSpPr>
            <p:nvPr/>
          </p:nvSpPr>
          <p:spPr bwMode="auto">
            <a:xfrm>
              <a:off x="3578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Rectangle 235"/>
            <p:cNvSpPr>
              <a:spLocks noChangeArrowheads="1"/>
            </p:cNvSpPr>
            <p:nvPr/>
          </p:nvSpPr>
          <p:spPr bwMode="auto">
            <a:xfrm>
              <a:off x="3498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5" name="Line 236"/>
            <p:cNvSpPr>
              <a:spLocks noChangeShapeType="1"/>
            </p:cNvSpPr>
            <p:nvPr/>
          </p:nvSpPr>
          <p:spPr bwMode="auto">
            <a:xfrm>
              <a:off x="455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Rectangle 237"/>
            <p:cNvSpPr>
              <a:spLocks noChangeArrowheads="1"/>
            </p:cNvSpPr>
            <p:nvPr/>
          </p:nvSpPr>
          <p:spPr bwMode="auto">
            <a:xfrm>
              <a:off x="447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7" name="Line 238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Rectangle 239"/>
            <p:cNvSpPr>
              <a:spLocks noChangeArrowheads="1"/>
            </p:cNvSpPr>
            <p:nvPr/>
          </p:nvSpPr>
          <p:spPr bwMode="auto">
            <a:xfrm>
              <a:off x="5421" y="375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9" name="Rectangle 240"/>
            <p:cNvSpPr>
              <a:spLocks noChangeArrowheads="1"/>
            </p:cNvSpPr>
            <p:nvPr/>
          </p:nvSpPr>
          <p:spPr bwMode="auto">
            <a:xfrm>
              <a:off x="1899" y="3937"/>
              <a:ext cx="25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Household Income Percentile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" name="Rectangle 241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Children’s Employment Rates at Age 30 by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Income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Percentile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Single Parent</a:t>
            </a: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Households</a:t>
            </a:r>
            <a:endParaRPr lang="en-US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54"/>
          <p:cNvSpPr>
            <a:spLocks noChangeArrowheads="1"/>
          </p:cNvSpPr>
          <p:nvPr/>
        </p:nvSpPr>
        <p:spPr bwMode="auto">
          <a:xfrm>
            <a:off x="5292725" y="6553200"/>
            <a:ext cx="769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Female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4" name="Oval 351"/>
          <p:cNvSpPr>
            <a:spLocks noChangeArrowheads="1"/>
          </p:cNvSpPr>
          <p:nvPr/>
        </p:nvSpPr>
        <p:spPr bwMode="auto">
          <a:xfrm>
            <a:off x="3730550" y="665398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Rectangle 354"/>
          <p:cNvSpPr>
            <a:spLocks noChangeArrowheads="1"/>
          </p:cNvSpPr>
          <p:nvPr/>
        </p:nvSpPr>
        <p:spPr bwMode="auto">
          <a:xfrm>
            <a:off x="3995663" y="6553200"/>
            <a:ext cx="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6" name="Oval 47"/>
          <p:cNvSpPr>
            <a:spLocks noChangeArrowheads="1"/>
          </p:cNvSpPr>
          <p:nvPr/>
        </p:nvSpPr>
        <p:spPr bwMode="auto">
          <a:xfrm>
            <a:off x="5029200" y="6653986"/>
            <a:ext cx="98425" cy="100013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190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roup 4"/>
          <p:cNvGrpSpPr>
            <a:grpSpLocks noChangeAspect="1"/>
          </p:cNvGrpSpPr>
          <p:nvPr/>
        </p:nvGrpSpPr>
        <p:grpSpPr bwMode="auto">
          <a:xfrm>
            <a:off x="-4763" y="98425"/>
            <a:ext cx="9258301" cy="6661150"/>
            <a:chOff x="-3" y="62"/>
            <a:chExt cx="5832" cy="4196"/>
          </a:xfrm>
        </p:grpSpPr>
        <p:sp>
          <p:nvSpPr>
            <p:cNvPr id="245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46" name="Group 205"/>
            <p:cNvGrpSpPr>
              <a:grpSpLocks/>
            </p:cNvGrpSpPr>
            <p:nvPr/>
          </p:nvGrpSpPr>
          <p:grpSpPr bwMode="auto">
            <a:xfrm>
              <a:off x="-3" y="62"/>
              <a:ext cx="5766" cy="4196"/>
              <a:chOff x="-3" y="62"/>
              <a:chExt cx="5766" cy="4196"/>
            </a:xfrm>
          </p:grpSpPr>
          <p:sp>
            <p:nvSpPr>
              <p:cNvPr id="281" name="Rectangle 5"/>
              <p:cNvSpPr>
                <a:spLocks noChangeArrowheads="1"/>
              </p:cNvSpPr>
              <p:nvPr/>
            </p:nvSpPr>
            <p:spPr bwMode="auto">
              <a:xfrm>
                <a:off x="-3" y="62"/>
                <a:ext cx="5766" cy="41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Rectangle 6"/>
              <p:cNvSpPr>
                <a:spLocks noChangeArrowheads="1"/>
              </p:cNvSpPr>
              <p:nvPr/>
            </p:nvSpPr>
            <p:spPr bwMode="auto">
              <a:xfrm>
                <a:off x="0" y="68"/>
                <a:ext cx="5757" cy="4187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Rectangle 7"/>
              <p:cNvSpPr>
                <a:spLocks noChangeArrowheads="1"/>
              </p:cNvSpPr>
              <p:nvPr/>
            </p:nvSpPr>
            <p:spPr bwMode="auto">
              <a:xfrm>
                <a:off x="548" y="449"/>
                <a:ext cx="5083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Line 8"/>
              <p:cNvSpPr>
                <a:spLocks noChangeShapeType="1"/>
              </p:cNvSpPr>
              <p:nvPr/>
            </p:nvSpPr>
            <p:spPr bwMode="auto">
              <a:xfrm>
                <a:off x="548" y="3138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Line 9"/>
              <p:cNvSpPr>
                <a:spLocks noChangeShapeType="1"/>
              </p:cNvSpPr>
              <p:nvPr/>
            </p:nvSpPr>
            <p:spPr bwMode="auto">
              <a:xfrm>
                <a:off x="548" y="2272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Line 10"/>
              <p:cNvSpPr>
                <a:spLocks noChangeShapeType="1"/>
              </p:cNvSpPr>
              <p:nvPr/>
            </p:nvSpPr>
            <p:spPr bwMode="auto">
              <a:xfrm>
                <a:off x="548" y="1406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Line 11"/>
              <p:cNvSpPr>
                <a:spLocks noChangeShapeType="1"/>
              </p:cNvSpPr>
              <p:nvPr/>
            </p:nvSpPr>
            <p:spPr bwMode="auto">
              <a:xfrm>
                <a:off x="548" y="540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Oval 12"/>
              <p:cNvSpPr>
                <a:spLocks noChangeArrowheads="1"/>
              </p:cNvSpPr>
              <p:nvPr/>
            </p:nvSpPr>
            <p:spPr bwMode="auto">
              <a:xfrm>
                <a:off x="670" y="274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Oval 13"/>
              <p:cNvSpPr>
                <a:spLocks noChangeArrowheads="1"/>
              </p:cNvSpPr>
              <p:nvPr/>
            </p:nvSpPr>
            <p:spPr bwMode="auto">
              <a:xfrm>
                <a:off x="719" y="2555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Oval 14"/>
              <p:cNvSpPr>
                <a:spLocks noChangeArrowheads="1"/>
              </p:cNvSpPr>
              <p:nvPr/>
            </p:nvSpPr>
            <p:spPr bwMode="auto">
              <a:xfrm>
                <a:off x="768" y="247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Oval 15"/>
              <p:cNvSpPr>
                <a:spLocks noChangeArrowheads="1"/>
              </p:cNvSpPr>
              <p:nvPr/>
            </p:nvSpPr>
            <p:spPr bwMode="auto">
              <a:xfrm>
                <a:off x="817" y="232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Oval 16"/>
              <p:cNvSpPr>
                <a:spLocks noChangeArrowheads="1"/>
              </p:cNvSpPr>
              <p:nvPr/>
            </p:nvSpPr>
            <p:spPr bwMode="auto">
              <a:xfrm>
                <a:off x="866" y="229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Oval 17"/>
              <p:cNvSpPr>
                <a:spLocks noChangeArrowheads="1"/>
              </p:cNvSpPr>
              <p:nvPr/>
            </p:nvSpPr>
            <p:spPr bwMode="auto">
              <a:xfrm>
                <a:off x="915" y="22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Oval 18"/>
              <p:cNvSpPr>
                <a:spLocks noChangeArrowheads="1"/>
              </p:cNvSpPr>
              <p:nvPr/>
            </p:nvSpPr>
            <p:spPr bwMode="auto">
              <a:xfrm>
                <a:off x="963" y="220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Oval 19"/>
              <p:cNvSpPr>
                <a:spLocks noChangeArrowheads="1"/>
              </p:cNvSpPr>
              <p:nvPr/>
            </p:nvSpPr>
            <p:spPr bwMode="auto">
              <a:xfrm>
                <a:off x="1012" y="218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Oval 20"/>
              <p:cNvSpPr>
                <a:spLocks noChangeArrowheads="1"/>
              </p:cNvSpPr>
              <p:nvPr/>
            </p:nvSpPr>
            <p:spPr bwMode="auto">
              <a:xfrm>
                <a:off x="1061" y="213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Oval 21"/>
              <p:cNvSpPr>
                <a:spLocks noChangeArrowheads="1"/>
              </p:cNvSpPr>
              <p:nvPr/>
            </p:nvSpPr>
            <p:spPr bwMode="auto">
              <a:xfrm>
                <a:off x="1110" y="208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Oval 22"/>
              <p:cNvSpPr>
                <a:spLocks noChangeArrowheads="1"/>
              </p:cNvSpPr>
              <p:nvPr/>
            </p:nvSpPr>
            <p:spPr bwMode="auto">
              <a:xfrm>
                <a:off x="1159" y="21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Oval 23"/>
              <p:cNvSpPr>
                <a:spLocks noChangeArrowheads="1"/>
              </p:cNvSpPr>
              <p:nvPr/>
            </p:nvSpPr>
            <p:spPr bwMode="auto">
              <a:xfrm>
                <a:off x="1208" y="199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Oval 24"/>
              <p:cNvSpPr>
                <a:spLocks noChangeArrowheads="1"/>
              </p:cNvSpPr>
              <p:nvPr/>
            </p:nvSpPr>
            <p:spPr bwMode="auto">
              <a:xfrm>
                <a:off x="1257" y="1944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Oval 25"/>
              <p:cNvSpPr>
                <a:spLocks noChangeArrowheads="1"/>
              </p:cNvSpPr>
              <p:nvPr/>
            </p:nvSpPr>
            <p:spPr bwMode="auto">
              <a:xfrm>
                <a:off x="1306" y="1951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Oval 26"/>
              <p:cNvSpPr>
                <a:spLocks noChangeArrowheads="1"/>
              </p:cNvSpPr>
              <p:nvPr/>
            </p:nvSpPr>
            <p:spPr bwMode="auto">
              <a:xfrm>
                <a:off x="1354" y="1937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Oval 27"/>
              <p:cNvSpPr>
                <a:spLocks noChangeArrowheads="1"/>
              </p:cNvSpPr>
              <p:nvPr/>
            </p:nvSpPr>
            <p:spPr bwMode="auto">
              <a:xfrm>
                <a:off x="1403" y="187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Oval 28"/>
              <p:cNvSpPr>
                <a:spLocks noChangeArrowheads="1"/>
              </p:cNvSpPr>
              <p:nvPr/>
            </p:nvSpPr>
            <p:spPr bwMode="auto">
              <a:xfrm>
                <a:off x="1452" y="184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Oval 29"/>
              <p:cNvSpPr>
                <a:spLocks noChangeArrowheads="1"/>
              </p:cNvSpPr>
              <p:nvPr/>
            </p:nvSpPr>
            <p:spPr bwMode="auto">
              <a:xfrm>
                <a:off x="1501" y="182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Oval 30"/>
              <p:cNvSpPr>
                <a:spLocks noChangeArrowheads="1"/>
              </p:cNvSpPr>
              <p:nvPr/>
            </p:nvSpPr>
            <p:spPr bwMode="auto">
              <a:xfrm>
                <a:off x="1550" y="182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Oval 31"/>
              <p:cNvSpPr>
                <a:spLocks noChangeArrowheads="1"/>
              </p:cNvSpPr>
              <p:nvPr/>
            </p:nvSpPr>
            <p:spPr bwMode="auto">
              <a:xfrm>
                <a:off x="1599" y="180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Oval 32"/>
              <p:cNvSpPr>
                <a:spLocks noChangeArrowheads="1"/>
              </p:cNvSpPr>
              <p:nvPr/>
            </p:nvSpPr>
            <p:spPr bwMode="auto">
              <a:xfrm>
                <a:off x="1648" y="168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Oval 33"/>
              <p:cNvSpPr>
                <a:spLocks noChangeArrowheads="1"/>
              </p:cNvSpPr>
              <p:nvPr/>
            </p:nvSpPr>
            <p:spPr bwMode="auto">
              <a:xfrm>
                <a:off x="1697" y="1717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Oval 34"/>
              <p:cNvSpPr>
                <a:spLocks noChangeArrowheads="1"/>
              </p:cNvSpPr>
              <p:nvPr/>
            </p:nvSpPr>
            <p:spPr bwMode="auto">
              <a:xfrm>
                <a:off x="1745" y="172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Oval 35"/>
              <p:cNvSpPr>
                <a:spLocks noChangeArrowheads="1"/>
              </p:cNvSpPr>
              <p:nvPr/>
            </p:nvSpPr>
            <p:spPr bwMode="auto">
              <a:xfrm>
                <a:off x="1794" y="16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Oval 36"/>
              <p:cNvSpPr>
                <a:spLocks noChangeArrowheads="1"/>
              </p:cNvSpPr>
              <p:nvPr/>
            </p:nvSpPr>
            <p:spPr bwMode="auto">
              <a:xfrm>
                <a:off x="1843" y="165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Oval 37"/>
              <p:cNvSpPr>
                <a:spLocks noChangeArrowheads="1"/>
              </p:cNvSpPr>
              <p:nvPr/>
            </p:nvSpPr>
            <p:spPr bwMode="auto">
              <a:xfrm>
                <a:off x="1892" y="160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Oval 38"/>
              <p:cNvSpPr>
                <a:spLocks noChangeArrowheads="1"/>
              </p:cNvSpPr>
              <p:nvPr/>
            </p:nvSpPr>
            <p:spPr bwMode="auto">
              <a:xfrm>
                <a:off x="1941" y="156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Oval 39"/>
              <p:cNvSpPr>
                <a:spLocks noChangeArrowheads="1"/>
              </p:cNvSpPr>
              <p:nvPr/>
            </p:nvSpPr>
            <p:spPr bwMode="auto">
              <a:xfrm>
                <a:off x="1990" y="158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Oval 40"/>
              <p:cNvSpPr>
                <a:spLocks noChangeArrowheads="1"/>
              </p:cNvSpPr>
              <p:nvPr/>
            </p:nvSpPr>
            <p:spPr bwMode="auto">
              <a:xfrm>
                <a:off x="2039" y="1518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Oval 41"/>
              <p:cNvSpPr>
                <a:spLocks noChangeArrowheads="1"/>
              </p:cNvSpPr>
              <p:nvPr/>
            </p:nvSpPr>
            <p:spPr bwMode="auto">
              <a:xfrm>
                <a:off x="2088" y="1511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Oval 42"/>
              <p:cNvSpPr>
                <a:spLocks noChangeArrowheads="1"/>
              </p:cNvSpPr>
              <p:nvPr/>
            </p:nvSpPr>
            <p:spPr bwMode="auto">
              <a:xfrm>
                <a:off x="2140" y="149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Oval 43"/>
              <p:cNvSpPr>
                <a:spLocks noChangeArrowheads="1"/>
              </p:cNvSpPr>
              <p:nvPr/>
            </p:nvSpPr>
            <p:spPr bwMode="auto">
              <a:xfrm>
                <a:off x="2189" y="148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Oval 44"/>
              <p:cNvSpPr>
                <a:spLocks noChangeArrowheads="1"/>
              </p:cNvSpPr>
              <p:nvPr/>
            </p:nvSpPr>
            <p:spPr bwMode="auto">
              <a:xfrm>
                <a:off x="2238" y="140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Oval 45"/>
              <p:cNvSpPr>
                <a:spLocks noChangeArrowheads="1"/>
              </p:cNvSpPr>
              <p:nvPr/>
            </p:nvSpPr>
            <p:spPr bwMode="auto">
              <a:xfrm>
                <a:off x="2287" y="1441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Oval 46"/>
              <p:cNvSpPr>
                <a:spLocks noChangeArrowheads="1"/>
              </p:cNvSpPr>
              <p:nvPr/>
            </p:nvSpPr>
            <p:spPr bwMode="auto">
              <a:xfrm>
                <a:off x="2335" y="133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Oval 47"/>
              <p:cNvSpPr>
                <a:spLocks noChangeArrowheads="1"/>
              </p:cNvSpPr>
              <p:nvPr/>
            </p:nvSpPr>
            <p:spPr bwMode="auto">
              <a:xfrm>
                <a:off x="2384" y="132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Oval 48"/>
              <p:cNvSpPr>
                <a:spLocks noChangeArrowheads="1"/>
              </p:cNvSpPr>
              <p:nvPr/>
            </p:nvSpPr>
            <p:spPr bwMode="auto">
              <a:xfrm>
                <a:off x="2433" y="132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Oval 49"/>
              <p:cNvSpPr>
                <a:spLocks noChangeArrowheads="1"/>
              </p:cNvSpPr>
              <p:nvPr/>
            </p:nvSpPr>
            <p:spPr bwMode="auto">
              <a:xfrm>
                <a:off x="2482" y="13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Oval 50"/>
              <p:cNvSpPr>
                <a:spLocks noChangeArrowheads="1"/>
              </p:cNvSpPr>
              <p:nvPr/>
            </p:nvSpPr>
            <p:spPr bwMode="auto">
              <a:xfrm>
                <a:off x="2531" y="1298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Oval 51"/>
              <p:cNvSpPr>
                <a:spLocks noChangeArrowheads="1"/>
              </p:cNvSpPr>
              <p:nvPr/>
            </p:nvSpPr>
            <p:spPr bwMode="auto">
              <a:xfrm>
                <a:off x="2580" y="124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Oval 52"/>
              <p:cNvSpPr>
                <a:spLocks noChangeArrowheads="1"/>
              </p:cNvSpPr>
              <p:nvPr/>
            </p:nvSpPr>
            <p:spPr bwMode="auto">
              <a:xfrm>
                <a:off x="2629" y="122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Oval 53"/>
              <p:cNvSpPr>
                <a:spLocks noChangeArrowheads="1"/>
              </p:cNvSpPr>
              <p:nvPr/>
            </p:nvSpPr>
            <p:spPr bwMode="auto">
              <a:xfrm>
                <a:off x="2678" y="1235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Oval 54"/>
              <p:cNvSpPr>
                <a:spLocks noChangeArrowheads="1"/>
              </p:cNvSpPr>
              <p:nvPr/>
            </p:nvSpPr>
            <p:spPr bwMode="auto">
              <a:xfrm>
                <a:off x="2726" y="122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Oval 55"/>
              <p:cNvSpPr>
                <a:spLocks noChangeArrowheads="1"/>
              </p:cNvSpPr>
              <p:nvPr/>
            </p:nvSpPr>
            <p:spPr bwMode="auto">
              <a:xfrm>
                <a:off x="2775" y="119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Oval 56"/>
              <p:cNvSpPr>
                <a:spLocks noChangeArrowheads="1"/>
              </p:cNvSpPr>
              <p:nvPr/>
            </p:nvSpPr>
            <p:spPr bwMode="auto">
              <a:xfrm>
                <a:off x="2824" y="116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Oval 57"/>
              <p:cNvSpPr>
                <a:spLocks noChangeArrowheads="1"/>
              </p:cNvSpPr>
              <p:nvPr/>
            </p:nvSpPr>
            <p:spPr bwMode="auto">
              <a:xfrm>
                <a:off x="2873" y="114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Oval 58"/>
              <p:cNvSpPr>
                <a:spLocks noChangeArrowheads="1"/>
              </p:cNvSpPr>
              <p:nvPr/>
            </p:nvSpPr>
            <p:spPr bwMode="auto">
              <a:xfrm>
                <a:off x="2922" y="114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Oval 59"/>
              <p:cNvSpPr>
                <a:spLocks noChangeArrowheads="1"/>
              </p:cNvSpPr>
              <p:nvPr/>
            </p:nvSpPr>
            <p:spPr bwMode="auto">
              <a:xfrm>
                <a:off x="2971" y="1106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Oval 60"/>
              <p:cNvSpPr>
                <a:spLocks noChangeArrowheads="1"/>
              </p:cNvSpPr>
              <p:nvPr/>
            </p:nvSpPr>
            <p:spPr bwMode="auto">
              <a:xfrm>
                <a:off x="3020" y="109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Oval 61"/>
              <p:cNvSpPr>
                <a:spLocks noChangeArrowheads="1"/>
              </p:cNvSpPr>
              <p:nvPr/>
            </p:nvSpPr>
            <p:spPr bwMode="auto">
              <a:xfrm>
                <a:off x="3069" y="1092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Oval 62"/>
              <p:cNvSpPr>
                <a:spLocks noChangeArrowheads="1"/>
              </p:cNvSpPr>
              <p:nvPr/>
            </p:nvSpPr>
            <p:spPr bwMode="auto">
              <a:xfrm>
                <a:off x="3117" y="102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Oval 63"/>
              <p:cNvSpPr>
                <a:spLocks noChangeArrowheads="1"/>
              </p:cNvSpPr>
              <p:nvPr/>
            </p:nvSpPr>
            <p:spPr bwMode="auto">
              <a:xfrm>
                <a:off x="3166" y="103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Oval 64"/>
              <p:cNvSpPr>
                <a:spLocks noChangeArrowheads="1"/>
              </p:cNvSpPr>
              <p:nvPr/>
            </p:nvSpPr>
            <p:spPr bwMode="auto">
              <a:xfrm>
                <a:off x="3215" y="102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Oval 65"/>
              <p:cNvSpPr>
                <a:spLocks noChangeArrowheads="1"/>
              </p:cNvSpPr>
              <p:nvPr/>
            </p:nvSpPr>
            <p:spPr bwMode="auto">
              <a:xfrm>
                <a:off x="3264" y="99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Oval 66"/>
              <p:cNvSpPr>
                <a:spLocks noChangeArrowheads="1"/>
              </p:cNvSpPr>
              <p:nvPr/>
            </p:nvSpPr>
            <p:spPr bwMode="auto">
              <a:xfrm>
                <a:off x="3313" y="10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Oval 67"/>
              <p:cNvSpPr>
                <a:spLocks noChangeArrowheads="1"/>
              </p:cNvSpPr>
              <p:nvPr/>
            </p:nvSpPr>
            <p:spPr bwMode="auto">
              <a:xfrm>
                <a:off x="3362" y="98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Oval 68"/>
              <p:cNvSpPr>
                <a:spLocks noChangeArrowheads="1"/>
              </p:cNvSpPr>
              <p:nvPr/>
            </p:nvSpPr>
            <p:spPr bwMode="auto">
              <a:xfrm>
                <a:off x="3411" y="9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Oval 69"/>
              <p:cNvSpPr>
                <a:spLocks noChangeArrowheads="1"/>
              </p:cNvSpPr>
              <p:nvPr/>
            </p:nvSpPr>
            <p:spPr bwMode="auto">
              <a:xfrm>
                <a:off x="3459" y="93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Oval 70"/>
              <p:cNvSpPr>
                <a:spLocks noChangeArrowheads="1"/>
              </p:cNvSpPr>
              <p:nvPr/>
            </p:nvSpPr>
            <p:spPr bwMode="auto">
              <a:xfrm>
                <a:off x="3508" y="96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Oval 71"/>
              <p:cNvSpPr>
                <a:spLocks noChangeArrowheads="1"/>
              </p:cNvSpPr>
              <p:nvPr/>
            </p:nvSpPr>
            <p:spPr bwMode="auto">
              <a:xfrm>
                <a:off x="3557" y="92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Oval 72"/>
              <p:cNvSpPr>
                <a:spLocks noChangeArrowheads="1"/>
              </p:cNvSpPr>
              <p:nvPr/>
            </p:nvSpPr>
            <p:spPr bwMode="auto">
              <a:xfrm>
                <a:off x="3606" y="92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Oval 73"/>
              <p:cNvSpPr>
                <a:spLocks noChangeArrowheads="1"/>
              </p:cNvSpPr>
              <p:nvPr/>
            </p:nvSpPr>
            <p:spPr bwMode="auto">
              <a:xfrm>
                <a:off x="3655" y="90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Oval 74"/>
              <p:cNvSpPr>
                <a:spLocks noChangeArrowheads="1"/>
              </p:cNvSpPr>
              <p:nvPr/>
            </p:nvSpPr>
            <p:spPr bwMode="auto">
              <a:xfrm>
                <a:off x="3704" y="88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Oval 75"/>
              <p:cNvSpPr>
                <a:spLocks noChangeArrowheads="1"/>
              </p:cNvSpPr>
              <p:nvPr/>
            </p:nvSpPr>
            <p:spPr bwMode="auto">
              <a:xfrm>
                <a:off x="3753" y="9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Oval 76"/>
              <p:cNvSpPr>
                <a:spLocks noChangeArrowheads="1"/>
              </p:cNvSpPr>
              <p:nvPr/>
            </p:nvSpPr>
            <p:spPr bwMode="auto">
              <a:xfrm>
                <a:off x="3805" y="87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Oval 77"/>
              <p:cNvSpPr>
                <a:spLocks noChangeArrowheads="1"/>
              </p:cNvSpPr>
              <p:nvPr/>
            </p:nvSpPr>
            <p:spPr bwMode="auto">
              <a:xfrm>
                <a:off x="3854" y="86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Oval 78"/>
              <p:cNvSpPr>
                <a:spLocks noChangeArrowheads="1"/>
              </p:cNvSpPr>
              <p:nvPr/>
            </p:nvSpPr>
            <p:spPr bwMode="auto">
              <a:xfrm>
                <a:off x="3903" y="87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Oval 79"/>
              <p:cNvSpPr>
                <a:spLocks noChangeArrowheads="1"/>
              </p:cNvSpPr>
              <p:nvPr/>
            </p:nvSpPr>
            <p:spPr bwMode="auto">
              <a:xfrm>
                <a:off x="3952" y="83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Oval 80"/>
              <p:cNvSpPr>
                <a:spLocks noChangeArrowheads="1"/>
              </p:cNvSpPr>
              <p:nvPr/>
            </p:nvSpPr>
            <p:spPr bwMode="auto">
              <a:xfrm>
                <a:off x="4001" y="844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Oval 81"/>
              <p:cNvSpPr>
                <a:spLocks noChangeArrowheads="1"/>
              </p:cNvSpPr>
              <p:nvPr/>
            </p:nvSpPr>
            <p:spPr bwMode="auto">
              <a:xfrm>
                <a:off x="4049" y="80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Oval 82"/>
              <p:cNvSpPr>
                <a:spLocks noChangeArrowheads="1"/>
              </p:cNvSpPr>
              <p:nvPr/>
            </p:nvSpPr>
            <p:spPr bwMode="auto">
              <a:xfrm>
                <a:off x="4098" y="8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Oval 83"/>
              <p:cNvSpPr>
                <a:spLocks noChangeArrowheads="1"/>
              </p:cNvSpPr>
              <p:nvPr/>
            </p:nvSpPr>
            <p:spPr bwMode="auto">
              <a:xfrm>
                <a:off x="4147" y="80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Oval 84"/>
              <p:cNvSpPr>
                <a:spLocks noChangeArrowheads="1"/>
              </p:cNvSpPr>
              <p:nvPr/>
            </p:nvSpPr>
            <p:spPr bwMode="auto">
              <a:xfrm>
                <a:off x="4196" y="81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Oval 85"/>
              <p:cNvSpPr>
                <a:spLocks noChangeArrowheads="1"/>
              </p:cNvSpPr>
              <p:nvPr/>
            </p:nvSpPr>
            <p:spPr bwMode="auto">
              <a:xfrm>
                <a:off x="4245" y="80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Oval 86"/>
              <p:cNvSpPr>
                <a:spLocks noChangeArrowheads="1"/>
              </p:cNvSpPr>
              <p:nvPr/>
            </p:nvSpPr>
            <p:spPr bwMode="auto">
              <a:xfrm>
                <a:off x="4294" y="79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Oval 87"/>
              <p:cNvSpPr>
                <a:spLocks noChangeArrowheads="1"/>
              </p:cNvSpPr>
              <p:nvPr/>
            </p:nvSpPr>
            <p:spPr bwMode="auto">
              <a:xfrm>
                <a:off x="4343" y="78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Oval 88"/>
              <p:cNvSpPr>
                <a:spLocks noChangeArrowheads="1"/>
              </p:cNvSpPr>
              <p:nvPr/>
            </p:nvSpPr>
            <p:spPr bwMode="auto">
              <a:xfrm>
                <a:off x="4392" y="760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Oval 89"/>
              <p:cNvSpPr>
                <a:spLocks noChangeArrowheads="1"/>
              </p:cNvSpPr>
              <p:nvPr/>
            </p:nvSpPr>
            <p:spPr bwMode="auto">
              <a:xfrm>
                <a:off x="4440" y="76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Oval 90"/>
              <p:cNvSpPr>
                <a:spLocks noChangeArrowheads="1"/>
              </p:cNvSpPr>
              <p:nvPr/>
            </p:nvSpPr>
            <p:spPr bwMode="auto">
              <a:xfrm>
                <a:off x="4489" y="73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Oval 91"/>
              <p:cNvSpPr>
                <a:spLocks noChangeArrowheads="1"/>
              </p:cNvSpPr>
              <p:nvPr/>
            </p:nvSpPr>
            <p:spPr bwMode="auto">
              <a:xfrm>
                <a:off x="4538" y="77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Oval 92"/>
              <p:cNvSpPr>
                <a:spLocks noChangeArrowheads="1"/>
              </p:cNvSpPr>
              <p:nvPr/>
            </p:nvSpPr>
            <p:spPr bwMode="auto">
              <a:xfrm>
                <a:off x="4587" y="77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Oval 93"/>
              <p:cNvSpPr>
                <a:spLocks noChangeArrowheads="1"/>
              </p:cNvSpPr>
              <p:nvPr/>
            </p:nvSpPr>
            <p:spPr bwMode="auto">
              <a:xfrm>
                <a:off x="4636" y="76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Oval 94"/>
              <p:cNvSpPr>
                <a:spLocks noChangeArrowheads="1"/>
              </p:cNvSpPr>
              <p:nvPr/>
            </p:nvSpPr>
            <p:spPr bwMode="auto">
              <a:xfrm>
                <a:off x="4685" y="74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1" name="Oval 95"/>
              <p:cNvSpPr>
                <a:spLocks noChangeArrowheads="1"/>
              </p:cNvSpPr>
              <p:nvPr/>
            </p:nvSpPr>
            <p:spPr bwMode="auto">
              <a:xfrm>
                <a:off x="4734" y="73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Oval 96"/>
              <p:cNvSpPr>
                <a:spLocks noChangeArrowheads="1"/>
              </p:cNvSpPr>
              <p:nvPr/>
            </p:nvSpPr>
            <p:spPr bwMode="auto">
              <a:xfrm>
                <a:off x="4783" y="735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3" name="Oval 97"/>
              <p:cNvSpPr>
                <a:spLocks noChangeArrowheads="1"/>
              </p:cNvSpPr>
              <p:nvPr/>
            </p:nvSpPr>
            <p:spPr bwMode="auto">
              <a:xfrm>
                <a:off x="4831" y="74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4" name="Oval 98"/>
              <p:cNvSpPr>
                <a:spLocks noChangeArrowheads="1"/>
              </p:cNvSpPr>
              <p:nvPr/>
            </p:nvSpPr>
            <p:spPr bwMode="auto">
              <a:xfrm>
                <a:off x="4880" y="73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Oval 99"/>
              <p:cNvSpPr>
                <a:spLocks noChangeArrowheads="1"/>
              </p:cNvSpPr>
              <p:nvPr/>
            </p:nvSpPr>
            <p:spPr bwMode="auto">
              <a:xfrm>
                <a:off x="4929" y="70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Oval 100"/>
              <p:cNvSpPr>
                <a:spLocks noChangeArrowheads="1"/>
              </p:cNvSpPr>
              <p:nvPr/>
            </p:nvSpPr>
            <p:spPr bwMode="auto">
              <a:xfrm>
                <a:off x="4978" y="7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Oval 101"/>
              <p:cNvSpPr>
                <a:spLocks noChangeArrowheads="1"/>
              </p:cNvSpPr>
              <p:nvPr/>
            </p:nvSpPr>
            <p:spPr bwMode="auto">
              <a:xfrm>
                <a:off x="5027" y="72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Oval 102"/>
              <p:cNvSpPr>
                <a:spLocks noChangeArrowheads="1"/>
              </p:cNvSpPr>
              <p:nvPr/>
            </p:nvSpPr>
            <p:spPr bwMode="auto">
              <a:xfrm>
                <a:off x="5076" y="72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9" name="Oval 103"/>
              <p:cNvSpPr>
                <a:spLocks noChangeArrowheads="1"/>
              </p:cNvSpPr>
              <p:nvPr/>
            </p:nvSpPr>
            <p:spPr bwMode="auto">
              <a:xfrm>
                <a:off x="5125" y="74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Oval 104"/>
              <p:cNvSpPr>
                <a:spLocks noChangeArrowheads="1"/>
              </p:cNvSpPr>
              <p:nvPr/>
            </p:nvSpPr>
            <p:spPr bwMode="auto">
              <a:xfrm>
                <a:off x="5174" y="739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Oval 105"/>
              <p:cNvSpPr>
                <a:spLocks noChangeArrowheads="1"/>
              </p:cNvSpPr>
              <p:nvPr/>
            </p:nvSpPr>
            <p:spPr bwMode="auto">
              <a:xfrm>
                <a:off x="5222" y="73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Oval 106"/>
              <p:cNvSpPr>
                <a:spLocks noChangeArrowheads="1"/>
              </p:cNvSpPr>
              <p:nvPr/>
            </p:nvSpPr>
            <p:spPr bwMode="auto">
              <a:xfrm>
                <a:off x="5271" y="74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3" name="Oval 107"/>
              <p:cNvSpPr>
                <a:spLocks noChangeArrowheads="1"/>
              </p:cNvSpPr>
              <p:nvPr/>
            </p:nvSpPr>
            <p:spPr bwMode="auto">
              <a:xfrm>
                <a:off x="5320" y="80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4" name="Oval 108"/>
              <p:cNvSpPr>
                <a:spLocks noChangeArrowheads="1"/>
              </p:cNvSpPr>
              <p:nvPr/>
            </p:nvSpPr>
            <p:spPr bwMode="auto">
              <a:xfrm>
                <a:off x="5369" y="84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Oval 109"/>
              <p:cNvSpPr>
                <a:spLocks noChangeArrowheads="1"/>
              </p:cNvSpPr>
              <p:nvPr/>
            </p:nvSpPr>
            <p:spPr bwMode="auto">
              <a:xfrm>
                <a:off x="5421" y="9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Oval 110"/>
              <p:cNvSpPr>
                <a:spLocks noChangeArrowheads="1"/>
              </p:cNvSpPr>
              <p:nvPr/>
            </p:nvSpPr>
            <p:spPr bwMode="auto">
              <a:xfrm>
                <a:off x="5470" y="94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Oval 111"/>
              <p:cNvSpPr>
                <a:spLocks noChangeArrowheads="1"/>
              </p:cNvSpPr>
              <p:nvPr/>
            </p:nvSpPr>
            <p:spPr bwMode="auto">
              <a:xfrm>
                <a:off x="5519" y="112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Oval 112"/>
              <p:cNvSpPr>
                <a:spLocks noChangeArrowheads="1"/>
              </p:cNvSpPr>
              <p:nvPr/>
            </p:nvSpPr>
            <p:spPr bwMode="auto">
              <a:xfrm>
                <a:off x="670" y="286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Oval 113"/>
              <p:cNvSpPr>
                <a:spLocks noChangeArrowheads="1"/>
              </p:cNvSpPr>
              <p:nvPr/>
            </p:nvSpPr>
            <p:spPr bwMode="auto">
              <a:xfrm>
                <a:off x="719" y="275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Oval 114"/>
              <p:cNvSpPr>
                <a:spLocks noChangeArrowheads="1"/>
              </p:cNvSpPr>
              <p:nvPr/>
            </p:nvSpPr>
            <p:spPr bwMode="auto">
              <a:xfrm>
                <a:off x="768" y="258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Oval 115"/>
              <p:cNvSpPr>
                <a:spLocks noChangeArrowheads="1"/>
              </p:cNvSpPr>
              <p:nvPr/>
            </p:nvSpPr>
            <p:spPr bwMode="auto">
              <a:xfrm>
                <a:off x="817" y="253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Oval 116"/>
              <p:cNvSpPr>
                <a:spLocks noChangeArrowheads="1"/>
              </p:cNvSpPr>
              <p:nvPr/>
            </p:nvSpPr>
            <p:spPr bwMode="auto">
              <a:xfrm>
                <a:off x="866" y="244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Oval 117"/>
              <p:cNvSpPr>
                <a:spLocks noChangeArrowheads="1"/>
              </p:cNvSpPr>
              <p:nvPr/>
            </p:nvSpPr>
            <p:spPr bwMode="auto">
              <a:xfrm>
                <a:off x="915" y="240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Oval 118"/>
              <p:cNvSpPr>
                <a:spLocks noChangeArrowheads="1"/>
              </p:cNvSpPr>
              <p:nvPr/>
            </p:nvSpPr>
            <p:spPr bwMode="auto">
              <a:xfrm>
                <a:off x="963" y="243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Oval 119"/>
              <p:cNvSpPr>
                <a:spLocks noChangeArrowheads="1"/>
              </p:cNvSpPr>
              <p:nvPr/>
            </p:nvSpPr>
            <p:spPr bwMode="auto">
              <a:xfrm>
                <a:off x="1012" y="239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Oval 120"/>
              <p:cNvSpPr>
                <a:spLocks noChangeArrowheads="1"/>
              </p:cNvSpPr>
              <p:nvPr/>
            </p:nvSpPr>
            <p:spPr bwMode="auto">
              <a:xfrm>
                <a:off x="1061" y="2349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Oval 121"/>
              <p:cNvSpPr>
                <a:spLocks noChangeArrowheads="1"/>
              </p:cNvSpPr>
              <p:nvPr/>
            </p:nvSpPr>
            <p:spPr bwMode="auto">
              <a:xfrm>
                <a:off x="1110" y="236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Oval 122"/>
              <p:cNvSpPr>
                <a:spLocks noChangeArrowheads="1"/>
              </p:cNvSpPr>
              <p:nvPr/>
            </p:nvSpPr>
            <p:spPr bwMode="auto">
              <a:xfrm>
                <a:off x="1159" y="225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Oval 123"/>
              <p:cNvSpPr>
                <a:spLocks noChangeArrowheads="1"/>
              </p:cNvSpPr>
              <p:nvPr/>
            </p:nvSpPr>
            <p:spPr bwMode="auto">
              <a:xfrm>
                <a:off x="1208" y="221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Oval 124"/>
              <p:cNvSpPr>
                <a:spLocks noChangeArrowheads="1"/>
              </p:cNvSpPr>
              <p:nvPr/>
            </p:nvSpPr>
            <p:spPr bwMode="auto">
              <a:xfrm>
                <a:off x="1257" y="219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Oval 125"/>
              <p:cNvSpPr>
                <a:spLocks noChangeArrowheads="1"/>
              </p:cNvSpPr>
              <p:nvPr/>
            </p:nvSpPr>
            <p:spPr bwMode="auto">
              <a:xfrm>
                <a:off x="1306" y="2136"/>
                <a:ext cx="41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Oval 126"/>
              <p:cNvSpPr>
                <a:spLocks noChangeArrowheads="1"/>
              </p:cNvSpPr>
              <p:nvPr/>
            </p:nvSpPr>
            <p:spPr bwMode="auto">
              <a:xfrm>
                <a:off x="1354" y="219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Oval 127"/>
              <p:cNvSpPr>
                <a:spLocks noChangeArrowheads="1"/>
              </p:cNvSpPr>
              <p:nvPr/>
            </p:nvSpPr>
            <p:spPr bwMode="auto">
              <a:xfrm>
                <a:off x="1403" y="218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4" name="Oval 128"/>
              <p:cNvSpPr>
                <a:spLocks noChangeArrowheads="1"/>
              </p:cNvSpPr>
              <p:nvPr/>
            </p:nvSpPr>
            <p:spPr bwMode="auto">
              <a:xfrm>
                <a:off x="1452" y="212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Oval 129"/>
              <p:cNvSpPr>
                <a:spLocks noChangeArrowheads="1"/>
              </p:cNvSpPr>
              <p:nvPr/>
            </p:nvSpPr>
            <p:spPr bwMode="auto">
              <a:xfrm>
                <a:off x="1501" y="211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Oval 130"/>
              <p:cNvSpPr>
                <a:spLocks noChangeArrowheads="1"/>
              </p:cNvSpPr>
              <p:nvPr/>
            </p:nvSpPr>
            <p:spPr bwMode="auto">
              <a:xfrm>
                <a:off x="1550" y="208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Oval 131"/>
              <p:cNvSpPr>
                <a:spLocks noChangeArrowheads="1"/>
              </p:cNvSpPr>
              <p:nvPr/>
            </p:nvSpPr>
            <p:spPr bwMode="auto">
              <a:xfrm>
                <a:off x="1599" y="210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Oval 132"/>
              <p:cNvSpPr>
                <a:spLocks noChangeArrowheads="1"/>
              </p:cNvSpPr>
              <p:nvPr/>
            </p:nvSpPr>
            <p:spPr bwMode="auto">
              <a:xfrm>
                <a:off x="1648" y="204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Oval 133"/>
              <p:cNvSpPr>
                <a:spLocks noChangeArrowheads="1"/>
              </p:cNvSpPr>
              <p:nvPr/>
            </p:nvSpPr>
            <p:spPr bwMode="auto">
              <a:xfrm>
                <a:off x="1697" y="2080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Oval 134"/>
              <p:cNvSpPr>
                <a:spLocks noChangeArrowheads="1"/>
              </p:cNvSpPr>
              <p:nvPr/>
            </p:nvSpPr>
            <p:spPr bwMode="auto">
              <a:xfrm>
                <a:off x="1745" y="197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Oval 135"/>
              <p:cNvSpPr>
                <a:spLocks noChangeArrowheads="1"/>
              </p:cNvSpPr>
              <p:nvPr/>
            </p:nvSpPr>
            <p:spPr bwMode="auto">
              <a:xfrm>
                <a:off x="1794" y="196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Oval 136"/>
              <p:cNvSpPr>
                <a:spLocks noChangeArrowheads="1"/>
              </p:cNvSpPr>
              <p:nvPr/>
            </p:nvSpPr>
            <p:spPr bwMode="auto">
              <a:xfrm>
                <a:off x="1843" y="195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Oval 137"/>
              <p:cNvSpPr>
                <a:spLocks noChangeArrowheads="1"/>
              </p:cNvSpPr>
              <p:nvPr/>
            </p:nvSpPr>
            <p:spPr bwMode="auto">
              <a:xfrm>
                <a:off x="1892" y="1930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Oval 138"/>
              <p:cNvSpPr>
                <a:spLocks noChangeArrowheads="1"/>
              </p:cNvSpPr>
              <p:nvPr/>
            </p:nvSpPr>
            <p:spPr bwMode="auto">
              <a:xfrm>
                <a:off x="1941" y="189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Oval 139"/>
              <p:cNvSpPr>
                <a:spLocks noChangeArrowheads="1"/>
              </p:cNvSpPr>
              <p:nvPr/>
            </p:nvSpPr>
            <p:spPr bwMode="auto">
              <a:xfrm>
                <a:off x="1990" y="188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Oval 140"/>
              <p:cNvSpPr>
                <a:spLocks noChangeArrowheads="1"/>
              </p:cNvSpPr>
              <p:nvPr/>
            </p:nvSpPr>
            <p:spPr bwMode="auto">
              <a:xfrm>
                <a:off x="2039" y="1930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Oval 141"/>
              <p:cNvSpPr>
                <a:spLocks noChangeArrowheads="1"/>
              </p:cNvSpPr>
              <p:nvPr/>
            </p:nvSpPr>
            <p:spPr bwMode="auto">
              <a:xfrm>
                <a:off x="2088" y="1905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Oval 142"/>
              <p:cNvSpPr>
                <a:spLocks noChangeArrowheads="1"/>
              </p:cNvSpPr>
              <p:nvPr/>
            </p:nvSpPr>
            <p:spPr bwMode="auto">
              <a:xfrm>
                <a:off x="2140" y="186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Oval 143"/>
              <p:cNvSpPr>
                <a:spLocks noChangeArrowheads="1"/>
              </p:cNvSpPr>
              <p:nvPr/>
            </p:nvSpPr>
            <p:spPr bwMode="auto">
              <a:xfrm>
                <a:off x="2189" y="183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Oval 144"/>
              <p:cNvSpPr>
                <a:spLocks noChangeArrowheads="1"/>
              </p:cNvSpPr>
              <p:nvPr/>
            </p:nvSpPr>
            <p:spPr bwMode="auto">
              <a:xfrm>
                <a:off x="2238" y="187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Oval 145"/>
              <p:cNvSpPr>
                <a:spLocks noChangeArrowheads="1"/>
              </p:cNvSpPr>
              <p:nvPr/>
            </p:nvSpPr>
            <p:spPr bwMode="auto">
              <a:xfrm>
                <a:off x="2287" y="1821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Oval 146"/>
              <p:cNvSpPr>
                <a:spLocks noChangeArrowheads="1"/>
              </p:cNvSpPr>
              <p:nvPr/>
            </p:nvSpPr>
            <p:spPr bwMode="auto">
              <a:xfrm>
                <a:off x="2335" y="176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Oval 147"/>
              <p:cNvSpPr>
                <a:spLocks noChangeArrowheads="1"/>
              </p:cNvSpPr>
              <p:nvPr/>
            </p:nvSpPr>
            <p:spPr bwMode="auto">
              <a:xfrm>
                <a:off x="2384" y="179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" name="Oval 148"/>
              <p:cNvSpPr>
                <a:spLocks noChangeArrowheads="1"/>
              </p:cNvSpPr>
              <p:nvPr/>
            </p:nvSpPr>
            <p:spPr bwMode="auto">
              <a:xfrm>
                <a:off x="2433" y="175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" name="Oval 149"/>
              <p:cNvSpPr>
                <a:spLocks noChangeArrowheads="1"/>
              </p:cNvSpPr>
              <p:nvPr/>
            </p:nvSpPr>
            <p:spPr bwMode="auto">
              <a:xfrm>
                <a:off x="2482" y="1731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" name="Oval 150"/>
              <p:cNvSpPr>
                <a:spLocks noChangeArrowheads="1"/>
              </p:cNvSpPr>
              <p:nvPr/>
            </p:nvSpPr>
            <p:spPr bwMode="auto">
              <a:xfrm>
                <a:off x="2531" y="1710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" name="Oval 151"/>
              <p:cNvSpPr>
                <a:spLocks noChangeArrowheads="1"/>
              </p:cNvSpPr>
              <p:nvPr/>
            </p:nvSpPr>
            <p:spPr bwMode="auto">
              <a:xfrm>
                <a:off x="2580" y="169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" name="Oval 152"/>
              <p:cNvSpPr>
                <a:spLocks noChangeArrowheads="1"/>
              </p:cNvSpPr>
              <p:nvPr/>
            </p:nvSpPr>
            <p:spPr bwMode="auto">
              <a:xfrm>
                <a:off x="2629" y="169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" name="Oval 153"/>
              <p:cNvSpPr>
                <a:spLocks noChangeArrowheads="1"/>
              </p:cNvSpPr>
              <p:nvPr/>
            </p:nvSpPr>
            <p:spPr bwMode="auto">
              <a:xfrm>
                <a:off x="2678" y="1689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" name="Oval 154"/>
              <p:cNvSpPr>
                <a:spLocks noChangeArrowheads="1"/>
              </p:cNvSpPr>
              <p:nvPr/>
            </p:nvSpPr>
            <p:spPr bwMode="auto">
              <a:xfrm>
                <a:off x="2726" y="162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" name="Oval 155"/>
              <p:cNvSpPr>
                <a:spLocks noChangeArrowheads="1"/>
              </p:cNvSpPr>
              <p:nvPr/>
            </p:nvSpPr>
            <p:spPr bwMode="auto">
              <a:xfrm>
                <a:off x="2775" y="167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" name="Oval 156"/>
              <p:cNvSpPr>
                <a:spLocks noChangeArrowheads="1"/>
              </p:cNvSpPr>
              <p:nvPr/>
            </p:nvSpPr>
            <p:spPr bwMode="auto">
              <a:xfrm>
                <a:off x="2824" y="162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" name="Oval 157"/>
              <p:cNvSpPr>
                <a:spLocks noChangeArrowheads="1"/>
              </p:cNvSpPr>
              <p:nvPr/>
            </p:nvSpPr>
            <p:spPr bwMode="auto">
              <a:xfrm>
                <a:off x="2873" y="163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" name="Oval 158"/>
              <p:cNvSpPr>
                <a:spLocks noChangeArrowheads="1"/>
              </p:cNvSpPr>
              <p:nvPr/>
            </p:nvSpPr>
            <p:spPr bwMode="auto">
              <a:xfrm>
                <a:off x="2922" y="158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" name="Oval 159"/>
              <p:cNvSpPr>
                <a:spLocks noChangeArrowheads="1"/>
              </p:cNvSpPr>
              <p:nvPr/>
            </p:nvSpPr>
            <p:spPr bwMode="auto">
              <a:xfrm>
                <a:off x="2971" y="158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" name="Oval 160"/>
              <p:cNvSpPr>
                <a:spLocks noChangeArrowheads="1"/>
              </p:cNvSpPr>
              <p:nvPr/>
            </p:nvSpPr>
            <p:spPr bwMode="auto">
              <a:xfrm>
                <a:off x="3020" y="157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" name="Oval 161"/>
              <p:cNvSpPr>
                <a:spLocks noChangeArrowheads="1"/>
              </p:cNvSpPr>
              <p:nvPr/>
            </p:nvSpPr>
            <p:spPr bwMode="auto">
              <a:xfrm>
                <a:off x="3069" y="1563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" name="Oval 162"/>
              <p:cNvSpPr>
                <a:spLocks noChangeArrowheads="1"/>
              </p:cNvSpPr>
              <p:nvPr/>
            </p:nvSpPr>
            <p:spPr bwMode="auto">
              <a:xfrm>
                <a:off x="3117" y="154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" name="Oval 163"/>
              <p:cNvSpPr>
                <a:spLocks noChangeArrowheads="1"/>
              </p:cNvSpPr>
              <p:nvPr/>
            </p:nvSpPr>
            <p:spPr bwMode="auto">
              <a:xfrm>
                <a:off x="3166" y="1525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" name="Oval 164"/>
              <p:cNvSpPr>
                <a:spLocks noChangeArrowheads="1"/>
              </p:cNvSpPr>
              <p:nvPr/>
            </p:nvSpPr>
            <p:spPr bwMode="auto">
              <a:xfrm>
                <a:off x="3215" y="149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" name="Oval 165"/>
              <p:cNvSpPr>
                <a:spLocks noChangeArrowheads="1"/>
              </p:cNvSpPr>
              <p:nvPr/>
            </p:nvSpPr>
            <p:spPr bwMode="auto">
              <a:xfrm>
                <a:off x="3264" y="149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" name="Oval 166"/>
              <p:cNvSpPr>
                <a:spLocks noChangeArrowheads="1"/>
              </p:cNvSpPr>
              <p:nvPr/>
            </p:nvSpPr>
            <p:spPr bwMode="auto">
              <a:xfrm>
                <a:off x="3313" y="147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" name="Oval 167"/>
              <p:cNvSpPr>
                <a:spLocks noChangeArrowheads="1"/>
              </p:cNvSpPr>
              <p:nvPr/>
            </p:nvSpPr>
            <p:spPr bwMode="auto">
              <a:xfrm>
                <a:off x="3362" y="147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" name="Oval 168"/>
              <p:cNvSpPr>
                <a:spLocks noChangeArrowheads="1"/>
              </p:cNvSpPr>
              <p:nvPr/>
            </p:nvSpPr>
            <p:spPr bwMode="auto">
              <a:xfrm>
                <a:off x="3411" y="145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" name="Oval 169"/>
              <p:cNvSpPr>
                <a:spLocks noChangeArrowheads="1"/>
              </p:cNvSpPr>
              <p:nvPr/>
            </p:nvSpPr>
            <p:spPr bwMode="auto">
              <a:xfrm>
                <a:off x="3459" y="143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" name="Oval 170"/>
              <p:cNvSpPr>
                <a:spLocks noChangeArrowheads="1"/>
              </p:cNvSpPr>
              <p:nvPr/>
            </p:nvSpPr>
            <p:spPr bwMode="auto">
              <a:xfrm>
                <a:off x="3508" y="140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" name="Oval 171"/>
              <p:cNvSpPr>
                <a:spLocks noChangeArrowheads="1"/>
              </p:cNvSpPr>
              <p:nvPr/>
            </p:nvSpPr>
            <p:spPr bwMode="auto">
              <a:xfrm>
                <a:off x="3557" y="142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" name="Oval 172"/>
              <p:cNvSpPr>
                <a:spLocks noChangeArrowheads="1"/>
              </p:cNvSpPr>
              <p:nvPr/>
            </p:nvSpPr>
            <p:spPr bwMode="auto">
              <a:xfrm>
                <a:off x="3606" y="141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" name="Oval 173"/>
              <p:cNvSpPr>
                <a:spLocks noChangeArrowheads="1"/>
              </p:cNvSpPr>
              <p:nvPr/>
            </p:nvSpPr>
            <p:spPr bwMode="auto">
              <a:xfrm>
                <a:off x="3655" y="137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" name="Oval 174"/>
              <p:cNvSpPr>
                <a:spLocks noChangeArrowheads="1"/>
              </p:cNvSpPr>
              <p:nvPr/>
            </p:nvSpPr>
            <p:spPr bwMode="auto">
              <a:xfrm>
                <a:off x="3704" y="135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" name="Oval 175"/>
              <p:cNvSpPr>
                <a:spLocks noChangeArrowheads="1"/>
              </p:cNvSpPr>
              <p:nvPr/>
            </p:nvSpPr>
            <p:spPr bwMode="auto">
              <a:xfrm>
                <a:off x="3753" y="134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" name="Oval 176"/>
              <p:cNvSpPr>
                <a:spLocks noChangeArrowheads="1"/>
              </p:cNvSpPr>
              <p:nvPr/>
            </p:nvSpPr>
            <p:spPr bwMode="auto">
              <a:xfrm>
                <a:off x="3805" y="132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" name="Oval 177"/>
              <p:cNvSpPr>
                <a:spLocks noChangeArrowheads="1"/>
              </p:cNvSpPr>
              <p:nvPr/>
            </p:nvSpPr>
            <p:spPr bwMode="auto">
              <a:xfrm>
                <a:off x="3854" y="1291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" name="Oval 178"/>
              <p:cNvSpPr>
                <a:spLocks noChangeArrowheads="1"/>
              </p:cNvSpPr>
              <p:nvPr/>
            </p:nvSpPr>
            <p:spPr bwMode="auto">
              <a:xfrm>
                <a:off x="3903" y="127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" name="Oval 179"/>
              <p:cNvSpPr>
                <a:spLocks noChangeArrowheads="1"/>
              </p:cNvSpPr>
              <p:nvPr/>
            </p:nvSpPr>
            <p:spPr bwMode="auto">
              <a:xfrm>
                <a:off x="3952" y="132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" name="Oval 180"/>
              <p:cNvSpPr>
                <a:spLocks noChangeArrowheads="1"/>
              </p:cNvSpPr>
              <p:nvPr/>
            </p:nvSpPr>
            <p:spPr bwMode="auto">
              <a:xfrm>
                <a:off x="4001" y="1291"/>
                <a:ext cx="41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" name="Oval 181"/>
              <p:cNvSpPr>
                <a:spLocks noChangeArrowheads="1"/>
              </p:cNvSpPr>
              <p:nvPr/>
            </p:nvSpPr>
            <p:spPr bwMode="auto">
              <a:xfrm>
                <a:off x="4049" y="125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" name="Oval 182"/>
              <p:cNvSpPr>
                <a:spLocks noChangeArrowheads="1"/>
              </p:cNvSpPr>
              <p:nvPr/>
            </p:nvSpPr>
            <p:spPr bwMode="auto">
              <a:xfrm>
                <a:off x="4098" y="128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" name="Oval 183"/>
              <p:cNvSpPr>
                <a:spLocks noChangeArrowheads="1"/>
              </p:cNvSpPr>
              <p:nvPr/>
            </p:nvSpPr>
            <p:spPr bwMode="auto">
              <a:xfrm>
                <a:off x="4147" y="126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" name="Oval 184"/>
              <p:cNvSpPr>
                <a:spLocks noChangeArrowheads="1"/>
              </p:cNvSpPr>
              <p:nvPr/>
            </p:nvSpPr>
            <p:spPr bwMode="auto">
              <a:xfrm>
                <a:off x="4196" y="125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" name="Oval 185"/>
              <p:cNvSpPr>
                <a:spLocks noChangeArrowheads="1"/>
              </p:cNvSpPr>
              <p:nvPr/>
            </p:nvSpPr>
            <p:spPr bwMode="auto">
              <a:xfrm>
                <a:off x="4245" y="122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" name="Oval 186"/>
              <p:cNvSpPr>
                <a:spLocks noChangeArrowheads="1"/>
              </p:cNvSpPr>
              <p:nvPr/>
            </p:nvSpPr>
            <p:spPr bwMode="auto">
              <a:xfrm>
                <a:off x="4294" y="120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3" name="Oval 187"/>
              <p:cNvSpPr>
                <a:spLocks noChangeArrowheads="1"/>
              </p:cNvSpPr>
              <p:nvPr/>
            </p:nvSpPr>
            <p:spPr bwMode="auto">
              <a:xfrm>
                <a:off x="4343" y="116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4" name="Oval 188"/>
              <p:cNvSpPr>
                <a:spLocks noChangeArrowheads="1"/>
              </p:cNvSpPr>
              <p:nvPr/>
            </p:nvSpPr>
            <p:spPr bwMode="auto">
              <a:xfrm>
                <a:off x="4392" y="1179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" name="Oval 189"/>
              <p:cNvSpPr>
                <a:spLocks noChangeArrowheads="1"/>
              </p:cNvSpPr>
              <p:nvPr/>
            </p:nvSpPr>
            <p:spPr bwMode="auto">
              <a:xfrm>
                <a:off x="4440" y="119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" name="Oval 190"/>
              <p:cNvSpPr>
                <a:spLocks noChangeArrowheads="1"/>
              </p:cNvSpPr>
              <p:nvPr/>
            </p:nvSpPr>
            <p:spPr bwMode="auto">
              <a:xfrm>
                <a:off x="4489" y="117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" name="Oval 191"/>
              <p:cNvSpPr>
                <a:spLocks noChangeArrowheads="1"/>
              </p:cNvSpPr>
              <p:nvPr/>
            </p:nvSpPr>
            <p:spPr bwMode="auto">
              <a:xfrm>
                <a:off x="4538" y="114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" name="Oval 192"/>
              <p:cNvSpPr>
                <a:spLocks noChangeArrowheads="1"/>
              </p:cNvSpPr>
              <p:nvPr/>
            </p:nvSpPr>
            <p:spPr bwMode="auto">
              <a:xfrm>
                <a:off x="4587" y="115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" name="Oval 193"/>
              <p:cNvSpPr>
                <a:spLocks noChangeArrowheads="1"/>
              </p:cNvSpPr>
              <p:nvPr/>
            </p:nvSpPr>
            <p:spPr bwMode="auto">
              <a:xfrm>
                <a:off x="4636" y="110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" name="Oval 194"/>
              <p:cNvSpPr>
                <a:spLocks noChangeArrowheads="1"/>
              </p:cNvSpPr>
              <p:nvPr/>
            </p:nvSpPr>
            <p:spPr bwMode="auto">
              <a:xfrm>
                <a:off x="4685" y="112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" name="Oval 195"/>
              <p:cNvSpPr>
                <a:spLocks noChangeArrowheads="1"/>
              </p:cNvSpPr>
              <p:nvPr/>
            </p:nvSpPr>
            <p:spPr bwMode="auto">
              <a:xfrm>
                <a:off x="4734" y="110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" name="Oval 196"/>
              <p:cNvSpPr>
                <a:spLocks noChangeArrowheads="1"/>
              </p:cNvSpPr>
              <p:nvPr/>
            </p:nvSpPr>
            <p:spPr bwMode="auto">
              <a:xfrm>
                <a:off x="4783" y="1095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3" name="Oval 197"/>
              <p:cNvSpPr>
                <a:spLocks noChangeArrowheads="1"/>
              </p:cNvSpPr>
              <p:nvPr/>
            </p:nvSpPr>
            <p:spPr bwMode="auto">
              <a:xfrm>
                <a:off x="4831" y="107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" name="Oval 198"/>
              <p:cNvSpPr>
                <a:spLocks noChangeArrowheads="1"/>
              </p:cNvSpPr>
              <p:nvPr/>
            </p:nvSpPr>
            <p:spPr bwMode="auto">
              <a:xfrm>
                <a:off x="4880" y="105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" name="Oval 199"/>
              <p:cNvSpPr>
                <a:spLocks noChangeArrowheads="1"/>
              </p:cNvSpPr>
              <p:nvPr/>
            </p:nvSpPr>
            <p:spPr bwMode="auto">
              <a:xfrm>
                <a:off x="4929" y="107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" name="Oval 200"/>
              <p:cNvSpPr>
                <a:spLocks noChangeArrowheads="1"/>
              </p:cNvSpPr>
              <p:nvPr/>
            </p:nvSpPr>
            <p:spPr bwMode="auto">
              <a:xfrm>
                <a:off x="4978" y="105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" name="Oval 201"/>
              <p:cNvSpPr>
                <a:spLocks noChangeArrowheads="1"/>
              </p:cNvSpPr>
              <p:nvPr/>
            </p:nvSpPr>
            <p:spPr bwMode="auto">
              <a:xfrm>
                <a:off x="5027" y="101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" name="Oval 202"/>
              <p:cNvSpPr>
                <a:spLocks noChangeArrowheads="1"/>
              </p:cNvSpPr>
              <p:nvPr/>
            </p:nvSpPr>
            <p:spPr bwMode="auto">
              <a:xfrm>
                <a:off x="5076" y="103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" name="Oval 203"/>
              <p:cNvSpPr>
                <a:spLocks noChangeArrowheads="1"/>
              </p:cNvSpPr>
              <p:nvPr/>
            </p:nvSpPr>
            <p:spPr bwMode="auto">
              <a:xfrm>
                <a:off x="5125" y="100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" name="Oval 204"/>
              <p:cNvSpPr>
                <a:spLocks noChangeArrowheads="1"/>
              </p:cNvSpPr>
              <p:nvPr/>
            </p:nvSpPr>
            <p:spPr bwMode="auto">
              <a:xfrm>
                <a:off x="5174" y="1011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7" name="Oval 206"/>
            <p:cNvSpPr>
              <a:spLocks noChangeArrowheads="1"/>
            </p:cNvSpPr>
            <p:nvPr/>
          </p:nvSpPr>
          <p:spPr bwMode="auto">
            <a:xfrm>
              <a:off x="5222" y="1036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Oval 207"/>
            <p:cNvSpPr>
              <a:spLocks noChangeArrowheads="1"/>
            </p:cNvSpPr>
            <p:nvPr/>
          </p:nvSpPr>
          <p:spPr bwMode="auto">
            <a:xfrm>
              <a:off x="5271" y="1060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Oval 208"/>
            <p:cNvSpPr>
              <a:spLocks noChangeArrowheads="1"/>
            </p:cNvSpPr>
            <p:nvPr/>
          </p:nvSpPr>
          <p:spPr bwMode="auto">
            <a:xfrm>
              <a:off x="5320" y="1088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Oval 209"/>
            <p:cNvSpPr>
              <a:spLocks noChangeArrowheads="1"/>
            </p:cNvSpPr>
            <p:nvPr/>
          </p:nvSpPr>
          <p:spPr bwMode="auto">
            <a:xfrm>
              <a:off x="5369" y="1123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Oval 210"/>
            <p:cNvSpPr>
              <a:spLocks noChangeArrowheads="1"/>
            </p:cNvSpPr>
            <p:nvPr/>
          </p:nvSpPr>
          <p:spPr bwMode="auto">
            <a:xfrm>
              <a:off x="5421" y="1158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Oval 211"/>
            <p:cNvSpPr>
              <a:spLocks noChangeArrowheads="1"/>
            </p:cNvSpPr>
            <p:nvPr/>
          </p:nvSpPr>
          <p:spPr bwMode="auto">
            <a:xfrm>
              <a:off x="5470" y="1228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Oval 212"/>
            <p:cNvSpPr>
              <a:spLocks noChangeArrowheads="1"/>
            </p:cNvSpPr>
            <p:nvPr/>
          </p:nvSpPr>
          <p:spPr bwMode="auto">
            <a:xfrm>
              <a:off x="5519" y="1472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Rectangle 213"/>
            <p:cNvSpPr>
              <a:spLocks noChangeArrowheads="1"/>
            </p:cNvSpPr>
            <p:nvPr/>
          </p:nvSpPr>
          <p:spPr bwMode="auto">
            <a:xfrm>
              <a:off x="4049" y="2844"/>
              <a:ext cx="178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Male-Female Difference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5" name="Rectangle 214"/>
            <p:cNvSpPr>
              <a:spLocks noChangeArrowheads="1"/>
            </p:cNvSpPr>
            <p:nvPr/>
          </p:nvSpPr>
          <p:spPr bwMode="auto">
            <a:xfrm>
              <a:off x="4049" y="2991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p10:  3.2%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215"/>
            <p:cNvSpPr>
              <a:spLocks noChangeArrowheads="1"/>
            </p:cNvSpPr>
            <p:nvPr/>
          </p:nvSpPr>
          <p:spPr bwMode="auto">
            <a:xfrm>
              <a:off x="4049" y="3138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p50:  5.4%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216"/>
            <p:cNvSpPr>
              <a:spLocks noChangeArrowheads="1"/>
            </p:cNvSpPr>
            <p:nvPr/>
          </p:nvSpPr>
          <p:spPr bwMode="auto">
            <a:xfrm>
              <a:off x="4049" y="3281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p90:  3.3%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6" name="Line 217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Line 218"/>
            <p:cNvSpPr>
              <a:spLocks noChangeShapeType="1"/>
            </p:cNvSpPr>
            <p:nvPr/>
          </p:nvSpPr>
          <p:spPr bwMode="auto">
            <a:xfrm flipH="1">
              <a:off x="492" y="3138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Rectangle 219"/>
            <p:cNvSpPr>
              <a:spLocks noChangeArrowheads="1"/>
            </p:cNvSpPr>
            <p:nvPr/>
          </p:nvSpPr>
          <p:spPr bwMode="auto">
            <a:xfrm rot="16200000">
              <a:off x="278" y="299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9" name="Line 220"/>
            <p:cNvSpPr>
              <a:spLocks noChangeShapeType="1"/>
            </p:cNvSpPr>
            <p:nvPr/>
          </p:nvSpPr>
          <p:spPr bwMode="auto">
            <a:xfrm flipH="1">
              <a:off x="492" y="2272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Rectangle 221"/>
            <p:cNvSpPr>
              <a:spLocks noChangeArrowheads="1"/>
            </p:cNvSpPr>
            <p:nvPr/>
          </p:nvSpPr>
          <p:spPr bwMode="auto">
            <a:xfrm rot="16200000">
              <a:off x="278" y="2130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1" name="Line 222"/>
            <p:cNvSpPr>
              <a:spLocks noChangeShapeType="1"/>
            </p:cNvSpPr>
            <p:nvPr/>
          </p:nvSpPr>
          <p:spPr bwMode="auto">
            <a:xfrm flipH="1">
              <a:off x="492" y="1406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Rectangle 223"/>
            <p:cNvSpPr>
              <a:spLocks noChangeArrowheads="1"/>
            </p:cNvSpPr>
            <p:nvPr/>
          </p:nvSpPr>
          <p:spPr bwMode="auto">
            <a:xfrm rot="16200000">
              <a:off x="278" y="126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3" name="Line 224"/>
            <p:cNvSpPr>
              <a:spLocks noChangeShapeType="1"/>
            </p:cNvSpPr>
            <p:nvPr/>
          </p:nvSpPr>
          <p:spPr bwMode="auto">
            <a:xfrm flipH="1">
              <a:off x="492" y="540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Rectangle 225"/>
            <p:cNvSpPr>
              <a:spLocks noChangeArrowheads="1"/>
            </p:cNvSpPr>
            <p:nvPr/>
          </p:nvSpPr>
          <p:spPr bwMode="auto">
            <a:xfrm rot="16200000">
              <a:off x="278" y="39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5" name="Rectangle 226"/>
            <p:cNvSpPr>
              <a:spLocks noChangeArrowheads="1"/>
            </p:cNvSpPr>
            <p:nvPr/>
          </p:nvSpPr>
          <p:spPr bwMode="auto">
            <a:xfrm rot="16200000">
              <a:off x="-465" y="1887"/>
              <a:ext cx="131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Percent Employed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6" name="Line 227"/>
            <p:cNvSpPr>
              <a:spLocks noChangeShapeType="1"/>
            </p:cNvSpPr>
            <p:nvPr/>
          </p:nvSpPr>
          <p:spPr bwMode="auto">
            <a:xfrm>
              <a:off x="548" y="366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Line 228"/>
            <p:cNvSpPr>
              <a:spLocks noChangeShapeType="1"/>
            </p:cNvSpPr>
            <p:nvPr/>
          </p:nvSpPr>
          <p:spPr bwMode="auto">
            <a:xfrm>
              <a:off x="64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Rectangle 229"/>
            <p:cNvSpPr>
              <a:spLocks noChangeArrowheads="1"/>
            </p:cNvSpPr>
            <p:nvPr/>
          </p:nvSpPr>
          <p:spPr bwMode="auto">
            <a:xfrm>
              <a:off x="604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9" name="Line 230"/>
            <p:cNvSpPr>
              <a:spLocks noChangeShapeType="1"/>
            </p:cNvSpPr>
            <p:nvPr/>
          </p:nvSpPr>
          <p:spPr bwMode="auto">
            <a:xfrm>
              <a:off x="162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Rectangle 231"/>
            <p:cNvSpPr>
              <a:spLocks noChangeArrowheads="1"/>
            </p:cNvSpPr>
            <p:nvPr/>
          </p:nvSpPr>
          <p:spPr bwMode="auto">
            <a:xfrm>
              <a:off x="153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1" name="Line 232"/>
            <p:cNvSpPr>
              <a:spLocks noChangeShapeType="1"/>
            </p:cNvSpPr>
            <p:nvPr/>
          </p:nvSpPr>
          <p:spPr bwMode="auto">
            <a:xfrm>
              <a:off x="2601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Rectangle 233"/>
            <p:cNvSpPr>
              <a:spLocks noChangeArrowheads="1"/>
            </p:cNvSpPr>
            <p:nvPr/>
          </p:nvSpPr>
          <p:spPr bwMode="auto">
            <a:xfrm>
              <a:off x="2520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3" name="Line 234"/>
            <p:cNvSpPr>
              <a:spLocks noChangeShapeType="1"/>
            </p:cNvSpPr>
            <p:nvPr/>
          </p:nvSpPr>
          <p:spPr bwMode="auto">
            <a:xfrm>
              <a:off x="3578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Rectangle 235"/>
            <p:cNvSpPr>
              <a:spLocks noChangeArrowheads="1"/>
            </p:cNvSpPr>
            <p:nvPr/>
          </p:nvSpPr>
          <p:spPr bwMode="auto">
            <a:xfrm>
              <a:off x="3498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5" name="Line 236"/>
            <p:cNvSpPr>
              <a:spLocks noChangeShapeType="1"/>
            </p:cNvSpPr>
            <p:nvPr/>
          </p:nvSpPr>
          <p:spPr bwMode="auto">
            <a:xfrm>
              <a:off x="455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Rectangle 237"/>
            <p:cNvSpPr>
              <a:spLocks noChangeArrowheads="1"/>
            </p:cNvSpPr>
            <p:nvPr/>
          </p:nvSpPr>
          <p:spPr bwMode="auto">
            <a:xfrm>
              <a:off x="447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7" name="Line 238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Rectangle 239"/>
            <p:cNvSpPr>
              <a:spLocks noChangeArrowheads="1"/>
            </p:cNvSpPr>
            <p:nvPr/>
          </p:nvSpPr>
          <p:spPr bwMode="auto">
            <a:xfrm>
              <a:off x="5421" y="375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9" name="Rectangle 240"/>
            <p:cNvSpPr>
              <a:spLocks noChangeArrowheads="1"/>
            </p:cNvSpPr>
            <p:nvPr/>
          </p:nvSpPr>
          <p:spPr bwMode="auto">
            <a:xfrm>
              <a:off x="1899" y="3937"/>
              <a:ext cx="25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Household Income Percentile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" name="Rectangle 241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Children’s Employment Rates at Age 30 by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Income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Percentile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Married Parent</a:t>
            </a: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Households</a:t>
            </a:r>
            <a:endParaRPr lang="en-US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54"/>
          <p:cNvSpPr>
            <a:spLocks noChangeArrowheads="1"/>
          </p:cNvSpPr>
          <p:nvPr/>
        </p:nvSpPr>
        <p:spPr bwMode="auto">
          <a:xfrm>
            <a:off x="5292725" y="6553200"/>
            <a:ext cx="769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Female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4" name="Oval 351"/>
          <p:cNvSpPr>
            <a:spLocks noChangeArrowheads="1"/>
          </p:cNvSpPr>
          <p:nvPr/>
        </p:nvSpPr>
        <p:spPr bwMode="auto">
          <a:xfrm>
            <a:off x="3730550" y="665398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Rectangle 354"/>
          <p:cNvSpPr>
            <a:spLocks noChangeArrowheads="1"/>
          </p:cNvSpPr>
          <p:nvPr/>
        </p:nvSpPr>
        <p:spPr bwMode="auto">
          <a:xfrm>
            <a:off x="3995663" y="6553200"/>
            <a:ext cx="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6" name="Oval 47"/>
          <p:cNvSpPr>
            <a:spLocks noChangeArrowheads="1"/>
          </p:cNvSpPr>
          <p:nvPr/>
        </p:nvSpPr>
        <p:spPr bwMode="auto">
          <a:xfrm>
            <a:off x="5029200" y="6653986"/>
            <a:ext cx="98425" cy="100013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8246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4763" y="98425"/>
            <a:ext cx="9258301" cy="6661150"/>
            <a:chOff x="-3" y="62"/>
            <a:chExt cx="5832" cy="4196"/>
          </a:xfrm>
        </p:grpSpPr>
        <p:sp>
          <p:nvSpPr>
            <p:cNvPr id="455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56" name="Group 205"/>
            <p:cNvGrpSpPr>
              <a:grpSpLocks/>
            </p:cNvGrpSpPr>
            <p:nvPr/>
          </p:nvGrpSpPr>
          <p:grpSpPr bwMode="auto">
            <a:xfrm>
              <a:off x="-3" y="62"/>
              <a:ext cx="5766" cy="4196"/>
              <a:chOff x="-3" y="62"/>
              <a:chExt cx="5766" cy="4196"/>
            </a:xfrm>
          </p:grpSpPr>
          <p:sp>
            <p:nvSpPr>
              <p:cNvPr id="665" name="Rectangle 5"/>
              <p:cNvSpPr>
                <a:spLocks noChangeArrowheads="1"/>
              </p:cNvSpPr>
              <p:nvPr/>
            </p:nvSpPr>
            <p:spPr bwMode="auto">
              <a:xfrm>
                <a:off x="-3" y="62"/>
                <a:ext cx="5766" cy="41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6" name="Rectangle 6"/>
              <p:cNvSpPr>
                <a:spLocks noChangeArrowheads="1"/>
              </p:cNvSpPr>
              <p:nvPr/>
            </p:nvSpPr>
            <p:spPr bwMode="auto">
              <a:xfrm>
                <a:off x="0" y="68"/>
                <a:ext cx="5757" cy="4187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" name="Rectangle 7"/>
              <p:cNvSpPr>
                <a:spLocks noChangeArrowheads="1"/>
              </p:cNvSpPr>
              <p:nvPr/>
            </p:nvSpPr>
            <p:spPr bwMode="auto">
              <a:xfrm>
                <a:off x="548" y="449"/>
                <a:ext cx="5083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" name="Line 8"/>
              <p:cNvSpPr>
                <a:spLocks noChangeShapeType="1"/>
              </p:cNvSpPr>
              <p:nvPr/>
            </p:nvSpPr>
            <p:spPr bwMode="auto">
              <a:xfrm>
                <a:off x="548" y="3571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" name="Line 9"/>
              <p:cNvSpPr>
                <a:spLocks noChangeShapeType="1"/>
              </p:cNvSpPr>
              <p:nvPr/>
            </p:nvSpPr>
            <p:spPr bwMode="auto">
              <a:xfrm>
                <a:off x="548" y="2579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" name="Line 10"/>
              <p:cNvSpPr>
                <a:spLocks noChangeShapeType="1"/>
              </p:cNvSpPr>
              <p:nvPr/>
            </p:nvSpPr>
            <p:spPr bwMode="auto">
              <a:xfrm>
                <a:off x="548" y="1587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" name="Line 11"/>
              <p:cNvSpPr>
                <a:spLocks noChangeShapeType="1"/>
              </p:cNvSpPr>
              <p:nvPr/>
            </p:nvSpPr>
            <p:spPr bwMode="auto">
              <a:xfrm>
                <a:off x="548" y="592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" name="Oval 12"/>
              <p:cNvSpPr>
                <a:spLocks noChangeArrowheads="1"/>
              </p:cNvSpPr>
              <p:nvPr/>
            </p:nvSpPr>
            <p:spPr bwMode="auto">
              <a:xfrm>
                <a:off x="670" y="333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" name="Oval 13"/>
              <p:cNvSpPr>
                <a:spLocks noChangeArrowheads="1"/>
              </p:cNvSpPr>
              <p:nvPr/>
            </p:nvSpPr>
            <p:spPr bwMode="auto">
              <a:xfrm>
                <a:off x="719" y="324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" name="Oval 14"/>
              <p:cNvSpPr>
                <a:spLocks noChangeArrowheads="1"/>
              </p:cNvSpPr>
              <p:nvPr/>
            </p:nvSpPr>
            <p:spPr bwMode="auto">
              <a:xfrm>
                <a:off x="768" y="326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" name="Oval 15"/>
              <p:cNvSpPr>
                <a:spLocks noChangeArrowheads="1"/>
              </p:cNvSpPr>
              <p:nvPr/>
            </p:nvSpPr>
            <p:spPr bwMode="auto">
              <a:xfrm>
                <a:off x="817" y="324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" name="Oval 16"/>
              <p:cNvSpPr>
                <a:spLocks noChangeArrowheads="1"/>
              </p:cNvSpPr>
              <p:nvPr/>
            </p:nvSpPr>
            <p:spPr bwMode="auto">
              <a:xfrm>
                <a:off x="866" y="3201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" name="Oval 17"/>
              <p:cNvSpPr>
                <a:spLocks noChangeArrowheads="1"/>
              </p:cNvSpPr>
              <p:nvPr/>
            </p:nvSpPr>
            <p:spPr bwMode="auto">
              <a:xfrm>
                <a:off x="915" y="3180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8" name="Oval 18"/>
              <p:cNvSpPr>
                <a:spLocks noChangeArrowheads="1"/>
              </p:cNvSpPr>
              <p:nvPr/>
            </p:nvSpPr>
            <p:spPr bwMode="auto">
              <a:xfrm>
                <a:off x="963" y="318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9" name="Oval 19"/>
              <p:cNvSpPr>
                <a:spLocks noChangeArrowheads="1"/>
              </p:cNvSpPr>
              <p:nvPr/>
            </p:nvSpPr>
            <p:spPr bwMode="auto">
              <a:xfrm>
                <a:off x="1012" y="318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0" name="Oval 20"/>
              <p:cNvSpPr>
                <a:spLocks noChangeArrowheads="1"/>
              </p:cNvSpPr>
              <p:nvPr/>
            </p:nvSpPr>
            <p:spPr bwMode="auto">
              <a:xfrm>
                <a:off x="1061" y="31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1" name="Oval 21"/>
              <p:cNvSpPr>
                <a:spLocks noChangeArrowheads="1"/>
              </p:cNvSpPr>
              <p:nvPr/>
            </p:nvSpPr>
            <p:spPr bwMode="auto">
              <a:xfrm>
                <a:off x="1110" y="316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2" name="Oval 22"/>
              <p:cNvSpPr>
                <a:spLocks noChangeArrowheads="1"/>
              </p:cNvSpPr>
              <p:nvPr/>
            </p:nvSpPr>
            <p:spPr bwMode="auto">
              <a:xfrm>
                <a:off x="1159" y="31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3" name="Oval 23"/>
              <p:cNvSpPr>
                <a:spLocks noChangeArrowheads="1"/>
              </p:cNvSpPr>
              <p:nvPr/>
            </p:nvSpPr>
            <p:spPr bwMode="auto">
              <a:xfrm>
                <a:off x="1208" y="31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4" name="Oval 24"/>
              <p:cNvSpPr>
                <a:spLocks noChangeArrowheads="1"/>
              </p:cNvSpPr>
              <p:nvPr/>
            </p:nvSpPr>
            <p:spPr bwMode="auto">
              <a:xfrm>
                <a:off x="1257" y="31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5" name="Oval 25"/>
              <p:cNvSpPr>
                <a:spLocks noChangeArrowheads="1"/>
              </p:cNvSpPr>
              <p:nvPr/>
            </p:nvSpPr>
            <p:spPr bwMode="auto">
              <a:xfrm>
                <a:off x="1306" y="311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6" name="Oval 26"/>
              <p:cNvSpPr>
                <a:spLocks noChangeArrowheads="1"/>
              </p:cNvSpPr>
              <p:nvPr/>
            </p:nvSpPr>
            <p:spPr bwMode="auto">
              <a:xfrm>
                <a:off x="1354" y="308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7" name="Oval 27"/>
              <p:cNvSpPr>
                <a:spLocks noChangeArrowheads="1"/>
              </p:cNvSpPr>
              <p:nvPr/>
            </p:nvSpPr>
            <p:spPr bwMode="auto">
              <a:xfrm>
                <a:off x="1403" y="310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8" name="Oval 28"/>
              <p:cNvSpPr>
                <a:spLocks noChangeArrowheads="1"/>
              </p:cNvSpPr>
              <p:nvPr/>
            </p:nvSpPr>
            <p:spPr bwMode="auto">
              <a:xfrm>
                <a:off x="1452" y="309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9" name="Oval 29"/>
              <p:cNvSpPr>
                <a:spLocks noChangeArrowheads="1"/>
              </p:cNvSpPr>
              <p:nvPr/>
            </p:nvSpPr>
            <p:spPr bwMode="auto">
              <a:xfrm>
                <a:off x="1501" y="30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0" name="Oval 30"/>
              <p:cNvSpPr>
                <a:spLocks noChangeArrowheads="1"/>
              </p:cNvSpPr>
              <p:nvPr/>
            </p:nvSpPr>
            <p:spPr bwMode="auto">
              <a:xfrm>
                <a:off x="1550" y="307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1" name="Oval 31"/>
              <p:cNvSpPr>
                <a:spLocks noChangeArrowheads="1"/>
              </p:cNvSpPr>
              <p:nvPr/>
            </p:nvSpPr>
            <p:spPr bwMode="auto">
              <a:xfrm>
                <a:off x="1599" y="306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2" name="Oval 32"/>
              <p:cNvSpPr>
                <a:spLocks noChangeArrowheads="1"/>
              </p:cNvSpPr>
              <p:nvPr/>
            </p:nvSpPr>
            <p:spPr bwMode="auto">
              <a:xfrm>
                <a:off x="1648" y="302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3" name="Oval 33"/>
              <p:cNvSpPr>
                <a:spLocks noChangeArrowheads="1"/>
              </p:cNvSpPr>
              <p:nvPr/>
            </p:nvSpPr>
            <p:spPr bwMode="auto">
              <a:xfrm>
                <a:off x="1697" y="3022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4" name="Oval 34"/>
              <p:cNvSpPr>
                <a:spLocks noChangeArrowheads="1"/>
              </p:cNvSpPr>
              <p:nvPr/>
            </p:nvSpPr>
            <p:spPr bwMode="auto">
              <a:xfrm>
                <a:off x="1745" y="301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5" name="Oval 35"/>
              <p:cNvSpPr>
                <a:spLocks noChangeArrowheads="1"/>
              </p:cNvSpPr>
              <p:nvPr/>
            </p:nvSpPr>
            <p:spPr bwMode="auto">
              <a:xfrm>
                <a:off x="1794" y="30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6" name="Oval 36"/>
              <p:cNvSpPr>
                <a:spLocks noChangeArrowheads="1"/>
              </p:cNvSpPr>
              <p:nvPr/>
            </p:nvSpPr>
            <p:spPr bwMode="auto">
              <a:xfrm>
                <a:off x="1843" y="299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" name="Oval 37"/>
              <p:cNvSpPr>
                <a:spLocks noChangeArrowheads="1"/>
              </p:cNvSpPr>
              <p:nvPr/>
            </p:nvSpPr>
            <p:spPr bwMode="auto">
              <a:xfrm>
                <a:off x="1892" y="2981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8" name="Oval 38"/>
              <p:cNvSpPr>
                <a:spLocks noChangeArrowheads="1"/>
              </p:cNvSpPr>
              <p:nvPr/>
            </p:nvSpPr>
            <p:spPr bwMode="auto">
              <a:xfrm>
                <a:off x="1941" y="296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9" name="Oval 39"/>
              <p:cNvSpPr>
                <a:spLocks noChangeArrowheads="1"/>
              </p:cNvSpPr>
              <p:nvPr/>
            </p:nvSpPr>
            <p:spPr bwMode="auto">
              <a:xfrm>
                <a:off x="1990" y="294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0" name="Oval 40"/>
              <p:cNvSpPr>
                <a:spLocks noChangeArrowheads="1"/>
              </p:cNvSpPr>
              <p:nvPr/>
            </p:nvSpPr>
            <p:spPr bwMode="auto">
              <a:xfrm>
                <a:off x="2039" y="29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1" name="Oval 41"/>
              <p:cNvSpPr>
                <a:spLocks noChangeArrowheads="1"/>
              </p:cNvSpPr>
              <p:nvPr/>
            </p:nvSpPr>
            <p:spPr bwMode="auto">
              <a:xfrm>
                <a:off x="2088" y="2946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2" name="Oval 42"/>
              <p:cNvSpPr>
                <a:spLocks noChangeArrowheads="1"/>
              </p:cNvSpPr>
              <p:nvPr/>
            </p:nvSpPr>
            <p:spPr bwMode="auto">
              <a:xfrm>
                <a:off x="2140" y="286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3" name="Oval 43"/>
              <p:cNvSpPr>
                <a:spLocks noChangeArrowheads="1"/>
              </p:cNvSpPr>
              <p:nvPr/>
            </p:nvSpPr>
            <p:spPr bwMode="auto">
              <a:xfrm>
                <a:off x="2189" y="289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4" name="Oval 44"/>
              <p:cNvSpPr>
                <a:spLocks noChangeArrowheads="1"/>
              </p:cNvSpPr>
              <p:nvPr/>
            </p:nvSpPr>
            <p:spPr bwMode="auto">
              <a:xfrm>
                <a:off x="2238" y="288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5" name="Oval 45"/>
              <p:cNvSpPr>
                <a:spLocks noChangeArrowheads="1"/>
              </p:cNvSpPr>
              <p:nvPr/>
            </p:nvSpPr>
            <p:spPr bwMode="auto">
              <a:xfrm>
                <a:off x="2287" y="2876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6" name="Oval 46"/>
              <p:cNvSpPr>
                <a:spLocks noChangeArrowheads="1"/>
              </p:cNvSpPr>
              <p:nvPr/>
            </p:nvSpPr>
            <p:spPr bwMode="auto">
              <a:xfrm>
                <a:off x="2335" y="288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7" name="Oval 47"/>
              <p:cNvSpPr>
                <a:spLocks noChangeArrowheads="1"/>
              </p:cNvSpPr>
              <p:nvPr/>
            </p:nvSpPr>
            <p:spPr bwMode="auto">
              <a:xfrm>
                <a:off x="2384" y="283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8" name="Oval 48"/>
              <p:cNvSpPr>
                <a:spLocks noChangeArrowheads="1"/>
              </p:cNvSpPr>
              <p:nvPr/>
            </p:nvSpPr>
            <p:spPr bwMode="auto">
              <a:xfrm>
                <a:off x="2433" y="282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9" name="Oval 49"/>
              <p:cNvSpPr>
                <a:spLocks noChangeArrowheads="1"/>
              </p:cNvSpPr>
              <p:nvPr/>
            </p:nvSpPr>
            <p:spPr bwMode="auto">
              <a:xfrm>
                <a:off x="2482" y="28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0" name="Oval 50"/>
              <p:cNvSpPr>
                <a:spLocks noChangeArrowheads="1"/>
              </p:cNvSpPr>
              <p:nvPr/>
            </p:nvSpPr>
            <p:spPr bwMode="auto">
              <a:xfrm>
                <a:off x="2531" y="282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1" name="Oval 51"/>
              <p:cNvSpPr>
                <a:spLocks noChangeArrowheads="1"/>
              </p:cNvSpPr>
              <p:nvPr/>
            </p:nvSpPr>
            <p:spPr bwMode="auto">
              <a:xfrm>
                <a:off x="2580" y="28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2" name="Oval 52"/>
              <p:cNvSpPr>
                <a:spLocks noChangeArrowheads="1"/>
              </p:cNvSpPr>
              <p:nvPr/>
            </p:nvSpPr>
            <p:spPr bwMode="auto">
              <a:xfrm>
                <a:off x="2629" y="279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3" name="Oval 53"/>
              <p:cNvSpPr>
                <a:spLocks noChangeArrowheads="1"/>
              </p:cNvSpPr>
              <p:nvPr/>
            </p:nvSpPr>
            <p:spPr bwMode="auto">
              <a:xfrm>
                <a:off x="2678" y="2785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4" name="Oval 54"/>
              <p:cNvSpPr>
                <a:spLocks noChangeArrowheads="1"/>
              </p:cNvSpPr>
              <p:nvPr/>
            </p:nvSpPr>
            <p:spPr bwMode="auto">
              <a:xfrm>
                <a:off x="2726" y="276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5" name="Oval 55"/>
              <p:cNvSpPr>
                <a:spLocks noChangeArrowheads="1"/>
              </p:cNvSpPr>
              <p:nvPr/>
            </p:nvSpPr>
            <p:spPr bwMode="auto">
              <a:xfrm>
                <a:off x="2775" y="2775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6" name="Oval 56"/>
              <p:cNvSpPr>
                <a:spLocks noChangeArrowheads="1"/>
              </p:cNvSpPr>
              <p:nvPr/>
            </p:nvSpPr>
            <p:spPr bwMode="auto">
              <a:xfrm>
                <a:off x="2824" y="2768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" name="Oval 57"/>
              <p:cNvSpPr>
                <a:spLocks noChangeArrowheads="1"/>
              </p:cNvSpPr>
              <p:nvPr/>
            </p:nvSpPr>
            <p:spPr bwMode="auto">
              <a:xfrm>
                <a:off x="2873" y="274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8" name="Oval 58"/>
              <p:cNvSpPr>
                <a:spLocks noChangeArrowheads="1"/>
              </p:cNvSpPr>
              <p:nvPr/>
            </p:nvSpPr>
            <p:spPr bwMode="auto">
              <a:xfrm>
                <a:off x="2922" y="27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9" name="Oval 59"/>
              <p:cNvSpPr>
                <a:spLocks noChangeArrowheads="1"/>
              </p:cNvSpPr>
              <p:nvPr/>
            </p:nvSpPr>
            <p:spPr bwMode="auto">
              <a:xfrm>
                <a:off x="2971" y="27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0" name="Oval 60"/>
              <p:cNvSpPr>
                <a:spLocks noChangeArrowheads="1"/>
              </p:cNvSpPr>
              <p:nvPr/>
            </p:nvSpPr>
            <p:spPr bwMode="auto">
              <a:xfrm>
                <a:off x="3020" y="27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" name="Oval 61"/>
              <p:cNvSpPr>
                <a:spLocks noChangeArrowheads="1"/>
              </p:cNvSpPr>
              <p:nvPr/>
            </p:nvSpPr>
            <p:spPr bwMode="auto">
              <a:xfrm>
                <a:off x="3069" y="2694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" name="Oval 62"/>
              <p:cNvSpPr>
                <a:spLocks noChangeArrowheads="1"/>
              </p:cNvSpPr>
              <p:nvPr/>
            </p:nvSpPr>
            <p:spPr bwMode="auto">
              <a:xfrm>
                <a:off x="3117" y="268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" name="Oval 63"/>
              <p:cNvSpPr>
                <a:spLocks noChangeArrowheads="1"/>
              </p:cNvSpPr>
              <p:nvPr/>
            </p:nvSpPr>
            <p:spPr bwMode="auto">
              <a:xfrm>
                <a:off x="3166" y="261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" name="Oval 64"/>
              <p:cNvSpPr>
                <a:spLocks noChangeArrowheads="1"/>
              </p:cNvSpPr>
              <p:nvPr/>
            </p:nvSpPr>
            <p:spPr bwMode="auto">
              <a:xfrm>
                <a:off x="3215" y="265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" name="Oval 65"/>
              <p:cNvSpPr>
                <a:spLocks noChangeArrowheads="1"/>
              </p:cNvSpPr>
              <p:nvPr/>
            </p:nvSpPr>
            <p:spPr bwMode="auto">
              <a:xfrm>
                <a:off x="3264" y="265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" name="Oval 66"/>
              <p:cNvSpPr>
                <a:spLocks noChangeArrowheads="1"/>
              </p:cNvSpPr>
              <p:nvPr/>
            </p:nvSpPr>
            <p:spPr bwMode="auto">
              <a:xfrm>
                <a:off x="3313" y="264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" name="Oval 67"/>
              <p:cNvSpPr>
                <a:spLocks noChangeArrowheads="1"/>
              </p:cNvSpPr>
              <p:nvPr/>
            </p:nvSpPr>
            <p:spPr bwMode="auto">
              <a:xfrm>
                <a:off x="3362" y="263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" name="Oval 68"/>
              <p:cNvSpPr>
                <a:spLocks noChangeArrowheads="1"/>
              </p:cNvSpPr>
              <p:nvPr/>
            </p:nvSpPr>
            <p:spPr bwMode="auto">
              <a:xfrm>
                <a:off x="3411" y="261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" name="Oval 69"/>
              <p:cNvSpPr>
                <a:spLocks noChangeArrowheads="1"/>
              </p:cNvSpPr>
              <p:nvPr/>
            </p:nvSpPr>
            <p:spPr bwMode="auto">
              <a:xfrm>
                <a:off x="3459" y="260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" name="Oval 70"/>
              <p:cNvSpPr>
                <a:spLocks noChangeArrowheads="1"/>
              </p:cNvSpPr>
              <p:nvPr/>
            </p:nvSpPr>
            <p:spPr bwMode="auto">
              <a:xfrm>
                <a:off x="3508" y="257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" name="Oval 71"/>
              <p:cNvSpPr>
                <a:spLocks noChangeArrowheads="1"/>
              </p:cNvSpPr>
              <p:nvPr/>
            </p:nvSpPr>
            <p:spPr bwMode="auto">
              <a:xfrm>
                <a:off x="3557" y="258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" name="Oval 72"/>
              <p:cNvSpPr>
                <a:spLocks noChangeArrowheads="1"/>
              </p:cNvSpPr>
              <p:nvPr/>
            </p:nvSpPr>
            <p:spPr bwMode="auto">
              <a:xfrm>
                <a:off x="3606" y="256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3" name="Oval 73"/>
              <p:cNvSpPr>
                <a:spLocks noChangeArrowheads="1"/>
              </p:cNvSpPr>
              <p:nvPr/>
            </p:nvSpPr>
            <p:spPr bwMode="auto">
              <a:xfrm>
                <a:off x="3655" y="256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" name="Oval 74"/>
              <p:cNvSpPr>
                <a:spLocks noChangeArrowheads="1"/>
              </p:cNvSpPr>
              <p:nvPr/>
            </p:nvSpPr>
            <p:spPr bwMode="auto">
              <a:xfrm>
                <a:off x="3704" y="255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" name="Oval 75"/>
              <p:cNvSpPr>
                <a:spLocks noChangeArrowheads="1"/>
              </p:cNvSpPr>
              <p:nvPr/>
            </p:nvSpPr>
            <p:spPr bwMode="auto">
              <a:xfrm>
                <a:off x="3753" y="252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" name="Oval 76"/>
              <p:cNvSpPr>
                <a:spLocks noChangeArrowheads="1"/>
              </p:cNvSpPr>
              <p:nvPr/>
            </p:nvSpPr>
            <p:spPr bwMode="auto">
              <a:xfrm>
                <a:off x="3805" y="253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" name="Oval 77"/>
              <p:cNvSpPr>
                <a:spLocks noChangeArrowheads="1"/>
              </p:cNvSpPr>
              <p:nvPr/>
            </p:nvSpPr>
            <p:spPr bwMode="auto">
              <a:xfrm>
                <a:off x="3854" y="248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" name="Oval 78"/>
              <p:cNvSpPr>
                <a:spLocks noChangeArrowheads="1"/>
              </p:cNvSpPr>
              <p:nvPr/>
            </p:nvSpPr>
            <p:spPr bwMode="auto">
              <a:xfrm>
                <a:off x="3903" y="249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" name="Oval 79"/>
              <p:cNvSpPr>
                <a:spLocks noChangeArrowheads="1"/>
              </p:cNvSpPr>
              <p:nvPr/>
            </p:nvSpPr>
            <p:spPr bwMode="auto">
              <a:xfrm>
                <a:off x="3952" y="246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" name="Oval 80"/>
              <p:cNvSpPr>
                <a:spLocks noChangeArrowheads="1"/>
              </p:cNvSpPr>
              <p:nvPr/>
            </p:nvSpPr>
            <p:spPr bwMode="auto">
              <a:xfrm>
                <a:off x="4001" y="2478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" name="Oval 81"/>
              <p:cNvSpPr>
                <a:spLocks noChangeArrowheads="1"/>
              </p:cNvSpPr>
              <p:nvPr/>
            </p:nvSpPr>
            <p:spPr bwMode="auto">
              <a:xfrm>
                <a:off x="4049" y="243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" name="Oval 82"/>
              <p:cNvSpPr>
                <a:spLocks noChangeArrowheads="1"/>
              </p:cNvSpPr>
              <p:nvPr/>
            </p:nvSpPr>
            <p:spPr bwMode="auto">
              <a:xfrm>
                <a:off x="4098" y="242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3" name="Oval 83"/>
              <p:cNvSpPr>
                <a:spLocks noChangeArrowheads="1"/>
              </p:cNvSpPr>
              <p:nvPr/>
            </p:nvSpPr>
            <p:spPr bwMode="auto">
              <a:xfrm>
                <a:off x="4147" y="240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4" name="Oval 84"/>
              <p:cNvSpPr>
                <a:spLocks noChangeArrowheads="1"/>
              </p:cNvSpPr>
              <p:nvPr/>
            </p:nvSpPr>
            <p:spPr bwMode="auto">
              <a:xfrm>
                <a:off x="4196" y="240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5" name="Oval 85"/>
              <p:cNvSpPr>
                <a:spLocks noChangeArrowheads="1"/>
              </p:cNvSpPr>
              <p:nvPr/>
            </p:nvSpPr>
            <p:spPr bwMode="auto">
              <a:xfrm>
                <a:off x="4245" y="238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6" name="Oval 86"/>
              <p:cNvSpPr>
                <a:spLocks noChangeArrowheads="1"/>
              </p:cNvSpPr>
              <p:nvPr/>
            </p:nvSpPr>
            <p:spPr bwMode="auto">
              <a:xfrm>
                <a:off x="4294" y="2370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7" name="Oval 87"/>
              <p:cNvSpPr>
                <a:spLocks noChangeArrowheads="1"/>
              </p:cNvSpPr>
              <p:nvPr/>
            </p:nvSpPr>
            <p:spPr bwMode="auto">
              <a:xfrm>
                <a:off x="4343" y="236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8" name="Oval 88"/>
              <p:cNvSpPr>
                <a:spLocks noChangeArrowheads="1"/>
              </p:cNvSpPr>
              <p:nvPr/>
            </p:nvSpPr>
            <p:spPr bwMode="auto">
              <a:xfrm>
                <a:off x="4392" y="2342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9" name="Oval 89"/>
              <p:cNvSpPr>
                <a:spLocks noChangeArrowheads="1"/>
              </p:cNvSpPr>
              <p:nvPr/>
            </p:nvSpPr>
            <p:spPr bwMode="auto">
              <a:xfrm>
                <a:off x="4440" y="23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0" name="Oval 90"/>
              <p:cNvSpPr>
                <a:spLocks noChangeArrowheads="1"/>
              </p:cNvSpPr>
              <p:nvPr/>
            </p:nvSpPr>
            <p:spPr bwMode="auto">
              <a:xfrm>
                <a:off x="4489" y="221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1" name="Oval 91"/>
              <p:cNvSpPr>
                <a:spLocks noChangeArrowheads="1"/>
              </p:cNvSpPr>
              <p:nvPr/>
            </p:nvSpPr>
            <p:spPr bwMode="auto">
              <a:xfrm>
                <a:off x="4538" y="23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2" name="Oval 92"/>
              <p:cNvSpPr>
                <a:spLocks noChangeArrowheads="1"/>
              </p:cNvSpPr>
              <p:nvPr/>
            </p:nvSpPr>
            <p:spPr bwMode="auto">
              <a:xfrm>
                <a:off x="4587" y="22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3" name="Oval 93"/>
              <p:cNvSpPr>
                <a:spLocks noChangeArrowheads="1"/>
              </p:cNvSpPr>
              <p:nvPr/>
            </p:nvSpPr>
            <p:spPr bwMode="auto">
              <a:xfrm>
                <a:off x="4636" y="218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4" name="Oval 94"/>
              <p:cNvSpPr>
                <a:spLocks noChangeArrowheads="1"/>
              </p:cNvSpPr>
              <p:nvPr/>
            </p:nvSpPr>
            <p:spPr bwMode="auto">
              <a:xfrm>
                <a:off x="4685" y="225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5" name="Oval 95"/>
              <p:cNvSpPr>
                <a:spLocks noChangeArrowheads="1"/>
              </p:cNvSpPr>
              <p:nvPr/>
            </p:nvSpPr>
            <p:spPr bwMode="auto">
              <a:xfrm>
                <a:off x="4734" y="216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6" name="Oval 96"/>
              <p:cNvSpPr>
                <a:spLocks noChangeArrowheads="1"/>
              </p:cNvSpPr>
              <p:nvPr/>
            </p:nvSpPr>
            <p:spPr bwMode="auto">
              <a:xfrm>
                <a:off x="4783" y="2150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7" name="Oval 97"/>
              <p:cNvSpPr>
                <a:spLocks noChangeArrowheads="1"/>
              </p:cNvSpPr>
              <p:nvPr/>
            </p:nvSpPr>
            <p:spPr bwMode="auto">
              <a:xfrm>
                <a:off x="4831" y="208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8" name="Oval 98"/>
              <p:cNvSpPr>
                <a:spLocks noChangeArrowheads="1"/>
              </p:cNvSpPr>
              <p:nvPr/>
            </p:nvSpPr>
            <p:spPr bwMode="auto">
              <a:xfrm>
                <a:off x="4880" y="206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9" name="Oval 99"/>
              <p:cNvSpPr>
                <a:spLocks noChangeArrowheads="1"/>
              </p:cNvSpPr>
              <p:nvPr/>
            </p:nvSpPr>
            <p:spPr bwMode="auto">
              <a:xfrm>
                <a:off x="4929" y="208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0" name="Oval 100"/>
              <p:cNvSpPr>
                <a:spLocks noChangeArrowheads="1"/>
              </p:cNvSpPr>
              <p:nvPr/>
            </p:nvSpPr>
            <p:spPr bwMode="auto">
              <a:xfrm>
                <a:off x="4978" y="203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1" name="Oval 101"/>
              <p:cNvSpPr>
                <a:spLocks noChangeArrowheads="1"/>
              </p:cNvSpPr>
              <p:nvPr/>
            </p:nvSpPr>
            <p:spPr bwMode="auto">
              <a:xfrm>
                <a:off x="5027" y="199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2" name="Oval 102"/>
              <p:cNvSpPr>
                <a:spLocks noChangeArrowheads="1"/>
              </p:cNvSpPr>
              <p:nvPr/>
            </p:nvSpPr>
            <p:spPr bwMode="auto">
              <a:xfrm>
                <a:off x="5076" y="192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3" name="Oval 103"/>
              <p:cNvSpPr>
                <a:spLocks noChangeArrowheads="1"/>
              </p:cNvSpPr>
              <p:nvPr/>
            </p:nvSpPr>
            <p:spPr bwMode="auto">
              <a:xfrm>
                <a:off x="5125" y="188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4" name="Oval 104"/>
              <p:cNvSpPr>
                <a:spLocks noChangeArrowheads="1"/>
              </p:cNvSpPr>
              <p:nvPr/>
            </p:nvSpPr>
            <p:spPr bwMode="auto">
              <a:xfrm>
                <a:off x="5174" y="1839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5" name="Oval 105"/>
              <p:cNvSpPr>
                <a:spLocks noChangeArrowheads="1"/>
              </p:cNvSpPr>
              <p:nvPr/>
            </p:nvSpPr>
            <p:spPr bwMode="auto">
              <a:xfrm>
                <a:off x="5222" y="17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6" name="Oval 106"/>
              <p:cNvSpPr>
                <a:spLocks noChangeArrowheads="1"/>
              </p:cNvSpPr>
              <p:nvPr/>
            </p:nvSpPr>
            <p:spPr bwMode="auto">
              <a:xfrm>
                <a:off x="5271" y="1703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7" name="Oval 107"/>
              <p:cNvSpPr>
                <a:spLocks noChangeArrowheads="1"/>
              </p:cNvSpPr>
              <p:nvPr/>
            </p:nvSpPr>
            <p:spPr bwMode="auto">
              <a:xfrm>
                <a:off x="5320" y="167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8" name="Oval 108"/>
              <p:cNvSpPr>
                <a:spLocks noChangeArrowheads="1"/>
              </p:cNvSpPr>
              <p:nvPr/>
            </p:nvSpPr>
            <p:spPr bwMode="auto">
              <a:xfrm>
                <a:off x="5369" y="1518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9" name="Oval 109"/>
              <p:cNvSpPr>
                <a:spLocks noChangeArrowheads="1"/>
              </p:cNvSpPr>
              <p:nvPr/>
            </p:nvSpPr>
            <p:spPr bwMode="auto">
              <a:xfrm>
                <a:off x="5421" y="136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0" name="Oval 110"/>
              <p:cNvSpPr>
                <a:spLocks noChangeArrowheads="1"/>
              </p:cNvSpPr>
              <p:nvPr/>
            </p:nvSpPr>
            <p:spPr bwMode="auto">
              <a:xfrm>
                <a:off x="5470" y="112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1" name="Oval 111"/>
              <p:cNvSpPr>
                <a:spLocks noChangeArrowheads="1"/>
              </p:cNvSpPr>
              <p:nvPr/>
            </p:nvSpPr>
            <p:spPr bwMode="auto">
              <a:xfrm>
                <a:off x="5519" y="5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2" name="Oval 112"/>
              <p:cNvSpPr>
                <a:spLocks noChangeArrowheads="1"/>
              </p:cNvSpPr>
              <p:nvPr/>
            </p:nvSpPr>
            <p:spPr bwMode="auto">
              <a:xfrm>
                <a:off x="670" y="355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3" name="Oval 113"/>
              <p:cNvSpPr>
                <a:spLocks noChangeArrowheads="1"/>
              </p:cNvSpPr>
              <p:nvPr/>
            </p:nvSpPr>
            <p:spPr bwMode="auto">
              <a:xfrm>
                <a:off x="719" y="352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4" name="Oval 114"/>
              <p:cNvSpPr>
                <a:spLocks noChangeArrowheads="1"/>
              </p:cNvSpPr>
              <p:nvPr/>
            </p:nvSpPr>
            <p:spPr bwMode="auto">
              <a:xfrm>
                <a:off x="768" y="351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5" name="Oval 115"/>
              <p:cNvSpPr>
                <a:spLocks noChangeArrowheads="1"/>
              </p:cNvSpPr>
              <p:nvPr/>
            </p:nvSpPr>
            <p:spPr bwMode="auto">
              <a:xfrm>
                <a:off x="817" y="350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6" name="Oval 116"/>
              <p:cNvSpPr>
                <a:spLocks noChangeArrowheads="1"/>
              </p:cNvSpPr>
              <p:nvPr/>
            </p:nvSpPr>
            <p:spPr bwMode="auto">
              <a:xfrm>
                <a:off x="866" y="347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7" name="Oval 117"/>
              <p:cNvSpPr>
                <a:spLocks noChangeArrowheads="1"/>
              </p:cNvSpPr>
              <p:nvPr/>
            </p:nvSpPr>
            <p:spPr bwMode="auto">
              <a:xfrm>
                <a:off x="915" y="348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8" name="Oval 118"/>
              <p:cNvSpPr>
                <a:spLocks noChangeArrowheads="1"/>
              </p:cNvSpPr>
              <p:nvPr/>
            </p:nvSpPr>
            <p:spPr bwMode="auto">
              <a:xfrm>
                <a:off x="963" y="346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9" name="Oval 119"/>
              <p:cNvSpPr>
                <a:spLocks noChangeArrowheads="1"/>
              </p:cNvSpPr>
              <p:nvPr/>
            </p:nvSpPr>
            <p:spPr bwMode="auto">
              <a:xfrm>
                <a:off x="1012" y="345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0" name="Oval 120"/>
              <p:cNvSpPr>
                <a:spLocks noChangeArrowheads="1"/>
              </p:cNvSpPr>
              <p:nvPr/>
            </p:nvSpPr>
            <p:spPr bwMode="auto">
              <a:xfrm>
                <a:off x="1061" y="344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1" name="Oval 121"/>
              <p:cNvSpPr>
                <a:spLocks noChangeArrowheads="1"/>
              </p:cNvSpPr>
              <p:nvPr/>
            </p:nvSpPr>
            <p:spPr bwMode="auto">
              <a:xfrm>
                <a:off x="1110" y="344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2" name="Oval 122"/>
              <p:cNvSpPr>
                <a:spLocks noChangeArrowheads="1"/>
              </p:cNvSpPr>
              <p:nvPr/>
            </p:nvSpPr>
            <p:spPr bwMode="auto">
              <a:xfrm>
                <a:off x="1159" y="342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3" name="Oval 123"/>
              <p:cNvSpPr>
                <a:spLocks noChangeArrowheads="1"/>
              </p:cNvSpPr>
              <p:nvPr/>
            </p:nvSpPr>
            <p:spPr bwMode="auto">
              <a:xfrm>
                <a:off x="1208" y="341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4" name="Oval 124"/>
              <p:cNvSpPr>
                <a:spLocks noChangeArrowheads="1"/>
              </p:cNvSpPr>
              <p:nvPr/>
            </p:nvSpPr>
            <p:spPr bwMode="auto">
              <a:xfrm>
                <a:off x="1257" y="341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5" name="Oval 125"/>
              <p:cNvSpPr>
                <a:spLocks noChangeArrowheads="1"/>
              </p:cNvSpPr>
              <p:nvPr/>
            </p:nvSpPr>
            <p:spPr bwMode="auto">
              <a:xfrm>
                <a:off x="1306" y="3396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6" name="Oval 126"/>
              <p:cNvSpPr>
                <a:spLocks noChangeArrowheads="1"/>
              </p:cNvSpPr>
              <p:nvPr/>
            </p:nvSpPr>
            <p:spPr bwMode="auto">
              <a:xfrm>
                <a:off x="1354" y="338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7" name="Oval 127"/>
              <p:cNvSpPr>
                <a:spLocks noChangeArrowheads="1"/>
              </p:cNvSpPr>
              <p:nvPr/>
            </p:nvSpPr>
            <p:spPr bwMode="auto">
              <a:xfrm>
                <a:off x="1403" y="338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8" name="Oval 128"/>
              <p:cNvSpPr>
                <a:spLocks noChangeArrowheads="1"/>
              </p:cNvSpPr>
              <p:nvPr/>
            </p:nvSpPr>
            <p:spPr bwMode="auto">
              <a:xfrm>
                <a:off x="1452" y="336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9" name="Oval 129"/>
              <p:cNvSpPr>
                <a:spLocks noChangeArrowheads="1"/>
              </p:cNvSpPr>
              <p:nvPr/>
            </p:nvSpPr>
            <p:spPr bwMode="auto">
              <a:xfrm>
                <a:off x="1501" y="335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0" name="Oval 130"/>
              <p:cNvSpPr>
                <a:spLocks noChangeArrowheads="1"/>
              </p:cNvSpPr>
              <p:nvPr/>
            </p:nvSpPr>
            <p:spPr bwMode="auto">
              <a:xfrm>
                <a:off x="1550" y="334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1" name="Oval 131"/>
              <p:cNvSpPr>
                <a:spLocks noChangeArrowheads="1"/>
              </p:cNvSpPr>
              <p:nvPr/>
            </p:nvSpPr>
            <p:spPr bwMode="auto">
              <a:xfrm>
                <a:off x="1599" y="334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2" name="Oval 132"/>
              <p:cNvSpPr>
                <a:spLocks noChangeArrowheads="1"/>
              </p:cNvSpPr>
              <p:nvPr/>
            </p:nvSpPr>
            <p:spPr bwMode="auto">
              <a:xfrm>
                <a:off x="1648" y="332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3" name="Oval 133"/>
              <p:cNvSpPr>
                <a:spLocks noChangeArrowheads="1"/>
              </p:cNvSpPr>
              <p:nvPr/>
            </p:nvSpPr>
            <p:spPr bwMode="auto">
              <a:xfrm>
                <a:off x="1697" y="3323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4" name="Oval 134"/>
              <p:cNvSpPr>
                <a:spLocks noChangeArrowheads="1"/>
              </p:cNvSpPr>
              <p:nvPr/>
            </p:nvSpPr>
            <p:spPr bwMode="auto">
              <a:xfrm>
                <a:off x="1745" y="330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5" name="Oval 135"/>
              <p:cNvSpPr>
                <a:spLocks noChangeArrowheads="1"/>
              </p:cNvSpPr>
              <p:nvPr/>
            </p:nvSpPr>
            <p:spPr bwMode="auto">
              <a:xfrm>
                <a:off x="1794" y="327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6" name="Oval 136"/>
              <p:cNvSpPr>
                <a:spLocks noChangeArrowheads="1"/>
              </p:cNvSpPr>
              <p:nvPr/>
            </p:nvSpPr>
            <p:spPr bwMode="auto">
              <a:xfrm>
                <a:off x="1843" y="328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7" name="Oval 137"/>
              <p:cNvSpPr>
                <a:spLocks noChangeArrowheads="1"/>
              </p:cNvSpPr>
              <p:nvPr/>
            </p:nvSpPr>
            <p:spPr bwMode="auto">
              <a:xfrm>
                <a:off x="1892" y="326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8" name="Oval 138"/>
              <p:cNvSpPr>
                <a:spLocks noChangeArrowheads="1"/>
              </p:cNvSpPr>
              <p:nvPr/>
            </p:nvSpPr>
            <p:spPr bwMode="auto">
              <a:xfrm>
                <a:off x="1941" y="325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9" name="Oval 139"/>
              <p:cNvSpPr>
                <a:spLocks noChangeArrowheads="1"/>
              </p:cNvSpPr>
              <p:nvPr/>
            </p:nvSpPr>
            <p:spPr bwMode="auto">
              <a:xfrm>
                <a:off x="1990" y="325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0" name="Oval 140"/>
              <p:cNvSpPr>
                <a:spLocks noChangeArrowheads="1"/>
              </p:cNvSpPr>
              <p:nvPr/>
            </p:nvSpPr>
            <p:spPr bwMode="auto">
              <a:xfrm>
                <a:off x="2039" y="323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1" name="Oval 141"/>
              <p:cNvSpPr>
                <a:spLocks noChangeArrowheads="1"/>
              </p:cNvSpPr>
              <p:nvPr/>
            </p:nvSpPr>
            <p:spPr bwMode="auto">
              <a:xfrm>
                <a:off x="2088" y="3235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2" name="Oval 142"/>
              <p:cNvSpPr>
                <a:spLocks noChangeArrowheads="1"/>
              </p:cNvSpPr>
              <p:nvPr/>
            </p:nvSpPr>
            <p:spPr bwMode="auto">
              <a:xfrm>
                <a:off x="2140" y="322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3" name="Oval 143"/>
              <p:cNvSpPr>
                <a:spLocks noChangeArrowheads="1"/>
              </p:cNvSpPr>
              <p:nvPr/>
            </p:nvSpPr>
            <p:spPr bwMode="auto">
              <a:xfrm>
                <a:off x="2189" y="321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4" name="Oval 144"/>
              <p:cNvSpPr>
                <a:spLocks noChangeArrowheads="1"/>
              </p:cNvSpPr>
              <p:nvPr/>
            </p:nvSpPr>
            <p:spPr bwMode="auto">
              <a:xfrm>
                <a:off x="2238" y="319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5" name="Oval 145"/>
              <p:cNvSpPr>
                <a:spLocks noChangeArrowheads="1"/>
              </p:cNvSpPr>
              <p:nvPr/>
            </p:nvSpPr>
            <p:spPr bwMode="auto">
              <a:xfrm>
                <a:off x="2287" y="3187"/>
                <a:ext cx="41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6" name="Oval 146"/>
              <p:cNvSpPr>
                <a:spLocks noChangeArrowheads="1"/>
              </p:cNvSpPr>
              <p:nvPr/>
            </p:nvSpPr>
            <p:spPr bwMode="auto">
              <a:xfrm>
                <a:off x="2335" y="3194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7" name="Oval 147"/>
              <p:cNvSpPr>
                <a:spLocks noChangeArrowheads="1"/>
              </p:cNvSpPr>
              <p:nvPr/>
            </p:nvSpPr>
            <p:spPr bwMode="auto">
              <a:xfrm>
                <a:off x="2384" y="317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8" name="Oval 148"/>
              <p:cNvSpPr>
                <a:spLocks noChangeArrowheads="1"/>
              </p:cNvSpPr>
              <p:nvPr/>
            </p:nvSpPr>
            <p:spPr bwMode="auto">
              <a:xfrm>
                <a:off x="2433" y="316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" name="Oval 149"/>
              <p:cNvSpPr>
                <a:spLocks noChangeArrowheads="1"/>
              </p:cNvSpPr>
              <p:nvPr/>
            </p:nvSpPr>
            <p:spPr bwMode="auto">
              <a:xfrm>
                <a:off x="2482" y="315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0" name="Oval 150"/>
              <p:cNvSpPr>
                <a:spLocks noChangeArrowheads="1"/>
              </p:cNvSpPr>
              <p:nvPr/>
            </p:nvSpPr>
            <p:spPr bwMode="auto">
              <a:xfrm>
                <a:off x="2531" y="314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1" name="Oval 151"/>
              <p:cNvSpPr>
                <a:spLocks noChangeArrowheads="1"/>
              </p:cNvSpPr>
              <p:nvPr/>
            </p:nvSpPr>
            <p:spPr bwMode="auto">
              <a:xfrm>
                <a:off x="2580" y="315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2" name="Oval 152"/>
              <p:cNvSpPr>
                <a:spLocks noChangeArrowheads="1"/>
              </p:cNvSpPr>
              <p:nvPr/>
            </p:nvSpPr>
            <p:spPr bwMode="auto">
              <a:xfrm>
                <a:off x="2629" y="314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3" name="Oval 153"/>
              <p:cNvSpPr>
                <a:spLocks noChangeArrowheads="1"/>
              </p:cNvSpPr>
              <p:nvPr/>
            </p:nvSpPr>
            <p:spPr bwMode="auto">
              <a:xfrm>
                <a:off x="2678" y="3124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4" name="Oval 154"/>
              <p:cNvSpPr>
                <a:spLocks noChangeArrowheads="1"/>
              </p:cNvSpPr>
              <p:nvPr/>
            </p:nvSpPr>
            <p:spPr bwMode="auto">
              <a:xfrm>
                <a:off x="2726" y="313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5" name="Oval 155"/>
              <p:cNvSpPr>
                <a:spLocks noChangeArrowheads="1"/>
              </p:cNvSpPr>
              <p:nvPr/>
            </p:nvSpPr>
            <p:spPr bwMode="auto">
              <a:xfrm>
                <a:off x="2775" y="311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6" name="Oval 156"/>
              <p:cNvSpPr>
                <a:spLocks noChangeArrowheads="1"/>
              </p:cNvSpPr>
              <p:nvPr/>
            </p:nvSpPr>
            <p:spPr bwMode="auto">
              <a:xfrm>
                <a:off x="2824" y="311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7" name="Oval 157"/>
              <p:cNvSpPr>
                <a:spLocks noChangeArrowheads="1"/>
              </p:cNvSpPr>
              <p:nvPr/>
            </p:nvSpPr>
            <p:spPr bwMode="auto">
              <a:xfrm>
                <a:off x="2873" y="311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8" name="Oval 158"/>
              <p:cNvSpPr>
                <a:spLocks noChangeArrowheads="1"/>
              </p:cNvSpPr>
              <p:nvPr/>
            </p:nvSpPr>
            <p:spPr bwMode="auto">
              <a:xfrm>
                <a:off x="2922" y="308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9" name="Oval 159"/>
              <p:cNvSpPr>
                <a:spLocks noChangeArrowheads="1"/>
              </p:cNvSpPr>
              <p:nvPr/>
            </p:nvSpPr>
            <p:spPr bwMode="auto">
              <a:xfrm>
                <a:off x="2971" y="308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0" name="Oval 160"/>
              <p:cNvSpPr>
                <a:spLocks noChangeArrowheads="1"/>
              </p:cNvSpPr>
              <p:nvPr/>
            </p:nvSpPr>
            <p:spPr bwMode="auto">
              <a:xfrm>
                <a:off x="3020" y="307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1" name="Oval 161"/>
              <p:cNvSpPr>
                <a:spLocks noChangeArrowheads="1"/>
              </p:cNvSpPr>
              <p:nvPr/>
            </p:nvSpPr>
            <p:spPr bwMode="auto">
              <a:xfrm>
                <a:off x="3069" y="3071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2" name="Oval 162"/>
              <p:cNvSpPr>
                <a:spLocks noChangeArrowheads="1"/>
              </p:cNvSpPr>
              <p:nvPr/>
            </p:nvSpPr>
            <p:spPr bwMode="auto">
              <a:xfrm>
                <a:off x="3117" y="305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" name="Oval 163"/>
              <p:cNvSpPr>
                <a:spLocks noChangeArrowheads="1"/>
              </p:cNvSpPr>
              <p:nvPr/>
            </p:nvSpPr>
            <p:spPr bwMode="auto">
              <a:xfrm>
                <a:off x="3166" y="305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" name="Oval 164"/>
              <p:cNvSpPr>
                <a:spLocks noChangeArrowheads="1"/>
              </p:cNvSpPr>
              <p:nvPr/>
            </p:nvSpPr>
            <p:spPr bwMode="auto">
              <a:xfrm>
                <a:off x="3215" y="305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" name="Oval 165"/>
              <p:cNvSpPr>
                <a:spLocks noChangeArrowheads="1"/>
              </p:cNvSpPr>
              <p:nvPr/>
            </p:nvSpPr>
            <p:spPr bwMode="auto">
              <a:xfrm>
                <a:off x="3264" y="303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" name="Oval 166"/>
              <p:cNvSpPr>
                <a:spLocks noChangeArrowheads="1"/>
              </p:cNvSpPr>
              <p:nvPr/>
            </p:nvSpPr>
            <p:spPr bwMode="auto">
              <a:xfrm>
                <a:off x="3313" y="302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" name="Oval 167"/>
              <p:cNvSpPr>
                <a:spLocks noChangeArrowheads="1"/>
              </p:cNvSpPr>
              <p:nvPr/>
            </p:nvSpPr>
            <p:spPr bwMode="auto">
              <a:xfrm>
                <a:off x="3362" y="302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" name="Oval 168"/>
              <p:cNvSpPr>
                <a:spLocks noChangeArrowheads="1"/>
              </p:cNvSpPr>
              <p:nvPr/>
            </p:nvSpPr>
            <p:spPr bwMode="auto">
              <a:xfrm>
                <a:off x="3411" y="301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" name="Oval 169"/>
              <p:cNvSpPr>
                <a:spLocks noChangeArrowheads="1"/>
              </p:cNvSpPr>
              <p:nvPr/>
            </p:nvSpPr>
            <p:spPr bwMode="auto">
              <a:xfrm>
                <a:off x="3459" y="299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" name="Oval 170"/>
              <p:cNvSpPr>
                <a:spLocks noChangeArrowheads="1"/>
              </p:cNvSpPr>
              <p:nvPr/>
            </p:nvSpPr>
            <p:spPr bwMode="auto">
              <a:xfrm>
                <a:off x="3508" y="299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" name="Oval 171"/>
              <p:cNvSpPr>
                <a:spLocks noChangeArrowheads="1"/>
              </p:cNvSpPr>
              <p:nvPr/>
            </p:nvSpPr>
            <p:spPr bwMode="auto">
              <a:xfrm>
                <a:off x="3557" y="2981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" name="Oval 172"/>
              <p:cNvSpPr>
                <a:spLocks noChangeArrowheads="1"/>
              </p:cNvSpPr>
              <p:nvPr/>
            </p:nvSpPr>
            <p:spPr bwMode="auto">
              <a:xfrm>
                <a:off x="3606" y="297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" name="Oval 173"/>
              <p:cNvSpPr>
                <a:spLocks noChangeArrowheads="1"/>
              </p:cNvSpPr>
              <p:nvPr/>
            </p:nvSpPr>
            <p:spPr bwMode="auto">
              <a:xfrm>
                <a:off x="3655" y="296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" name="Oval 174"/>
              <p:cNvSpPr>
                <a:spLocks noChangeArrowheads="1"/>
              </p:cNvSpPr>
              <p:nvPr/>
            </p:nvSpPr>
            <p:spPr bwMode="auto">
              <a:xfrm>
                <a:off x="3704" y="295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" name="Oval 175"/>
              <p:cNvSpPr>
                <a:spLocks noChangeArrowheads="1"/>
              </p:cNvSpPr>
              <p:nvPr/>
            </p:nvSpPr>
            <p:spPr bwMode="auto">
              <a:xfrm>
                <a:off x="3753" y="293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" name="Oval 176"/>
              <p:cNvSpPr>
                <a:spLocks noChangeArrowheads="1"/>
              </p:cNvSpPr>
              <p:nvPr/>
            </p:nvSpPr>
            <p:spPr bwMode="auto">
              <a:xfrm>
                <a:off x="3805" y="292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" name="Oval 177"/>
              <p:cNvSpPr>
                <a:spLocks noChangeArrowheads="1"/>
              </p:cNvSpPr>
              <p:nvPr/>
            </p:nvSpPr>
            <p:spPr bwMode="auto">
              <a:xfrm>
                <a:off x="3854" y="292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" name="Oval 178"/>
              <p:cNvSpPr>
                <a:spLocks noChangeArrowheads="1"/>
              </p:cNvSpPr>
              <p:nvPr/>
            </p:nvSpPr>
            <p:spPr bwMode="auto">
              <a:xfrm>
                <a:off x="3903" y="290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" name="Oval 179"/>
              <p:cNvSpPr>
                <a:spLocks noChangeArrowheads="1"/>
              </p:cNvSpPr>
              <p:nvPr/>
            </p:nvSpPr>
            <p:spPr bwMode="auto">
              <a:xfrm>
                <a:off x="3952" y="289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" name="Oval 180"/>
              <p:cNvSpPr>
                <a:spLocks noChangeArrowheads="1"/>
              </p:cNvSpPr>
              <p:nvPr/>
            </p:nvSpPr>
            <p:spPr bwMode="auto">
              <a:xfrm>
                <a:off x="4001" y="2865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" name="Oval 181"/>
              <p:cNvSpPr>
                <a:spLocks noChangeArrowheads="1"/>
              </p:cNvSpPr>
              <p:nvPr/>
            </p:nvSpPr>
            <p:spPr bwMode="auto">
              <a:xfrm>
                <a:off x="4049" y="285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" name="Oval 182"/>
              <p:cNvSpPr>
                <a:spLocks noChangeArrowheads="1"/>
              </p:cNvSpPr>
              <p:nvPr/>
            </p:nvSpPr>
            <p:spPr bwMode="auto">
              <a:xfrm>
                <a:off x="4098" y="286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" name="Oval 183"/>
              <p:cNvSpPr>
                <a:spLocks noChangeArrowheads="1"/>
              </p:cNvSpPr>
              <p:nvPr/>
            </p:nvSpPr>
            <p:spPr bwMode="auto">
              <a:xfrm>
                <a:off x="4147" y="283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" name="Oval 184"/>
              <p:cNvSpPr>
                <a:spLocks noChangeArrowheads="1"/>
              </p:cNvSpPr>
              <p:nvPr/>
            </p:nvSpPr>
            <p:spPr bwMode="auto">
              <a:xfrm>
                <a:off x="4196" y="281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" name="Oval 185"/>
              <p:cNvSpPr>
                <a:spLocks noChangeArrowheads="1"/>
              </p:cNvSpPr>
              <p:nvPr/>
            </p:nvSpPr>
            <p:spPr bwMode="auto">
              <a:xfrm>
                <a:off x="4245" y="280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" name="Oval 186"/>
              <p:cNvSpPr>
                <a:spLocks noChangeArrowheads="1"/>
              </p:cNvSpPr>
              <p:nvPr/>
            </p:nvSpPr>
            <p:spPr bwMode="auto">
              <a:xfrm>
                <a:off x="4294" y="279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" name="Oval 187"/>
              <p:cNvSpPr>
                <a:spLocks noChangeArrowheads="1"/>
              </p:cNvSpPr>
              <p:nvPr/>
            </p:nvSpPr>
            <p:spPr bwMode="auto">
              <a:xfrm>
                <a:off x="4343" y="2782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" name="Oval 188"/>
              <p:cNvSpPr>
                <a:spLocks noChangeArrowheads="1"/>
              </p:cNvSpPr>
              <p:nvPr/>
            </p:nvSpPr>
            <p:spPr bwMode="auto">
              <a:xfrm>
                <a:off x="4392" y="2761"/>
                <a:ext cx="41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" name="Oval 189"/>
              <p:cNvSpPr>
                <a:spLocks noChangeArrowheads="1"/>
              </p:cNvSpPr>
              <p:nvPr/>
            </p:nvSpPr>
            <p:spPr bwMode="auto">
              <a:xfrm>
                <a:off x="4440" y="272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" name="Oval 190"/>
              <p:cNvSpPr>
                <a:spLocks noChangeArrowheads="1"/>
              </p:cNvSpPr>
              <p:nvPr/>
            </p:nvSpPr>
            <p:spPr bwMode="auto">
              <a:xfrm>
                <a:off x="4489" y="272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" name="Oval 191"/>
              <p:cNvSpPr>
                <a:spLocks noChangeArrowheads="1"/>
              </p:cNvSpPr>
              <p:nvPr/>
            </p:nvSpPr>
            <p:spPr bwMode="auto">
              <a:xfrm>
                <a:off x="4538" y="268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" name="Oval 192"/>
              <p:cNvSpPr>
                <a:spLocks noChangeArrowheads="1"/>
              </p:cNvSpPr>
              <p:nvPr/>
            </p:nvSpPr>
            <p:spPr bwMode="auto">
              <a:xfrm>
                <a:off x="4587" y="269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" name="Oval 193"/>
              <p:cNvSpPr>
                <a:spLocks noChangeArrowheads="1"/>
              </p:cNvSpPr>
              <p:nvPr/>
            </p:nvSpPr>
            <p:spPr bwMode="auto">
              <a:xfrm>
                <a:off x="4636" y="266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" name="Oval 194"/>
              <p:cNvSpPr>
                <a:spLocks noChangeArrowheads="1"/>
              </p:cNvSpPr>
              <p:nvPr/>
            </p:nvSpPr>
            <p:spPr bwMode="auto">
              <a:xfrm>
                <a:off x="4685" y="264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" name="Oval 195"/>
              <p:cNvSpPr>
                <a:spLocks noChangeArrowheads="1"/>
              </p:cNvSpPr>
              <p:nvPr/>
            </p:nvSpPr>
            <p:spPr bwMode="auto">
              <a:xfrm>
                <a:off x="4734" y="263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" name="Oval 196"/>
              <p:cNvSpPr>
                <a:spLocks noChangeArrowheads="1"/>
              </p:cNvSpPr>
              <p:nvPr/>
            </p:nvSpPr>
            <p:spPr bwMode="auto">
              <a:xfrm>
                <a:off x="4783" y="2614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" name="Oval 197"/>
              <p:cNvSpPr>
                <a:spLocks noChangeArrowheads="1"/>
              </p:cNvSpPr>
              <p:nvPr/>
            </p:nvSpPr>
            <p:spPr bwMode="auto">
              <a:xfrm>
                <a:off x="4831" y="2576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" name="Oval 198"/>
              <p:cNvSpPr>
                <a:spLocks noChangeArrowheads="1"/>
              </p:cNvSpPr>
              <p:nvPr/>
            </p:nvSpPr>
            <p:spPr bwMode="auto">
              <a:xfrm>
                <a:off x="4880" y="2548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" name="Oval 199"/>
              <p:cNvSpPr>
                <a:spLocks noChangeArrowheads="1"/>
              </p:cNvSpPr>
              <p:nvPr/>
            </p:nvSpPr>
            <p:spPr bwMode="auto">
              <a:xfrm>
                <a:off x="4929" y="251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" name="Oval 200"/>
              <p:cNvSpPr>
                <a:spLocks noChangeArrowheads="1"/>
              </p:cNvSpPr>
              <p:nvPr/>
            </p:nvSpPr>
            <p:spPr bwMode="auto">
              <a:xfrm>
                <a:off x="4978" y="249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" name="Oval 201"/>
              <p:cNvSpPr>
                <a:spLocks noChangeArrowheads="1"/>
              </p:cNvSpPr>
              <p:nvPr/>
            </p:nvSpPr>
            <p:spPr bwMode="auto">
              <a:xfrm>
                <a:off x="5027" y="247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" name="Oval 202"/>
              <p:cNvSpPr>
                <a:spLocks noChangeArrowheads="1"/>
              </p:cNvSpPr>
              <p:nvPr/>
            </p:nvSpPr>
            <p:spPr bwMode="auto">
              <a:xfrm>
                <a:off x="5076" y="242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" name="Oval 203"/>
              <p:cNvSpPr>
                <a:spLocks noChangeArrowheads="1"/>
              </p:cNvSpPr>
              <p:nvPr/>
            </p:nvSpPr>
            <p:spPr bwMode="auto">
              <a:xfrm>
                <a:off x="5125" y="237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" name="Oval 204"/>
              <p:cNvSpPr>
                <a:spLocks noChangeArrowheads="1"/>
              </p:cNvSpPr>
              <p:nvPr/>
            </p:nvSpPr>
            <p:spPr bwMode="auto">
              <a:xfrm>
                <a:off x="5174" y="2338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3" name="Oval 206"/>
            <p:cNvSpPr>
              <a:spLocks noChangeArrowheads="1"/>
            </p:cNvSpPr>
            <p:nvPr/>
          </p:nvSpPr>
          <p:spPr bwMode="auto">
            <a:xfrm>
              <a:off x="5222" y="2310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Oval 207"/>
            <p:cNvSpPr>
              <a:spLocks noChangeArrowheads="1"/>
            </p:cNvSpPr>
            <p:nvPr/>
          </p:nvSpPr>
          <p:spPr bwMode="auto">
            <a:xfrm>
              <a:off x="5271" y="2247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Oval 208"/>
            <p:cNvSpPr>
              <a:spLocks noChangeArrowheads="1"/>
            </p:cNvSpPr>
            <p:nvPr/>
          </p:nvSpPr>
          <p:spPr bwMode="auto">
            <a:xfrm>
              <a:off x="5320" y="2202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Oval 209"/>
            <p:cNvSpPr>
              <a:spLocks noChangeArrowheads="1"/>
            </p:cNvSpPr>
            <p:nvPr/>
          </p:nvSpPr>
          <p:spPr bwMode="auto">
            <a:xfrm>
              <a:off x="5369" y="2174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Oval 210"/>
            <p:cNvSpPr>
              <a:spLocks noChangeArrowheads="1"/>
            </p:cNvSpPr>
            <p:nvPr/>
          </p:nvSpPr>
          <p:spPr bwMode="auto">
            <a:xfrm>
              <a:off x="5421" y="2101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Oval 211"/>
            <p:cNvSpPr>
              <a:spLocks noChangeArrowheads="1"/>
            </p:cNvSpPr>
            <p:nvPr/>
          </p:nvSpPr>
          <p:spPr bwMode="auto">
            <a:xfrm>
              <a:off x="5470" y="2045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Oval 212"/>
            <p:cNvSpPr>
              <a:spLocks noChangeArrowheads="1"/>
            </p:cNvSpPr>
            <p:nvPr/>
          </p:nvSpPr>
          <p:spPr bwMode="auto">
            <a:xfrm>
              <a:off x="5519" y="1853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Rectangle 213"/>
            <p:cNvSpPr>
              <a:spLocks noChangeArrowheads="1"/>
            </p:cNvSpPr>
            <p:nvPr/>
          </p:nvSpPr>
          <p:spPr bwMode="auto">
            <a:xfrm>
              <a:off x="4049" y="2907"/>
              <a:ext cx="178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Male-Female Difference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1" name="Rectangle 214"/>
            <p:cNvSpPr>
              <a:spLocks noChangeArrowheads="1"/>
            </p:cNvSpPr>
            <p:nvPr/>
          </p:nvSpPr>
          <p:spPr bwMode="auto">
            <a:xfrm>
              <a:off x="4049" y="3050"/>
              <a:ext cx="135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p10: $5,544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2" name="Rectangle 215"/>
            <p:cNvSpPr>
              <a:spLocks noChangeArrowheads="1"/>
            </p:cNvSpPr>
            <p:nvPr/>
          </p:nvSpPr>
          <p:spPr bwMode="auto">
            <a:xfrm>
              <a:off x="4049" y="3197"/>
              <a:ext cx="135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p50: $7,602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3" name="Rectangle 216"/>
            <p:cNvSpPr>
              <a:spLocks noChangeArrowheads="1"/>
            </p:cNvSpPr>
            <p:nvPr/>
          </p:nvSpPr>
          <p:spPr bwMode="auto">
            <a:xfrm>
              <a:off x="4049" y="3344"/>
              <a:ext cx="135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p90: $9,770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4" name="Line 217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Line 218"/>
            <p:cNvSpPr>
              <a:spLocks noChangeShapeType="1"/>
            </p:cNvSpPr>
            <p:nvPr/>
          </p:nvSpPr>
          <p:spPr bwMode="auto">
            <a:xfrm flipH="1">
              <a:off x="492" y="357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Rectangle 219"/>
            <p:cNvSpPr>
              <a:spLocks noChangeArrowheads="1"/>
            </p:cNvSpPr>
            <p:nvPr/>
          </p:nvSpPr>
          <p:spPr bwMode="auto">
            <a:xfrm rot="16200000">
              <a:off x="152" y="3422"/>
              <a:ext cx="4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20000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7" name="Line 220"/>
            <p:cNvSpPr>
              <a:spLocks noChangeShapeType="1"/>
            </p:cNvSpPr>
            <p:nvPr/>
          </p:nvSpPr>
          <p:spPr bwMode="auto">
            <a:xfrm flipH="1">
              <a:off x="492" y="257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Rectangle 221"/>
            <p:cNvSpPr>
              <a:spLocks noChangeArrowheads="1"/>
            </p:cNvSpPr>
            <p:nvPr/>
          </p:nvSpPr>
          <p:spPr bwMode="auto">
            <a:xfrm rot="16200000">
              <a:off x="152" y="2430"/>
              <a:ext cx="4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40000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9" name="Line 222"/>
            <p:cNvSpPr>
              <a:spLocks noChangeShapeType="1"/>
            </p:cNvSpPr>
            <p:nvPr/>
          </p:nvSpPr>
          <p:spPr bwMode="auto">
            <a:xfrm flipH="1">
              <a:off x="492" y="1587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Rectangle 223"/>
            <p:cNvSpPr>
              <a:spLocks noChangeArrowheads="1"/>
            </p:cNvSpPr>
            <p:nvPr/>
          </p:nvSpPr>
          <p:spPr bwMode="auto">
            <a:xfrm rot="16200000">
              <a:off x="151" y="1438"/>
              <a:ext cx="4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60000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" name="Line 224"/>
            <p:cNvSpPr>
              <a:spLocks noChangeShapeType="1"/>
            </p:cNvSpPr>
            <p:nvPr/>
          </p:nvSpPr>
          <p:spPr bwMode="auto">
            <a:xfrm flipH="1">
              <a:off x="492" y="592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Rectangle 225"/>
            <p:cNvSpPr>
              <a:spLocks noChangeArrowheads="1"/>
            </p:cNvSpPr>
            <p:nvPr/>
          </p:nvSpPr>
          <p:spPr bwMode="auto">
            <a:xfrm rot="16200000">
              <a:off x="152" y="443"/>
              <a:ext cx="4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80000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9" name="Rectangle 226"/>
            <p:cNvSpPr>
              <a:spLocks noChangeArrowheads="1"/>
            </p:cNvSpPr>
            <p:nvPr/>
          </p:nvSpPr>
          <p:spPr bwMode="auto">
            <a:xfrm rot="16200000">
              <a:off x="-424" y="1886"/>
              <a:ext cx="123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W-2 Earnings ($)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0" name="Line 227"/>
            <p:cNvSpPr>
              <a:spLocks noChangeShapeType="1"/>
            </p:cNvSpPr>
            <p:nvPr/>
          </p:nvSpPr>
          <p:spPr bwMode="auto">
            <a:xfrm>
              <a:off x="548" y="366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Line 228"/>
            <p:cNvSpPr>
              <a:spLocks noChangeShapeType="1"/>
            </p:cNvSpPr>
            <p:nvPr/>
          </p:nvSpPr>
          <p:spPr bwMode="auto">
            <a:xfrm>
              <a:off x="64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Rectangle 229"/>
            <p:cNvSpPr>
              <a:spLocks noChangeArrowheads="1"/>
            </p:cNvSpPr>
            <p:nvPr/>
          </p:nvSpPr>
          <p:spPr bwMode="auto">
            <a:xfrm>
              <a:off x="604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3" name="Line 230"/>
            <p:cNvSpPr>
              <a:spLocks noChangeShapeType="1"/>
            </p:cNvSpPr>
            <p:nvPr/>
          </p:nvSpPr>
          <p:spPr bwMode="auto">
            <a:xfrm>
              <a:off x="162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Rectangle 231"/>
            <p:cNvSpPr>
              <a:spLocks noChangeArrowheads="1"/>
            </p:cNvSpPr>
            <p:nvPr/>
          </p:nvSpPr>
          <p:spPr bwMode="auto">
            <a:xfrm>
              <a:off x="153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5" name="Line 232"/>
            <p:cNvSpPr>
              <a:spLocks noChangeShapeType="1"/>
            </p:cNvSpPr>
            <p:nvPr/>
          </p:nvSpPr>
          <p:spPr bwMode="auto">
            <a:xfrm>
              <a:off x="2601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6" name="Rectangle 233"/>
            <p:cNvSpPr>
              <a:spLocks noChangeArrowheads="1"/>
            </p:cNvSpPr>
            <p:nvPr/>
          </p:nvSpPr>
          <p:spPr bwMode="auto">
            <a:xfrm>
              <a:off x="2520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7" name="Line 234"/>
            <p:cNvSpPr>
              <a:spLocks noChangeShapeType="1"/>
            </p:cNvSpPr>
            <p:nvPr/>
          </p:nvSpPr>
          <p:spPr bwMode="auto">
            <a:xfrm>
              <a:off x="3578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8" name="Rectangle 235"/>
            <p:cNvSpPr>
              <a:spLocks noChangeArrowheads="1"/>
            </p:cNvSpPr>
            <p:nvPr/>
          </p:nvSpPr>
          <p:spPr bwMode="auto">
            <a:xfrm>
              <a:off x="3498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9" name="Line 236"/>
            <p:cNvSpPr>
              <a:spLocks noChangeShapeType="1"/>
            </p:cNvSpPr>
            <p:nvPr/>
          </p:nvSpPr>
          <p:spPr bwMode="auto">
            <a:xfrm>
              <a:off x="455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0" name="Rectangle 237"/>
            <p:cNvSpPr>
              <a:spLocks noChangeArrowheads="1"/>
            </p:cNvSpPr>
            <p:nvPr/>
          </p:nvSpPr>
          <p:spPr bwMode="auto">
            <a:xfrm>
              <a:off x="447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1" name="Line 238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2" name="Rectangle 239"/>
            <p:cNvSpPr>
              <a:spLocks noChangeArrowheads="1"/>
            </p:cNvSpPr>
            <p:nvPr/>
          </p:nvSpPr>
          <p:spPr bwMode="auto">
            <a:xfrm>
              <a:off x="5421" y="375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3" name="Rectangle 240"/>
            <p:cNvSpPr>
              <a:spLocks noChangeArrowheads="1"/>
            </p:cNvSpPr>
            <p:nvPr/>
          </p:nvSpPr>
          <p:spPr bwMode="auto">
            <a:xfrm>
              <a:off x="1899" y="3937"/>
              <a:ext cx="25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Household Income Percentile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4" name="Rectangle 241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40" name="Rectangle 354"/>
          <p:cNvSpPr>
            <a:spLocks noChangeArrowheads="1"/>
          </p:cNvSpPr>
          <p:nvPr/>
        </p:nvSpPr>
        <p:spPr bwMode="auto">
          <a:xfrm>
            <a:off x="5292725" y="6553200"/>
            <a:ext cx="769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Female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41" name="Oval 351"/>
          <p:cNvSpPr>
            <a:spLocks noChangeArrowheads="1"/>
          </p:cNvSpPr>
          <p:nvPr/>
        </p:nvSpPr>
        <p:spPr bwMode="auto">
          <a:xfrm>
            <a:off x="3730550" y="665398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2" name="Rectangle 354"/>
          <p:cNvSpPr>
            <a:spLocks noChangeArrowheads="1"/>
          </p:cNvSpPr>
          <p:nvPr/>
        </p:nvSpPr>
        <p:spPr bwMode="auto">
          <a:xfrm>
            <a:off x="3995663" y="6553200"/>
            <a:ext cx="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43" name="Oval 47"/>
          <p:cNvSpPr>
            <a:spLocks noChangeArrowheads="1"/>
          </p:cNvSpPr>
          <p:nvPr/>
        </p:nvSpPr>
        <p:spPr bwMode="auto">
          <a:xfrm>
            <a:off x="5029200" y="6653986"/>
            <a:ext cx="98425" cy="100013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133" y="394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W-2 Wage Earnings at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Age 30 by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Income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Percentile</a:t>
            </a:r>
            <a:endParaRPr lang="en-US" b="1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075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152400" y="519291"/>
            <a:ext cx="86868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Why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is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low parental income associated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with particularly lower outcomes for boys relative to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girls?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 particular, why do we see a “reversal” in employment rates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One explanation: differential effects of childhood/family environment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Ex: poor boys substitute toward crime while girls do not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Alternative explanation: other factors that are correlated with poverty and have differential effects by gender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Ex: Blacks more likely to grow up in poor families and black men are significantly more likely to be incarcerated than white men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Racial differences could be due to differences in childhood environment, but may also be due to factors such as discrimination in labor market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1524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Interpreting Gender Gaps by Parent Income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8031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152400" y="519291"/>
            <a:ext cx="8915400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To isolate effects of childhood environment, analyze local area variation in gender gaps</a:t>
            </a:r>
            <a:r>
              <a:rPr lang="en-US" sz="20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based on where kids grew up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Motivation: substantial variation in children’s outcomes across counties and commuting zones in the U.S.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Analysis of families who move reveals that this spatial variation primarily reflects causal effects of childhood environment [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Chetty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and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Hendren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2015]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Childhood environment matters conditional on where kids live as adults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Building on this approach, examine how gender gaps vary based on where children grow up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1524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Interpreting Gender Gaps by Parent Income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139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200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Local Area Variation in Gender Gaps by Where Kids Grow Up</a:t>
            </a:r>
          </a:p>
        </p:txBody>
      </p:sp>
    </p:spTree>
    <p:extLst>
      <p:ext uri="{BB962C8B-B14F-4D97-AF65-F5344CB8AC3E}">
        <p14:creationId xmlns:p14="http://schemas.microsoft.com/office/powerpoint/2010/main" val="2096510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519291"/>
            <a:ext cx="8686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Begin by estimating gender gap in employment rates for children by parent quintile in each commuting zone (labor market) and county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Classify children into areas based on where they</a:t>
            </a:r>
            <a:r>
              <a:rPr lang="en-US" sz="20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grew up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Where child was first claimed as a dependent by his/her parents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First analyze “permanent residents” – children whose parents never move between 1996-2012 (later discuss movers)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1524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Local Area Variation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2919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-4763" y="98425"/>
            <a:ext cx="9153526" cy="6661150"/>
            <a:chOff x="-3" y="62"/>
            <a:chExt cx="5766" cy="4196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-3" y="62"/>
              <a:ext cx="5766" cy="41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0" y="68"/>
              <a:ext cx="5757" cy="4187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48" y="449"/>
              <a:ext cx="5083" cy="3216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548" y="3571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548" y="2562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548" y="1549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548" y="540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642" y="987"/>
              <a:ext cx="4898" cy="1341"/>
            </a:xfrm>
            <a:custGeom>
              <a:avLst/>
              <a:gdLst>
                <a:gd name="T0" fmla="*/ 0 w 1403"/>
                <a:gd name="T1" fmla="*/ 384 h 384"/>
                <a:gd name="T2" fmla="*/ 350 w 1403"/>
                <a:gd name="T3" fmla="*/ 233 h 384"/>
                <a:gd name="T4" fmla="*/ 701 w 1403"/>
                <a:gd name="T5" fmla="*/ 152 h 384"/>
                <a:gd name="T6" fmla="*/ 1052 w 1403"/>
                <a:gd name="T7" fmla="*/ 64 h 384"/>
                <a:gd name="T8" fmla="*/ 1403 w 1403"/>
                <a:gd name="T9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3" h="384">
                  <a:moveTo>
                    <a:pt x="0" y="384"/>
                  </a:moveTo>
                  <a:lnTo>
                    <a:pt x="350" y="233"/>
                  </a:lnTo>
                  <a:lnTo>
                    <a:pt x="701" y="152"/>
                  </a:lnTo>
                  <a:lnTo>
                    <a:pt x="1052" y="64"/>
                  </a:lnTo>
                  <a:lnTo>
                    <a:pt x="1403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611" y="2296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1833" y="1769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3058" y="1486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4283" y="1179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5509" y="955"/>
              <a:ext cx="62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642" y="1186"/>
              <a:ext cx="4898" cy="1128"/>
            </a:xfrm>
            <a:custGeom>
              <a:avLst/>
              <a:gdLst>
                <a:gd name="T0" fmla="*/ 0 w 1403"/>
                <a:gd name="T1" fmla="*/ 323 h 323"/>
                <a:gd name="T2" fmla="*/ 350 w 1403"/>
                <a:gd name="T3" fmla="*/ 201 h 323"/>
                <a:gd name="T4" fmla="*/ 701 w 1403"/>
                <a:gd name="T5" fmla="*/ 100 h 323"/>
                <a:gd name="T6" fmla="*/ 1052 w 1403"/>
                <a:gd name="T7" fmla="*/ 74 h 323"/>
                <a:gd name="T8" fmla="*/ 1403 w 1403"/>
                <a:gd name="T9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3" h="323">
                  <a:moveTo>
                    <a:pt x="0" y="323"/>
                  </a:moveTo>
                  <a:lnTo>
                    <a:pt x="350" y="201"/>
                  </a:lnTo>
                  <a:lnTo>
                    <a:pt x="701" y="100"/>
                  </a:lnTo>
                  <a:lnTo>
                    <a:pt x="1052" y="74"/>
                  </a:lnTo>
                  <a:lnTo>
                    <a:pt x="1403" y="0"/>
                  </a:lnTo>
                </a:path>
              </a:pathLst>
            </a:custGeom>
            <a:noFill/>
            <a:ln w="22225">
              <a:solidFill>
                <a:srgbClr val="E37E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611" y="2282"/>
              <a:ext cx="63" cy="63"/>
            </a:xfrm>
            <a:prstGeom prst="ellipse">
              <a:avLst/>
            </a:prstGeom>
            <a:solidFill>
              <a:srgbClr val="E37E00"/>
            </a:solidFill>
            <a:ln w="22225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1833" y="1856"/>
              <a:ext cx="63" cy="63"/>
            </a:xfrm>
            <a:prstGeom prst="ellipse">
              <a:avLst/>
            </a:prstGeom>
            <a:solidFill>
              <a:srgbClr val="E37E00"/>
            </a:solidFill>
            <a:ln w="22225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3058" y="1504"/>
              <a:ext cx="63" cy="62"/>
            </a:xfrm>
            <a:prstGeom prst="ellipse">
              <a:avLst/>
            </a:prstGeom>
            <a:solidFill>
              <a:srgbClr val="E37E00"/>
            </a:solidFill>
            <a:ln w="22225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4283" y="1413"/>
              <a:ext cx="63" cy="63"/>
            </a:xfrm>
            <a:prstGeom prst="ellipse">
              <a:avLst/>
            </a:prstGeom>
            <a:solidFill>
              <a:srgbClr val="E37E00"/>
            </a:solidFill>
            <a:ln w="22225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5509" y="1154"/>
              <a:ext cx="62" cy="63"/>
            </a:xfrm>
            <a:prstGeom prst="ellipse">
              <a:avLst/>
            </a:prstGeom>
            <a:solidFill>
              <a:srgbClr val="E37E00"/>
            </a:solidFill>
            <a:ln w="22225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36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37"/>
            <p:cNvSpPr>
              <a:spLocks noChangeShapeType="1"/>
            </p:cNvSpPr>
            <p:nvPr/>
          </p:nvSpPr>
          <p:spPr bwMode="auto">
            <a:xfrm flipH="1">
              <a:off x="492" y="357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38"/>
            <p:cNvSpPr>
              <a:spLocks noChangeArrowheads="1"/>
            </p:cNvSpPr>
            <p:nvPr/>
          </p:nvSpPr>
          <p:spPr bwMode="auto">
            <a:xfrm rot="16200000">
              <a:off x="278" y="342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Line 39"/>
            <p:cNvSpPr>
              <a:spLocks noChangeShapeType="1"/>
            </p:cNvSpPr>
            <p:nvPr/>
          </p:nvSpPr>
          <p:spPr bwMode="auto">
            <a:xfrm flipH="1">
              <a:off x="492" y="2562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40"/>
            <p:cNvSpPr>
              <a:spLocks noChangeArrowheads="1"/>
            </p:cNvSpPr>
            <p:nvPr/>
          </p:nvSpPr>
          <p:spPr bwMode="auto">
            <a:xfrm rot="16200000">
              <a:off x="278" y="2420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Line 41"/>
            <p:cNvSpPr>
              <a:spLocks noChangeShapeType="1"/>
            </p:cNvSpPr>
            <p:nvPr/>
          </p:nvSpPr>
          <p:spPr bwMode="auto">
            <a:xfrm flipH="1">
              <a:off x="492" y="154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42"/>
            <p:cNvSpPr>
              <a:spLocks noChangeArrowheads="1"/>
            </p:cNvSpPr>
            <p:nvPr/>
          </p:nvSpPr>
          <p:spPr bwMode="auto">
            <a:xfrm rot="16200000">
              <a:off x="278" y="140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Line 43"/>
            <p:cNvSpPr>
              <a:spLocks noChangeShapeType="1"/>
            </p:cNvSpPr>
            <p:nvPr/>
          </p:nvSpPr>
          <p:spPr bwMode="auto">
            <a:xfrm flipH="1">
              <a:off x="492" y="540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44"/>
            <p:cNvSpPr>
              <a:spLocks noChangeArrowheads="1"/>
            </p:cNvSpPr>
            <p:nvPr/>
          </p:nvSpPr>
          <p:spPr bwMode="auto">
            <a:xfrm rot="16200000">
              <a:off x="278" y="39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45"/>
            <p:cNvSpPr>
              <a:spLocks noChangeArrowheads="1"/>
            </p:cNvSpPr>
            <p:nvPr/>
          </p:nvSpPr>
          <p:spPr bwMode="auto">
            <a:xfrm rot="16200000">
              <a:off x="-465" y="1887"/>
              <a:ext cx="131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Percent Employed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Line 46"/>
            <p:cNvSpPr>
              <a:spLocks noChangeShapeType="1"/>
            </p:cNvSpPr>
            <p:nvPr/>
          </p:nvSpPr>
          <p:spPr bwMode="auto">
            <a:xfrm>
              <a:off x="548" y="366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47"/>
            <p:cNvSpPr>
              <a:spLocks noChangeShapeType="1"/>
            </p:cNvSpPr>
            <p:nvPr/>
          </p:nvSpPr>
          <p:spPr bwMode="auto">
            <a:xfrm>
              <a:off x="64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48"/>
            <p:cNvSpPr>
              <a:spLocks noChangeArrowheads="1"/>
            </p:cNvSpPr>
            <p:nvPr/>
          </p:nvSpPr>
          <p:spPr bwMode="auto">
            <a:xfrm>
              <a:off x="604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Line 49"/>
            <p:cNvSpPr>
              <a:spLocks noChangeShapeType="1"/>
            </p:cNvSpPr>
            <p:nvPr/>
          </p:nvSpPr>
          <p:spPr bwMode="auto">
            <a:xfrm>
              <a:off x="1864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50"/>
            <p:cNvSpPr>
              <a:spLocks noChangeArrowheads="1"/>
            </p:cNvSpPr>
            <p:nvPr/>
          </p:nvSpPr>
          <p:spPr bwMode="auto">
            <a:xfrm>
              <a:off x="1826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Line 51"/>
            <p:cNvSpPr>
              <a:spLocks noChangeShapeType="1"/>
            </p:cNvSpPr>
            <p:nvPr/>
          </p:nvSpPr>
          <p:spPr bwMode="auto">
            <a:xfrm>
              <a:off x="308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52"/>
            <p:cNvSpPr>
              <a:spLocks noChangeArrowheads="1"/>
            </p:cNvSpPr>
            <p:nvPr/>
          </p:nvSpPr>
          <p:spPr bwMode="auto">
            <a:xfrm>
              <a:off x="3051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Line 53"/>
            <p:cNvSpPr>
              <a:spLocks noChangeShapeType="1"/>
            </p:cNvSpPr>
            <p:nvPr/>
          </p:nvSpPr>
          <p:spPr bwMode="auto">
            <a:xfrm>
              <a:off x="4315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54"/>
            <p:cNvSpPr>
              <a:spLocks noChangeArrowheads="1"/>
            </p:cNvSpPr>
            <p:nvPr/>
          </p:nvSpPr>
          <p:spPr bwMode="auto">
            <a:xfrm>
              <a:off x="4276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Line 55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56"/>
            <p:cNvSpPr>
              <a:spLocks noChangeArrowheads="1"/>
            </p:cNvSpPr>
            <p:nvPr/>
          </p:nvSpPr>
          <p:spPr bwMode="auto">
            <a:xfrm>
              <a:off x="5502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57"/>
            <p:cNvSpPr>
              <a:spLocks noChangeArrowheads="1"/>
            </p:cNvSpPr>
            <p:nvPr/>
          </p:nvSpPr>
          <p:spPr bwMode="auto">
            <a:xfrm>
              <a:off x="1976" y="3937"/>
              <a:ext cx="238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Household Income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58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itchFamily="34" charset="0"/>
              </a:rPr>
              <a:t>Children’s Employment Rates at Age 30 by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</a:rPr>
              <a:t>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</a:rPr>
              <a:t>Income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</a:rPr>
              <a:t>Quintile</a:t>
            </a:r>
            <a:br>
              <a:rPr lang="en-US" b="1" dirty="0" smtClean="0">
                <a:solidFill>
                  <a:srgbClr val="1E2D53"/>
                </a:solidFill>
                <a:latin typeface="Arial" pitchFamily="34" charset="0"/>
              </a:rPr>
            </a:br>
            <a:r>
              <a:rPr lang="en-US" dirty="0" smtClean="0">
                <a:solidFill>
                  <a:srgbClr val="1E2D53"/>
                </a:solidFill>
                <a:latin typeface="Arial" pitchFamily="34" charset="0"/>
              </a:rPr>
              <a:t>New York vs. Charlotte Commuting Zones</a:t>
            </a:r>
            <a:endParaRPr lang="en-US" dirty="0">
              <a:solidFill>
                <a:srgbClr val="1E2D53"/>
              </a:solidFill>
              <a:latin typeface="Arial" pitchFamily="34" charset="0"/>
            </a:endParaRPr>
          </a:p>
        </p:txBody>
      </p:sp>
      <p:grpSp>
        <p:nvGrpSpPr>
          <p:cNvPr id="96" name="Group 95"/>
          <p:cNvGrpSpPr/>
          <p:nvPr/>
        </p:nvGrpSpPr>
        <p:grpSpPr>
          <a:xfrm>
            <a:off x="381000" y="6504801"/>
            <a:ext cx="4419600" cy="276999"/>
            <a:chOff x="4495800" y="6553200"/>
            <a:chExt cx="4419600" cy="276999"/>
          </a:xfrm>
        </p:grpSpPr>
        <p:sp>
          <p:nvSpPr>
            <p:cNvPr id="97" name="Rectangle 354"/>
            <p:cNvSpPr>
              <a:spLocks noChangeArrowheads="1"/>
            </p:cNvSpPr>
            <p:nvPr/>
          </p:nvSpPr>
          <p:spPr bwMode="auto">
            <a:xfrm>
              <a:off x="7414989" y="6553200"/>
              <a:ext cx="15004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Females, NYC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98" name="Oval 351"/>
            <p:cNvSpPr>
              <a:spLocks noChangeArrowheads="1"/>
            </p:cNvSpPr>
            <p:nvPr/>
          </p:nvSpPr>
          <p:spPr bwMode="auto">
            <a:xfrm>
              <a:off x="4495800" y="6653986"/>
              <a:ext cx="100013" cy="100013"/>
            </a:xfrm>
            <a:prstGeom prst="ellipse">
              <a:avLst/>
            </a:prstGeom>
            <a:solidFill>
              <a:srgbClr val="FF7F00"/>
            </a:solidFill>
            <a:ln w="22225">
              <a:solidFill>
                <a:srgbClr val="FF7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99" name="Rectangle 354"/>
            <p:cNvSpPr>
              <a:spLocks noChangeArrowheads="1"/>
            </p:cNvSpPr>
            <p:nvPr/>
          </p:nvSpPr>
          <p:spPr bwMode="auto">
            <a:xfrm>
              <a:off x="4760913" y="6553200"/>
              <a:ext cx="19492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Females, Charlotte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100" name="Oval 47"/>
            <p:cNvSpPr>
              <a:spLocks noChangeArrowheads="1"/>
            </p:cNvSpPr>
            <p:nvPr/>
          </p:nvSpPr>
          <p:spPr bwMode="auto">
            <a:xfrm>
              <a:off x="7151464" y="6653986"/>
              <a:ext cx="98425" cy="10001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000000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2815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-4763" y="98425"/>
            <a:ext cx="9153526" cy="6661150"/>
            <a:chOff x="-3" y="62"/>
            <a:chExt cx="5766" cy="4196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-3" y="62"/>
              <a:ext cx="5766" cy="41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0" y="68"/>
              <a:ext cx="5757" cy="4187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548" y="449"/>
              <a:ext cx="5083" cy="3216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548" y="3571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548" y="2562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548" y="1549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548" y="540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642" y="987"/>
              <a:ext cx="4898" cy="1341"/>
            </a:xfrm>
            <a:custGeom>
              <a:avLst/>
              <a:gdLst>
                <a:gd name="T0" fmla="*/ 0 w 1403"/>
                <a:gd name="T1" fmla="*/ 384 h 384"/>
                <a:gd name="T2" fmla="*/ 350 w 1403"/>
                <a:gd name="T3" fmla="*/ 233 h 384"/>
                <a:gd name="T4" fmla="*/ 701 w 1403"/>
                <a:gd name="T5" fmla="*/ 152 h 384"/>
                <a:gd name="T6" fmla="*/ 1052 w 1403"/>
                <a:gd name="T7" fmla="*/ 64 h 384"/>
                <a:gd name="T8" fmla="*/ 1403 w 1403"/>
                <a:gd name="T9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3" h="384">
                  <a:moveTo>
                    <a:pt x="0" y="384"/>
                  </a:moveTo>
                  <a:lnTo>
                    <a:pt x="350" y="233"/>
                  </a:lnTo>
                  <a:lnTo>
                    <a:pt x="701" y="152"/>
                  </a:lnTo>
                  <a:lnTo>
                    <a:pt x="1052" y="64"/>
                  </a:lnTo>
                  <a:lnTo>
                    <a:pt x="1403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611" y="2296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1833" y="1769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auto">
            <a:xfrm>
              <a:off x="3058" y="1486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4283" y="1179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5509" y="955"/>
              <a:ext cx="62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642" y="1186"/>
              <a:ext cx="4898" cy="1128"/>
            </a:xfrm>
            <a:custGeom>
              <a:avLst/>
              <a:gdLst>
                <a:gd name="T0" fmla="*/ 0 w 1403"/>
                <a:gd name="T1" fmla="*/ 323 h 323"/>
                <a:gd name="T2" fmla="*/ 350 w 1403"/>
                <a:gd name="T3" fmla="*/ 201 h 323"/>
                <a:gd name="T4" fmla="*/ 701 w 1403"/>
                <a:gd name="T5" fmla="*/ 100 h 323"/>
                <a:gd name="T6" fmla="*/ 1052 w 1403"/>
                <a:gd name="T7" fmla="*/ 74 h 323"/>
                <a:gd name="T8" fmla="*/ 1403 w 1403"/>
                <a:gd name="T9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3" h="323">
                  <a:moveTo>
                    <a:pt x="0" y="323"/>
                  </a:moveTo>
                  <a:lnTo>
                    <a:pt x="350" y="201"/>
                  </a:lnTo>
                  <a:lnTo>
                    <a:pt x="701" y="100"/>
                  </a:lnTo>
                  <a:lnTo>
                    <a:pt x="1052" y="74"/>
                  </a:lnTo>
                  <a:lnTo>
                    <a:pt x="1403" y="0"/>
                  </a:lnTo>
                </a:path>
              </a:pathLst>
            </a:custGeom>
            <a:noFill/>
            <a:ln w="22225">
              <a:solidFill>
                <a:srgbClr val="E37E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611" y="2282"/>
              <a:ext cx="63" cy="63"/>
            </a:xfrm>
            <a:prstGeom prst="ellipse">
              <a:avLst/>
            </a:prstGeom>
            <a:solidFill>
              <a:srgbClr val="E37E00"/>
            </a:solidFill>
            <a:ln w="22225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1833" y="1856"/>
              <a:ext cx="63" cy="63"/>
            </a:xfrm>
            <a:prstGeom prst="ellipse">
              <a:avLst/>
            </a:prstGeom>
            <a:solidFill>
              <a:srgbClr val="E37E00"/>
            </a:solidFill>
            <a:ln w="22225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3058" y="1504"/>
              <a:ext cx="63" cy="62"/>
            </a:xfrm>
            <a:prstGeom prst="ellipse">
              <a:avLst/>
            </a:prstGeom>
            <a:solidFill>
              <a:srgbClr val="E37E00"/>
            </a:solidFill>
            <a:ln w="22225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2"/>
            <p:cNvSpPr>
              <a:spLocks noChangeArrowheads="1"/>
            </p:cNvSpPr>
            <p:nvPr/>
          </p:nvSpPr>
          <p:spPr bwMode="auto">
            <a:xfrm>
              <a:off x="4283" y="1413"/>
              <a:ext cx="63" cy="63"/>
            </a:xfrm>
            <a:prstGeom prst="ellipse">
              <a:avLst/>
            </a:prstGeom>
            <a:solidFill>
              <a:srgbClr val="E37E00"/>
            </a:solidFill>
            <a:ln w="22225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5509" y="1154"/>
              <a:ext cx="62" cy="63"/>
            </a:xfrm>
            <a:prstGeom prst="ellipse">
              <a:avLst/>
            </a:prstGeom>
            <a:solidFill>
              <a:srgbClr val="E37E00"/>
            </a:solidFill>
            <a:ln w="22225">
              <a:solidFill>
                <a:srgbClr val="E3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642" y="1018"/>
              <a:ext cx="4898" cy="1697"/>
            </a:xfrm>
            <a:custGeom>
              <a:avLst/>
              <a:gdLst>
                <a:gd name="T0" fmla="*/ 0 w 1403"/>
                <a:gd name="T1" fmla="*/ 486 h 486"/>
                <a:gd name="T2" fmla="*/ 350 w 1403"/>
                <a:gd name="T3" fmla="*/ 336 h 486"/>
                <a:gd name="T4" fmla="*/ 701 w 1403"/>
                <a:gd name="T5" fmla="*/ 212 h 486"/>
                <a:gd name="T6" fmla="*/ 1052 w 1403"/>
                <a:gd name="T7" fmla="*/ 73 h 486"/>
                <a:gd name="T8" fmla="*/ 1403 w 1403"/>
                <a:gd name="T9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3" h="486">
                  <a:moveTo>
                    <a:pt x="0" y="486"/>
                  </a:moveTo>
                  <a:lnTo>
                    <a:pt x="350" y="336"/>
                  </a:lnTo>
                  <a:lnTo>
                    <a:pt x="701" y="212"/>
                  </a:lnTo>
                  <a:lnTo>
                    <a:pt x="1052" y="73"/>
                  </a:lnTo>
                  <a:lnTo>
                    <a:pt x="1403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611" y="268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1833" y="2160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3058" y="1727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28"/>
            <p:cNvSpPr>
              <a:spLocks noChangeArrowheads="1"/>
            </p:cNvSpPr>
            <p:nvPr/>
          </p:nvSpPr>
          <p:spPr bwMode="auto">
            <a:xfrm>
              <a:off x="4283" y="124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29"/>
            <p:cNvSpPr>
              <a:spLocks noChangeArrowheads="1"/>
            </p:cNvSpPr>
            <p:nvPr/>
          </p:nvSpPr>
          <p:spPr bwMode="auto">
            <a:xfrm>
              <a:off x="5509" y="987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30"/>
            <p:cNvSpPr>
              <a:spLocks/>
            </p:cNvSpPr>
            <p:nvPr/>
          </p:nvSpPr>
          <p:spPr bwMode="auto">
            <a:xfrm>
              <a:off x="642" y="819"/>
              <a:ext cx="4898" cy="2741"/>
            </a:xfrm>
            <a:custGeom>
              <a:avLst/>
              <a:gdLst>
                <a:gd name="T0" fmla="*/ 0 w 1403"/>
                <a:gd name="T1" fmla="*/ 785 h 785"/>
                <a:gd name="T2" fmla="*/ 350 w 1403"/>
                <a:gd name="T3" fmla="*/ 473 h 785"/>
                <a:gd name="T4" fmla="*/ 701 w 1403"/>
                <a:gd name="T5" fmla="*/ 250 h 785"/>
                <a:gd name="T6" fmla="*/ 1052 w 1403"/>
                <a:gd name="T7" fmla="*/ 81 h 785"/>
                <a:gd name="T8" fmla="*/ 1403 w 1403"/>
                <a:gd name="T9" fmla="*/ 0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3" h="785">
                  <a:moveTo>
                    <a:pt x="0" y="785"/>
                  </a:moveTo>
                  <a:lnTo>
                    <a:pt x="350" y="473"/>
                  </a:lnTo>
                  <a:lnTo>
                    <a:pt x="701" y="250"/>
                  </a:lnTo>
                  <a:lnTo>
                    <a:pt x="1052" y="81"/>
                  </a:lnTo>
                  <a:lnTo>
                    <a:pt x="1403" y="0"/>
                  </a:lnTo>
                </a:path>
              </a:pathLst>
            </a:custGeom>
            <a:noFill/>
            <a:ln w="22225">
              <a:solidFill>
                <a:srgbClr val="55752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31"/>
            <p:cNvSpPr>
              <a:spLocks noChangeArrowheads="1"/>
            </p:cNvSpPr>
            <p:nvPr/>
          </p:nvSpPr>
          <p:spPr bwMode="auto">
            <a:xfrm>
              <a:off x="611" y="3529"/>
              <a:ext cx="63" cy="63"/>
            </a:xfrm>
            <a:prstGeom prst="ellipse">
              <a:avLst/>
            </a:prstGeom>
            <a:solidFill>
              <a:srgbClr val="55752F"/>
            </a:solidFill>
            <a:ln w="22225">
              <a:solidFill>
                <a:srgbClr val="55752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Oval 32"/>
            <p:cNvSpPr>
              <a:spLocks noChangeArrowheads="1"/>
            </p:cNvSpPr>
            <p:nvPr/>
          </p:nvSpPr>
          <p:spPr bwMode="auto">
            <a:xfrm>
              <a:off x="1833" y="2439"/>
              <a:ext cx="63" cy="63"/>
            </a:xfrm>
            <a:prstGeom prst="ellipse">
              <a:avLst/>
            </a:prstGeom>
            <a:solidFill>
              <a:srgbClr val="55752F"/>
            </a:solidFill>
            <a:ln w="22225">
              <a:solidFill>
                <a:srgbClr val="55752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Oval 33"/>
            <p:cNvSpPr>
              <a:spLocks noChangeArrowheads="1"/>
            </p:cNvSpPr>
            <p:nvPr/>
          </p:nvSpPr>
          <p:spPr bwMode="auto">
            <a:xfrm>
              <a:off x="3058" y="1661"/>
              <a:ext cx="63" cy="63"/>
            </a:xfrm>
            <a:prstGeom prst="ellipse">
              <a:avLst/>
            </a:prstGeom>
            <a:solidFill>
              <a:srgbClr val="55752F"/>
            </a:solidFill>
            <a:ln w="22225">
              <a:solidFill>
                <a:srgbClr val="55752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Oval 34"/>
            <p:cNvSpPr>
              <a:spLocks noChangeArrowheads="1"/>
            </p:cNvSpPr>
            <p:nvPr/>
          </p:nvSpPr>
          <p:spPr bwMode="auto">
            <a:xfrm>
              <a:off x="4283" y="1071"/>
              <a:ext cx="63" cy="62"/>
            </a:xfrm>
            <a:prstGeom prst="ellipse">
              <a:avLst/>
            </a:prstGeom>
            <a:solidFill>
              <a:srgbClr val="55752F"/>
            </a:solidFill>
            <a:ln w="22225">
              <a:solidFill>
                <a:srgbClr val="55752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Oval 35"/>
            <p:cNvSpPr>
              <a:spLocks noChangeArrowheads="1"/>
            </p:cNvSpPr>
            <p:nvPr/>
          </p:nvSpPr>
          <p:spPr bwMode="auto">
            <a:xfrm>
              <a:off x="5509" y="788"/>
              <a:ext cx="62" cy="63"/>
            </a:xfrm>
            <a:prstGeom prst="ellipse">
              <a:avLst/>
            </a:prstGeom>
            <a:solidFill>
              <a:srgbClr val="55752F"/>
            </a:solidFill>
            <a:ln w="22225">
              <a:solidFill>
                <a:srgbClr val="55752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36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37"/>
            <p:cNvSpPr>
              <a:spLocks noChangeShapeType="1"/>
            </p:cNvSpPr>
            <p:nvPr/>
          </p:nvSpPr>
          <p:spPr bwMode="auto">
            <a:xfrm flipH="1">
              <a:off x="492" y="357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38"/>
            <p:cNvSpPr>
              <a:spLocks noChangeArrowheads="1"/>
            </p:cNvSpPr>
            <p:nvPr/>
          </p:nvSpPr>
          <p:spPr bwMode="auto">
            <a:xfrm rot="16200000">
              <a:off x="278" y="342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Line 39"/>
            <p:cNvSpPr>
              <a:spLocks noChangeShapeType="1"/>
            </p:cNvSpPr>
            <p:nvPr/>
          </p:nvSpPr>
          <p:spPr bwMode="auto">
            <a:xfrm flipH="1">
              <a:off x="492" y="2562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40"/>
            <p:cNvSpPr>
              <a:spLocks noChangeArrowheads="1"/>
            </p:cNvSpPr>
            <p:nvPr/>
          </p:nvSpPr>
          <p:spPr bwMode="auto">
            <a:xfrm rot="16200000">
              <a:off x="278" y="2420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Line 41"/>
            <p:cNvSpPr>
              <a:spLocks noChangeShapeType="1"/>
            </p:cNvSpPr>
            <p:nvPr/>
          </p:nvSpPr>
          <p:spPr bwMode="auto">
            <a:xfrm flipH="1">
              <a:off x="492" y="154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42"/>
            <p:cNvSpPr>
              <a:spLocks noChangeArrowheads="1"/>
            </p:cNvSpPr>
            <p:nvPr/>
          </p:nvSpPr>
          <p:spPr bwMode="auto">
            <a:xfrm rot="16200000">
              <a:off x="278" y="140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Line 43"/>
            <p:cNvSpPr>
              <a:spLocks noChangeShapeType="1"/>
            </p:cNvSpPr>
            <p:nvPr/>
          </p:nvSpPr>
          <p:spPr bwMode="auto">
            <a:xfrm flipH="1">
              <a:off x="492" y="540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44"/>
            <p:cNvSpPr>
              <a:spLocks noChangeArrowheads="1"/>
            </p:cNvSpPr>
            <p:nvPr/>
          </p:nvSpPr>
          <p:spPr bwMode="auto">
            <a:xfrm rot="16200000">
              <a:off x="278" y="39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45"/>
            <p:cNvSpPr>
              <a:spLocks noChangeArrowheads="1"/>
            </p:cNvSpPr>
            <p:nvPr/>
          </p:nvSpPr>
          <p:spPr bwMode="auto">
            <a:xfrm rot="16200000">
              <a:off x="-465" y="1887"/>
              <a:ext cx="131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Percent Employed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Line 46"/>
            <p:cNvSpPr>
              <a:spLocks noChangeShapeType="1"/>
            </p:cNvSpPr>
            <p:nvPr/>
          </p:nvSpPr>
          <p:spPr bwMode="auto">
            <a:xfrm>
              <a:off x="548" y="366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47"/>
            <p:cNvSpPr>
              <a:spLocks noChangeShapeType="1"/>
            </p:cNvSpPr>
            <p:nvPr/>
          </p:nvSpPr>
          <p:spPr bwMode="auto">
            <a:xfrm>
              <a:off x="64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48"/>
            <p:cNvSpPr>
              <a:spLocks noChangeArrowheads="1"/>
            </p:cNvSpPr>
            <p:nvPr/>
          </p:nvSpPr>
          <p:spPr bwMode="auto">
            <a:xfrm>
              <a:off x="604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Line 49"/>
            <p:cNvSpPr>
              <a:spLocks noChangeShapeType="1"/>
            </p:cNvSpPr>
            <p:nvPr/>
          </p:nvSpPr>
          <p:spPr bwMode="auto">
            <a:xfrm>
              <a:off x="1864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50"/>
            <p:cNvSpPr>
              <a:spLocks noChangeArrowheads="1"/>
            </p:cNvSpPr>
            <p:nvPr/>
          </p:nvSpPr>
          <p:spPr bwMode="auto">
            <a:xfrm>
              <a:off x="1826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Line 51"/>
            <p:cNvSpPr>
              <a:spLocks noChangeShapeType="1"/>
            </p:cNvSpPr>
            <p:nvPr/>
          </p:nvSpPr>
          <p:spPr bwMode="auto">
            <a:xfrm>
              <a:off x="308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52"/>
            <p:cNvSpPr>
              <a:spLocks noChangeArrowheads="1"/>
            </p:cNvSpPr>
            <p:nvPr/>
          </p:nvSpPr>
          <p:spPr bwMode="auto">
            <a:xfrm>
              <a:off x="3051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Line 53"/>
            <p:cNvSpPr>
              <a:spLocks noChangeShapeType="1"/>
            </p:cNvSpPr>
            <p:nvPr/>
          </p:nvSpPr>
          <p:spPr bwMode="auto">
            <a:xfrm>
              <a:off x="4315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54"/>
            <p:cNvSpPr>
              <a:spLocks noChangeArrowheads="1"/>
            </p:cNvSpPr>
            <p:nvPr/>
          </p:nvSpPr>
          <p:spPr bwMode="auto">
            <a:xfrm>
              <a:off x="4276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Line 55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56"/>
            <p:cNvSpPr>
              <a:spLocks noChangeArrowheads="1"/>
            </p:cNvSpPr>
            <p:nvPr/>
          </p:nvSpPr>
          <p:spPr bwMode="auto">
            <a:xfrm>
              <a:off x="5502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4" name="Rectangle 57"/>
            <p:cNvSpPr>
              <a:spLocks noChangeArrowheads="1"/>
            </p:cNvSpPr>
            <p:nvPr/>
          </p:nvSpPr>
          <p:spPr bwMode="auto">
            <a:xfrm>
              <a:off x="1976" y="3937"/>
              <a:ext cx="238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Household Income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5" name="Rectangle 58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257800" y="6504801"/>
            <a:ext cx="3733800" cy="276999"/>
            <a:chOff x="228600" y="6553200"/>
            <a:chExt cx="3733800" cy="276999"/>
          </a:xfrm>
        </p:grpSpPr>
        <p:sp>
          <p:nvSpPr>
            <p:cNvPr id="105" name="Rectangle 354"/>
            <p:cNvSpPr>
              <a:spLocks noChangeArrowheads="1"/>
            </p:cNvSpPr>
            <p:nvPr/>
          </p:nvSpPr>
          <p:spPr bwMode="auto">
            <a:xfrm>
              <a:off x="2731294" y="6553200"/>
              <a:ext cx="12311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Males, NYC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106" name="Oval 351"/>
            <p:cNvSpPr>
              <a:spLocks noChangeArrowheads="1"/>
            </p:cNvSpPr>
            <p:nvPr/>
          </p:nvSpPr>
          <p:spPr bwMode="auto">
            <a:xfrm>
              <a:off x="228600" y="6653986"/>
              <a:ext cx="100013" cy="100013"/>
            </a:xfrm>
            <a:prstGeom prst="ellipse">
              <a:avLst/>
            </a:prstGeom>
            <a:solidFill>
              <a:srgbClr val="55752F"/>
            </a:solidFill>
            <a:ln w="22225">
              <a:solidFill>
                <a:srgbClr val="55752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7" name="Rectangle 354"/>
            <p:cNvSpPr>
              <a:spLocks noChangeArrowheads="1"/>
            </p:cNvSpPr>
            <p:nvPr/>
          </p:nvSpPr>
          <p:spPr bwMode="auto">
            <a:xfrm>
              <a:off x="493713" y="6553200"/>
              <a:ext cx="16799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Males, Charlotte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108" name="Oval 47"/>
            <p:cNvSpPr>
              <a:spLocks noChangeArrowheads="1"/>
            </p:cNvSpPr>
            <p:nvPr/>
          </p:nvSpPr>
          <p:spPr bwMode="auto">
            <a:xfrm>
              <a:off x="2467769" y="6653986"/>
              <a:ext cx="98425" cy="10001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81000" y="6504801"/>
            <a:ext cx="4419600" cy="276999"/>
            <a:chOff x="4495800" y="6553200"/>
            <a:chExt cx="4419600" cy="276999"/>
          </a:xfrm>
        </p:grpSpPr>
        <p:sp>
          <p:nvSpPr>
            <p:cNvPr id="64" name="Rectangle 354"/>
            <p:cNvSpPr>
              <a:spLocks noChangeArrowheads="1"/>
            </p:cNvSpPr>
            <p:nvPr/>
          </p:nvSpPr>
          <p:spPr bwMode="auto">
            <a:xfrm>
              <a:off x="7414989" y="6553200"/>
              <a:ext cx="15004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Females, NYC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65" name="Oval 351"/>
            <p:cNvSpPr>
              <a:spLocks noChangeArrowheads="1"/>
            </p:cNvSpPr>
            <p:nvPr/>
          </p:nvSpPr>
          <p:spPr bwMode="auto">
            <a:xfrm>
              <a:off x="4495800" y="6653986"/>
              <a:ext cx="100013" cy="100013"/>
            </a:xfrm>
            <a:prstGeom prst="ellipse">
              <a:avLst/>
            </a:prstGeom>
            <a:solidFill>
              <a:srgbClr val="FF7F00"/>
            </a:solidFill>
            <a:ln w="22225">
              <a:solidFill>
                <a:srgbClr val="FF7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6" name="Rectangle 354"/>
            <p:cNvSpPr>
              <a:spLocks noChangeArrowheads="1"/>
            </p:cNvSpPr>
            <p:nvPr/>
          </p:nvSpPr>
          <p:spPr bwMode="auto">
            <a:xfrm>
              <a:off x="4760913" y="6553200"/>
              <a:ext cx="19492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Females, Charlotte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67" name="Oval 47"/>
            <p:cNvSpPr>
              <a:spLocks noChangeArrowheads="1"/>
            </p:cNvSpPr>
            <p:nvPr/>
          </p:nvSpPr>
          <p:spPr bwMode="auto">
            <a:xfrm>
              <a:off x="7151464" y="6653986"/>
              <a:ext cx="98425" cy="10001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Children’s Employment Rates at Age 30 by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Income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Quintile</a:t>
            </a:r>
            <a:b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New York vs. Charlotte Commuting Zones</a:t>
            </a:r>
            <a:endParaRPr lang="en-US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357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0" y="6564868"/>
            <a:ext cx="6949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Note: Darker colors depict places where boys have lower employment rates than girls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" y="15240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Gaps (M-F) in Employment Rates at Age 30 by Commuting Zone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For Children with Parents in Bottom Quintile of National Income Distribution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011"/>
            <a:ext cx="9144000" cy="459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46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Box 108"/>
          <p:cNvSpPr txBox="1"/>
          <p:nvPr/>
        </p:nvSpPr>
        <p:spPr>
          <a:xfrm>
            <a:off x="133" y="1918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Gaps (M-F) in Employment in the Bottom Parent Income Quintile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Top 10 and Bottom 10 CZs Among 100 Largest CZs</a:t>
            </a:r>
            <a:endParaRPr lang="en-US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356488"/>
              </p:ext>
            </p:extLst>
          </p:nvPr>
        </p:nvGraphicFramePr>
        <p:xfrm>
          <a:off x="152400" y="983589"/>
          <a:ext cx="8823960" cy="5569611"/>
        </p:xfrm>
        <a:graphic>
          <a:graphicData uri="http://schemas.openxmlformats.org/drawingml/2006/table">
            <a:tbl>
              <a:tblPr firstRow="1" firstCol="1" bandRow="1"/>
              <a:tblGrid>
                <a:gridCol w="548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10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291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200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173736">
                <a:tc gridSpan="2">
                  <a:txBody>
                    <a:bodyPr/>
                    <a:lstStyle/>
                    <a:p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0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760">
                <a:tc gridSpan="6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Top</a:t>
                      </a:r>
                      <a:r>
                        <a:rPr 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10 CZs in Male-Female Diff.</a:t>
                      </a:r>
                      <a:endParaRPr lang="en-US" sz="1600" b="1" kern="120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Bottom 10 CZs in</a:t>
                      </a:r>
                      <a:r>
                        <a:rPr lang="en-US" sz="1600" b="1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Male-Female Diff.</a:t>
                      </a:r>
                      <a:endParaRPr lang="en-US" sz="1600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949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Rank</a:t>
                      </a: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CZ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Gap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Male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charset="0"/>
                          <a:ea typeface="Arial" charset="0"/>
                          <a:cs typeface="Arial" charset="0"/>
                        </a:rPr>
                        <a:t>Female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Rank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CZ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Gap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Male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Female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786" marR="51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Salt Lake City, UT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9.8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78.9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69.1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Milwaukee, WI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-9.2</a:t>
                      </a:r>
                      <a:endParaRPr lang="hr-H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65.0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74.2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Bakersfield, CA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7.3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76.8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69.5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Dallas, TX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9.4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64.7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74.1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El Paso, TX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7.2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81.8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74.6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Washington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DC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-9.7</a:t>
                      </a:r>
                      <a:endParaRPr lang="hr-H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66.6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76.3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Brownsville, TX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5.8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82.6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76.8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94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St. Louis, MO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</a:t>
                      </a:r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11.0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65.0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76.0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Erie, PA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4.1</a:t>
                      </a:r>
                      <a:endParaRPr lang="hr-H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75.6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71.5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Atlanta, GA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-11.1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59.3</a:t>
                      </a:r>
                      <a:endParaRPr lang="hr-H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70.4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Eugene, OR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69.0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65.0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Virginia Beach, VA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-11.6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65.0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76.6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Canton, OH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3.7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69.0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65.3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97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Charlotte, NC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-12.4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60.1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72.5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Reading, PA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3.2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73.7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70.5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Raleigh, NC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-13.6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59.9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73.5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Spokane, WA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2.5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70.3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67.8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99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Memphis, TN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-15.3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59.2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74.5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2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Syracuse, NY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2.4</a:t>
                      </a:r>
                      <a:endParaRPr lang="hr-H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74.2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71.8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100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Richmond, VA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16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.0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62.3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78.3</a:t>
                      </a:r>
                    </a:p>
                  </a:txBody>
                  <a:tcPr marL="12700" marR="12700" marT="127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068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4763" y="98425"/>
            <a:ext cx="9153526" cy="6661150"/>
            <a:chOff x="-3" y="62"/>
            <a:chExt cx="5766" cy="4196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-3" y="62"/>
              <a:ext cx="5766" cy="41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0" y="68"/>
              <a:ext cx="5757" cy="4187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548" y="449"/>
              <a:ext cx="5083" cy="3446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8"/>
            <p:cNvSpPr>
              <a:spLocks noChangeShapeType="1"/>
            </p:cNvSpPr>
            <p:nvPr/>
          </p:nvSpPr>
          <p:spPr bwMode="auto">
            <a:xfrm>
              <a:off x="548" y="3895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9"/>
            <p:cNvSpPr>
              <a:spLocks noChangeShapeType="1"/>
            </p:cNvSpPr>
            <p:nvPr/>
          </p:nvSpPr>
          <p:spPr bwMode="auto">
            <a:xfrm>
              <a:off x="548" y="3239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0"/>
            <p:cNvSpPr>
              <a:spLocks noChangeShapeType="1"/>
            </p:cNvSpPr>
            <p:nvPr/>
          </p:nvSpPr>
          <p:spPr bwMode="auto">
            <a:xfrm>
              <a:off x="548" y="2579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1"/>
            <p:cNvSpPr>
              <a:spLocks noChangeShapeType="1"/>
            </p:cNvSpPr>
            <p:nvPr/>
          </p:nvSpPr>
          <p:spPr bwMode="auto">
            <a:xfrm>
              <a:off x="548" y="1923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12"/>
            <p:cNvSpPr>
              <a:spLocks noChangeShapeType="1"/>
            </p:cNvSpPr>
            <p:nvPr/>
          </p:nvSpPr>
          <p:spPr bwMode="auto">
            <a:xfrm>
              <a:off x="548" y="1263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13"/>
            <p:cNvSpPr>
              <a:spLocks noChangeShapeType="1"/>
            </p:cNvSpPr>
            <p:nvPr/>
          </p:nvSpPr>
          <p:spPr bwMode="auto">
            <a:xfrm>
              <a:off x="548" y="606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14"/>
            <p:cNvSpPr>
              <a:spLocks noChangeArrowheads="1"/>
            </p:cNvSpPr>
            <p:nvPr/>
          </p:nvSpPr>
          <p:spPr bwMode="auto">
            <a:xfrm>
              <a:off x="765" y="596"/>
              <a:ext cx="352" cy="3299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16"/>
            <p:cNvSpPr>
              <a:spLocks noChangeArrowheads="1"/>
            </p:cNvSpPr>
            <p:nvPr/>
          </p:nvSpPr>
          <p:spPr bwMode="auto">
            <a:xfrm>
              <a:off x="1742" y="1364"/>
              <a:ext cx="353" cy="2531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18"/>
            <p:cNvSpPr>
              <a:spLocks noChangeArrowheads="1"/>
            </p:cNvSpPr>
            <p:nvPr/>
          </p:nvSpPr>
          <p:spPr bwMode="auto">
            <a:xfrm>
              <a:off x="2719" y="1751"/>
              <a:ext cx="353" cy="2144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20"/>
            <p:cNvSpPr>
              <a:spLocks noChangeArrowheads="1"/>
            </p:cNvSpPr>
            <p:nvPr/>
          </p:nvSpPr>
          <p:spPr bwMode="auto">
            <a:xfrm>
              <a:off x="3697" y="2174"/>
              <a:ext cx="352" cy="1721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22"/>
            <p:cNvSpPr>
              <a:spLocks noChangeArrowheads="1"/>
            </p:cNvSpPr>
            <p:nvPr/>
          </p:nvSpPr>
          <p:spPr bwMode="auto">
            <a:xfrm>
              <a:off x="4674" y="2481"/>
              <a:ext cx="353" cy="1414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24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44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25"/>
            <p:cNvSpPr>
              <a:spLocks noChangeShapeType="1"/>
            </p:cNvSpPr>
            <p:nvPr/>
          </p:nvSpPr>
          <p:spPr bwMode="auto">
            <a:xfrm flipH="1">
              <a:off x="492" y="3895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26"/>
            <p:cNvSpPr>
              <a:spLocks noChangeArrowheads="1"/>
            </p:cNvSpPr>
            <p:nvPr/>
          </p:nvSpPr>
          <p:spPr bwMode="auto">
            <a:xfrm rot="16200000">
              <a:off x="320" y="3754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Line 27"/>
            <p:cNvSpPr>
              <a:spLocks noChangeShapeType="1"/>
            </p:cNvSpPr>
            <p:nvPr/>
          </p:nvSpPr>
          <p:spPr bwMode="auto">
            <a:xfrm flipH="1">
              <a:off x="492" y="323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28"/>
            <p:cNvSpPr>
              <a:spLocks noChangeArrowheads="1"/>
            </p:cNvSpPr>
            <p:nvPr/>
          </p:nvSpPr>
          <p:spPr bwMode="auto">
            <a:xfrm rot="16200000">
              <a:off x="320" y="3097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Line 29"/>
            <p:cNvSpPr>
              <a:spLocks noChangeShapeType="1"/>
            </p:cNvSpPr>
            <p:nvPr/>
          </p:nvSpPr>
          <p:spPr bwMode="auto">
            <a:xfrm flipH="1">
              <a:off x="492" y="257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30"/>
            <p:cNvSpPr>
              <a:spLocks noChangeArrowheads="1"/>
            </p:cNvSpPr>
            <p:nvPr/>
          </p:nvSpPr>
          <p:spPr bwMode="auto">
            <a:xfrm rot="16200000">
              <a:off x="320" y="2437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Line 31"/>
            <p:cNvSpPr>
              <a:spLocks noChangeShapeType="1"/>
            </p:cNvSpPr>
            <p:nvPr/>
          </p:nvSpPr>
          <p:spPr bwMode="auto">
            <a:xfrm flipH="1">
              <a:off x="492" y="1923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32"/>
            <p:cNvSpPr>
              <a:spLocks noChangeArrowheads="1"/>
            </p:cNvSpPr>
            <p:nvPr/>
          </p:nvSpPr>
          <p:spPr bwMode="auto">
            <a:xfrm rot="16200000">
              <a:off x="320" y="1781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Line 33"/>
            <p:cNvSpPr>
              <a:spLocks noChangeShapeType="1"/>
            </p:cNvSpPr>
            <p:nvPr/>
          </p:nvSpPr>
          <p:spPr bwMode="auto">
            <a:xfrm flipH="1">
              <a:off x="492" y="1263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34"/>
            <p:cNvSpPr>
              <a:spLocks noChangeArrowheads="1"/>
            </p:cNvSpPr>
            <p:nvPr/>
          </p:nvSpPr>
          <p:spPr bwMode="auto">
            <a:xfrm rot="16200000">
              <a:off x="320" y="1121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Line 35"/>
            <p:cNvSpPr>
              <a:spLocks noChangeShapeType="1"/>
            </p:cNvSpPr>
            <p:nvPr/>
          </p:nvSpPr>
          <p:spPr bwMode="auto">
            <a:xfrm flipH="1">
              <a:off x="492" y="606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36"/>
            <p:cNvSpPr>
              <a:spLocks noChangeArrowheads="1"/>
            </p:cNvSpPr>
            <p:nvPr/>
          </p:nvSpPr>
          <p:spPr bwMode="auto">
            <a:xfrm rot="16200000">
              <a:off x="320" y="464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37"/>
            <p:cNvSpPr>
              <a:spLocks noChangeArrowheads="1"/>
            </p:cNvSpPr>
            <p:nvPr/>
          </p:nvSpPr>
          <p:spPr bwMode="auto">
            <a:xfrm rot="16200000">
              <a:off x="-630" y="1998"/>
              <a:ext cx="164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Standard Deviation (%)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Line 38"/>
            <p:cNvSpPr>
              <a:spLocks noChangeShapeType="1"/>
            </p:cNvSpPr>
            <p:nvPr/>
          </p:nvSpPr>
          <p:spPr bwMode="auto">
            <a:xfrm>
              <a:off x="548" y="389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39"/>
            <p:cNvSpPr>
              <a:spLocks noChangeArrowheads="1"/>
            </p:cNvSpPr>
            <p:nvPr/>
          </p:nvSpPr>
          <p:spPr bwMode="auto">
            <a:xfrm>
              <a:off x="768" y="3955"/>
              <a:ext cx="82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1st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40"/>
            <p:cNvSpPr>
              <a:spLocks noChangeArrowheads="1"/>
            </p:cNvSpPr>
            <p:nvPr/>
          </p:nvSpPr>
          <p:spPr bwMode="auto">
            <a:xfrm>
              <a:off x="1721" y="3955"/>
              <a:ext cx="8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2nd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41"/>
            <p:cNvSpPr>
              <a:spLocks noChangeArrowheads="1"/>
            </p:cNvSpPr>
            <p:nvPr/>
          </p:nvSpPr>
          <p:spPr bwMode="auto">
            <a:xfrm>
              <a:off x="2712" y="3955"/>
              <a:ext cx="8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3rd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42"/>
            <p:cNvSpPr>
              <a:spLocks noChangeArrowheads="1"/>
            </p:cNvSpPr>
            <p:nvPr/>
          </p:nvSpPr>
          <p:spPr bwMode="auto">
            <a:xfrm>
              <a:off x="3693" y="3955"/>
              <a:ext cx="8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4th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43"/>
            <p:cNvSpPr>
              <a:spLocks noChangeArrowheads="1"/>
            </p:cNvSpPr>
            <p:nvPr/>
          </p:nvSpPr>
          <p:spPr bwMode="auto">
            <a:xfrm>
              <a:off x="4671" y="3955"/>
              <a:ext cx="8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5th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44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45"/>
            <p:cNvSpPr>
              <a:spLocks noChangeArrowheads="1"/>
            </p:cNvSpPr>
            <p:nvPr/>
          </p:nvSpPr>
          <p:spPr bwMode="auto">
            <a:xfrm>
              <a:off x="4130" y="784"/>
              <a:ext cx="1166" cy="374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46"/>
            <p:cNvSpPr>
              <a:spLocks noChangeArrowheads="1"/>
            </p:cNvSpPr>
            <p:nvPr/>
          </p:nvSpPr>
          <p:spPr bwMode="auto">
            <a:xfrm>
              <a:off x="4144" y="795"/>
              <a:ext cx="544" cy="146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48"/>
            <p:cNvSpPr>
              <a:spLocks noChangeArrowheads="1"/>
            </p:cNvSpPr>
            <p:nvPr/>
          </p:nvSpPr>
          <p:spPr bwMode="auto">
            <a:xfrm>
              <a:off x="4776" y="791"/>
              <a:ext cx="39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33" y="15240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Standard Deviation of Employment Rates Across CZs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By Gender and Parent Income Quintile</a:t>
            </a:r>
          </a:p>
        </p:txBody>
      </p: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0" y="103188"/>
            <a:ext cx="9144001" cy="66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4860926" y="33655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500" smtClean="0">
                <a:solidFill>
                  <a:srgbClr val="1E2D53"/>
                </a:solidFill>
              </a:rPr>
              <a:t> </a:t>
            </a:r>
            <a:endParaRPr lang="en-US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11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"/>
          <p:cNvGrpSpPr>
            <a:grpSpLocks noChangeAspect="1"/>
          </p:cNvGrpSpPr>
          <p:nvPr/>
        </p:nvGrpSpPr>
        <p:grpSpPr bwMode="auto">
          <a:xfrm>
            <a:off x="-4763" y="98425"/>
            <a:ext cx="9153526" cy="6661150"/>
            <a:chOff x="-3" y="62"/>
            <a:chExt cx="5766" cy="4196"/>
          </a:xfrm>
        </p:grpSpPr>
        <p:sp>
          <p:nvSpPr>
            <p:cNvPr id="53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-3" y="62"/>
              <a:ext cx="5766" cy="41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0" y="68"/>
              <a:ext cx="5757" cy="4187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7"/>
            <p:cNvSpPr>
              <a:spLocks noChangeArrowheads="1"/>
            </p:cNvSpPr>
            <p:nvPr/>
          </p:nvSpPr>
          <p:spPr bwMode="auto">
            <a:xfrm>
              <a:off x="548" y="449"/>
              <a:ext cx="5083" cy="3446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8"/>
            <p:cNvSpPr>
              <a:spLocks noChangeShapeType="1"/>
            </p:cNvSpPr>
            <p:nvPr/>
          </p:nvSpPr>
          <p:spPr bwMode="auto">
            <a:xfrm>
              <a:off x="548" y="3895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9"/>
            <p:cNvSpPr>
              <a:spLocks noChangeShapeType="1"/>
            </p:cNvSpPr>
            <p:nvPr/>
          </p:nvSpPr>
          <p:spPr bwMode="auto">
            <a:xfrm>
              <a:off x="548" y="3239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10"/>
            <p:cNvSpPr>
              <a:spLocks noChangeShapeType="1"/>
            </p:cNvSpPr>
            <p:nvPr/>
          </p:nvSpPr>
          <p:spPr bwMode="auto">
            <a:xfrm>
              <a:off x="548" y="2579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11"/>
            <p:cNvSpPr>
              <a:spLocks noChangeShapeType="1"/>
            </p:cNvSpPr>
            <p:nvPr/>
          </p:nvSpPr>
          <p:spPr bwMode="auto">
            <a:xfrm>
              <a:off x="548" y="1923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12"/>
            <p:cNvSpPr>
              <a:spLocks noChangeShapeType="1"/>
            </p:cNvSpPr>
            <p:nvPr/>
          </p:nvSpPr>
          <p:spPr bwMode="auto">
            <a:xfrm>
              <a:off x="548" y="1263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13"/>
            <p:cNvSpPr>
              <a:spLocks noChangeShapeType="1"/>
            </p:cNvSpPr>
            <p:nvPr/>
          </p:nvSpPr>
          <p:spPr bwMode="auto">
            <a:xfrm>
              <a:off x="548" y="606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14"/>
            <p:cNvSpPr>
              <a:spLocks noChangeArrowheads="1"/>
            </p:cNvSpPr>
            <p:nvPr/>
          </p:nvSpPr>
          <p:spPr bwMode="auto">
            <a:xfrm>
              <a:off x="765" y="596"/>
              <a:ext cx="352" cy="3299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15"/>
            <p:cNvSpPr>
              <a:spLocks noChangeArrowheads="1"/>
            </p:cNvSpPr>
            <p:nvPr/>
          </p:nvSpPr>
          <p:spPr bwMode="auto">
            <a:xfrm>
              <a:off x="1155" y="1762"/>
              <a:ext cx="353" cy="2133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16"/>
            <p:cNvSpPr>
              <a:spLocks noChangeArrowheads="1"/>
            </p:cNvSpPr>
            <p:nvPr/>
          </p:nvSpPr>
          <p:spPr bwMode="auto">
            <a:xfrm>
              <a:off x="1742" y="1364"/>
              <a:ext cx="353" cy="2531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17"/>
            <p:cNvSpPr>
              <a:spLocks noChangeArrowheads="1"/>
            </p:cNvSpPr>
            <p:nvPr/>
          </p:nvSpPr>
          <p:spPr bwMode="auto">
            <a:xfrm>
              <a:off x="2129" y="1856"/>
              <a:ext cx="353" cy="2039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18"/>
            <p:cNvSpPr>
              <a:spLocks noChangeArrowheads="1"/>
            </p:cNvSpPr>
            <p:nvPr/>
          </p:nvSpPr>
          <p:spPr bwMode="auto">
            <a:xfrm>
              <a:off x="2719" y="1751"/>
              <a:ext cx="353" cy="2144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19"/>
            <p:cNvSpPr>
              <a:spLocks noChangeArrowheads="1"/>
            </p:cNvSpPr>
            <p:nvPr/>
          </p:nvSpPr>
          <p:spPr bwMode="auto">
            <a:xfrm>
              <a:off x="3107" y="1685"/>
              <a:ext cx="352" cy="2210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20"/>
            <p:cNvSpPr>
              <a:spLocks noChangeArrowheads="1"/>
            </p:cNvSpPr>
            <p:nvPr/>
          </p:nvSpPr>
          <p:spPr bwMode="auto">
            <a:xfrm>
              <a:off x="3697" y="2174"/>
              <a:ext cx="352" cy="1721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21"/>
            <p:cNvSpPr>
              <a:spLocks noChangeArrowheads="1"/>
            </p:cNvSpPr>
            <p:nvPr/>
          </p:nvSpPr>
          <p:spPr bwMode="auto">
            <a:xfrm>
              <a:off x="4084" y="1472"/>
              <a:ext cx="353" cy="2423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22"/>
            <p:cNvSpPr>
              <a:spLocks noChangeArrowheads="1"/>
            </p:cNvSpPr>
            <p:nvPr/>
          </p:nvSpPr>
          <p:spPr bwMode="auto">
            <a:xfrm>
              <a:off x="4674" y="2481"/>
              <a:ext cx="353" cy="1414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23"/>
            <p:cNvSpPr>
              <a:spLocks noChangeArrowheads="1"/>
            </p:cNvSpPr>
            <p:nvPr/>
          </p:nvSpPr>
          <p:spPr bwMode="auto">
            <a:xfrm>
              <a:off x="5062" y="1462"/>
              <a:ext cx="352" cy="2433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24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44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25"/>
            <p:cNvSpPr>
              <a:spLocks noChangeShapeType="1"/>
            </p:cNvSpPr>
            <p:nvPr/>
          </p:nvSpPr>
          <p:spPr bwMode="auto">
            <a:xfrm flipH="1">
              <a:off x="492" y="3895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26"/>
            <p:cNvSpPr>
              <a:spLocks noChangeArrowheads="1"/>
            </p:cNvSpPr>
            <p:nvPr/>
          </p:nvSpPr>
          <p:spPr bwMode="auto">
            <a:xfrm rot="16200000">
              <a:off x="320" y="3754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Line 27"/>
            <p:cNvSpPr>
              <a:spLocks noChangeShapeType="1"/>
            </p:cNvSpPr>
            <p:nvPr/>
          </p:nvSpPr>
          <p:spPr bwMode="auto">
            <a:xfrm flipH="1">
              <a:off x="492" y="323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28"/>
            <p:cNvSpPr>
              <a:spLocks noChangeArrowheads="1"/>
            </p:cNvSpPr>
            <p:nvPr/>
          </p:nvSpPr>
          <p:spPr bwMode="auto">
            <a:xfrm rot="16200000">
              <a:off x="320" y="3097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Line 29"/>
            <p:cNvSpPr>
              <a:spLocks noChangeShapeType="1"/>
            </p:cNvSpPr>
            <p:nvPr/>
          </p:nvSpPr>
          <p:spPr bwMode="auto">
            <a:xfrm flipH="1">
              <a:off x="492" y="257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30"/>
            <p:cNvSpPr>
              <a:spLocks noChangeArrowheads="1"/>
            </p:cNvSpPr>
            <p:nvPr/>
          </p:nvSpPr>
          <p:spPr bwMode="auto">
            <a:xfrm rot="16200000">
              <a:off x="320" y="2437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Line 31"/>
            <p:cNvSpPr>
              <a:spLocks noChangeShapeType="1"/>
            </p:cNvSpPr>
            <p:nvPr/>
          </p:nvSpPr>
          <p:spPr bwMode="auto">
            <a:xfrm flipH="1">
              <a:off x="492" y="1923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32"/>
            <p:cNvSpPr>
              <a:spLocks noChangeArrowheads="1"/>
            </p:cNvSpPr>
            <p:nvPr/>
          </p:nvSpPr>
          <p:spPr bwMode="auto">
            <a:xfrm rot="16200000">
              <a:off x="320" y="1781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Line 33"/>
            <p:cNvSpPr>
              <a:spLocks noChangeShapeType="1"/>
            </p:cNvSpPr>
            <p:nvPr/>
          </p:nvSpPr>
          <p:spPr bwMode="auto">
            <a:xfrm flipH="1">
              <a:off x="492" y="1263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34"/>
            <p:cNvSpPr>
              <a:spLocks noChangeArrowheads="1"/>
            </p:cNvSpPr>
            <p:nvPr/>
          </p:nvSpPr>
          <p:spPr bwMode="auto">
            <a:xfrm rot="16200000">
              <a:off x="320" y="1121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Line 35"/>
            <p:cNvSpPr>
              <a:spLocks noChangeShapeType="1"/>
            </p:cNvSpPr>
            <p:nvPr/>
          </p:nvSpPr>
          <p:spPr bwMode="auto">
            <a:xfrm flipH="1">
              <a:off x="492" y="606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36"/>
            <p:cNvSpPr>
              <a:spLocks noChangeArrowheads="1"/>
            </p:cNvSpPr>
            <p:nvPr/>
          </p:nvSpPr>
          <p:spPr bwMode="auto">
            <a:xfrm rot="16200000">
              <a:off x="320" y="464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37"/>
            <p:cNvSpPr>
              <a:spLocks noChangeArrowheads="1"/>
            </p:cNvSpPr>
            <p:nvPr/>
          </p:nvSpPr>
          <p:spPr bwMode="auto">
            <a:xfrm rot="16200000">
              <a:off x="-630" y="1998"/>
              <a:ext cx="164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Standard Deviation (%)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Line 38"/>
            <p:cNvSpPr>
              <a:spLocks noChangeShapeType="1"/>
            </p:cNvSpPr>
            <p:nvPr/>
          </p:nvSpPr>
          <p:spPr bwMode="auto">
            <a:xfrm>
              <a:off x="548" y="389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39"/>
            <p:cNvSpPr>
              <a:spLocks noChangeArrowheads="1"/>
            </p:cNvSpPr>
            <p:nvPr/>
          </p:nvSpPr>
          <p:spPr bwMode="auto">
            <a:xfrm>
              <a:off x="768" y="3955"/>
              <a:ext cx="82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1st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40"/>
            <p:cNvSpPr>
              <a:spLocks noChangeArrowheads="1"/>
            </p:cNvSpPr>
            <p:nvPr/>
          </p:nvSpPr>
          <p:spPr bwMode="auto">
            <a:xfrm>
              <a:off x="1721" y="3955"/>
              <a:ext cx="8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2nd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41"/>
            <p:cNvSpPr>
              <a:spLocks noChangeArrowheads="1"/>
            </p:cNvSpPr>
            <p:nvPr/>
          </p:nvSpPr>
          <p:spPr bwMode="auto">
            <a:xfrm>
              <a:off x="2712" y="3955"/>
              <a:ext cx="8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3rd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42"/>
            <p:cNvSpPr>
              <a:spLocks noChangeArrowheads="1"/>
            </p:cNvSpPr>
            <p:nvPr/>
          </p:nvSpPr>
          <p:spPr bwMode="auto">
            <a:xfrm>
              <a:off x="3693" y="3955"/>
              <a:ext cx="8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4th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43"/>
            <p:cNvSpPr>
              <a:spLocks noChangeArrowheads="1"/>
            </p:cNvSpPr>
            <p:nvPr/>
          </p:nvSpPr>
          <p:spPr bwMode="auto">
            <a:xfrm>
              <a:off x="4671" y="3955"/>
              <a:ext cx="8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5th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Rectangle 44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45"/>
            <p:cNvSpPr>
              <a:spLocks noChangeArrowheads="1"/>
            </p:cNvSpPr>
            <p:nvPr/>
          </p:nvSpPr>
          <p:spPr bwMode="auto">
            <a:xfrm>
              <a:off x="4130" y="784"/>
              <a:ext cx="1166" cy="374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46"/>
            <p:cNvSpPr>
              <a:spLocks noChangeArrowheads="1"/>
            </p:cNvSpPr>
            <p:nvPr/>
          </p:nvSpPr>
          <p:spPr bwMode="auto">
            <a:xfrm>
              <a:off x="4144" y="795"/>
              <a:ext cx="544" cy="146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47"/>
            <p:cNvSpPr>
              <a:spLocks noChangeArrowheads="1"/>
            </p:cNvSpPr>
            <p:nvPr/>
          </p:nvSpPr>
          <p:spPr bwMode="auto">
            <a:xfrm>
              <a:off x="4144" y="997"/>
              <a:ext cx="544" cy="147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48"/>
            <p:cNvSpPr>
              <a:spLocks noChangeArrowheads="1"/>
            </p:cNvSpPr>
            <p:nvPr/>
          </p:nvSpPr>
          <p:spPr bwMode="auto">
            <a:xfrm>
              <a:off x="4776" y="791"/>
              <a:ext cx="39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49"/>
            <p:cNvSpPr>
              <a:spLocks noChangeArrowheads="1"/>
            </p:cNvSpPr>
            <p:nvPr/>
          </p:nvSpPr>
          <p:spPr bwMode="auto">
            <a:xfrm>
              <a:off x="4776" y="997"/>
              <a:ext cx="57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Female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0" y="103188"/>
            <a:ext cx="9144001" cy="66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4860926" y="33655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0" i="0" u="none" strike="noStrike" cap="none" normalizeH="0" baseline="0" smtClean="0">
                <a:ln>
                  <a:noFill/>
                </a:ln>
                <a:solidFill>
                  <a:srgbClr val="1E2D53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3" y="15240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Standard Deviation of Employment Rates Across CZs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By Gender and Parent Income Quintile</a:t>
            </a:r>
          </a:p>
        </p:txBody>
      </p:sp>
    </p:spTree>
    <p:extLst>
      <p:ext uri="{BB962C8B-B14F-4D97-AF65-F5344CB8AC3E}">
        <p14:creationId xmlns:p14="http://schemas.microsoft.com/office/powerpoint/2010/main" val="2777063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519291"/>
            <a:ext cx="87630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Key lesson: where a child grows up matters most for poor boys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Importantly, most of the variance across areas is driven by causal effects of place (rather than sorting)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sz="20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Chetty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and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Hendren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(2015)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identify causal effects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of spending one more year growing up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 each area by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studying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families who move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Find </a:t>
            </a: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gender-specific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convergence in children’s outcomes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When </a:t>
            </a:r>
            <a:r>
              <a:rPr lang="en-US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 family with a daughter and son moves to a place where boys do </a:t>
            </a:r>
            <a:r>
              <a:rPr lang="en-US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well</a:t>
            </a:r>
            <a:r>
              <a:rPr lang="en-US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, son does better in proportion to </a:t>
            </a:r>
            <a:r>
              <a:rPr lang="en-US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exposure time </a:t>
            </a:r>
            <a:r>
              <a:rPr lang="en-US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but daughter does </a:t>
            </a:r>
            <a:r>
              <a:rPr lang="en-US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not</a:t>
            </a:r>
          </a:p>
          <a:p>
            <a:pPr marL="1066800" lvl="2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6096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endParaRPr lang="en-US" dirty="0" smtClean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6096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Blip>
                <a:blip r:embed="rId3"/>
              </a:buBlip>
              <a:defRPr/>
            </a:pPr>
            <a:r>
              <a:rPr lang="en-US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Variation based on where children grow up implies that gender gaps in adulthood are shaped partly by childhood environment</a:t>
            </a:r>
            <a:endParaRPr lang="en-US" sz="20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1524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Causal Effects of Place on Gender Gap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4288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519291"/>
            <a:ext cx="8686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Natural next question: what are the characteristics of areas for which exposure during childhood produces lower employment rates for low income boys relative to girls in adulthood? 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Correlate gender gap in employment rates for children with low-income parents with various CZ-level characteristics</a:t>
            </a: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1524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Predictors of Spatial Variation in Gender Gaps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7654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9" name="Group 1058"/>
          <p:cNvGrpSpPr>
            <a:grpSpLocks noChangeAspect="1"/>
          </p:cNvGrpSpPr>
          <p:nvPr/>
        </p:nvGrpSpPr>
        <p:grpSpPr bwMode="auto">
          <a:xfrm>
            <a:off x="71438" y="196850"/>
            <a:ext cx="9153525" cy="6661150"/>
            <a:chOff x="-3" y="62"/>
            <a:chExt cx="5766" cy="4196"/>
          </a:xfrm>
        </p:grpSpPr>
        <p:sp>
          <p:nvSpPr>
            <p:cNvPr id="1060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61" name="Group 205"/>
            <p:cNvGrpSpPr>
              <a:grpSpLocks/>
            </p:cNvGrpSpPr>
            <p:nvPr/>
          </p:nvGrpSpPr>
          <p:grpSpPr bwMode="auto">
            <a:xfrm>
              <a:off x="-3" y="62"/>
              <a:ext cx="5766" cy="4196"/>
              <a:chOff x="-3" y="62"/>
              <a:chExt cx="5766" cy="4196"/>
            </a:xfrm>
          </p:grpSpPr>
          <p:sp>
            <p:nvSpPr>
              <p:cNvPr id="1296" name="Rectangle 5"/>
              <p:cNvSpPr>
                <a:spLocks noChangeArrowheads="1"/>
              </p:cNvSpPr>
              <p:nvPr/>
            </p:nvSpPr>
            <p:spPr bwMode="auto">
              <a:xfrm>
                <a:off x="-3" y="62"/>
                <a:ext cx="5766" cy="41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7" name="Rectangle 6"/>
              <p:cNvSpPr>
                <a:spLocks noChangeArrowheads="1"/>
              </p:cNvSpPr>
              <p:nvPr/>
            </p:nvSpPr>
            <p:spPr bwMode="auto">
              <a:xfrm>
                <a:off x="0" y="68"/>
                <a:ext cx="5757" cy="4187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8" name="Rectangle 7"/>
              <p:cNvSpPr>
                <a:spLocks noChangeArrowheads="1"/>
              </p:cNvSpPr>
              <p:nvPr/>
            </p:nvSpPr>
            <p:spPr bwMode="auto">
              <a:xfrm>
                <a:off x="1585" y="449"/>
                <a:ext cx="4046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9" name="Line 8"/>
              <p:cNvSpPr>
                <a:spLocks noChangeShapeType="1"/>
              </p:cNvSpPr>
              <p:nvPr/>
            </p:nvSpPr>
            <p:spPr bwMode="auto">
              <a:xfrm flipV="1">
                <a:off x="1676" y="449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0" name="Line 9"/>
              <p:cNvSpPr>
                <a:spLocks noChangeShapeType="1"/>
              </p:cNvSpPr>
              <p:nvPr/>
            </p:nvSpPr>
            <p:spPr bwMode="auto">
              <a:xfrm flipV="1">
                <a:off x="2447" y="449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1" name="Line 10"/>
              <p:cNvSpPr>
                <a:spLocks noChangeShapeType="1"/>
              </p:cNvSpPr>
              <p:nvPr/>
            </p:nvSpPr>
            <p:spPr bwMode="auto">
              <a:xfrm flipV="1">
                <a:off x="3222" y="449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2" name="Line 11"/>
              <p:cNvSpPr>
                <a:spLocks noChangeShapeType="1"/>
              </p:cNvSpPr>
              <p:nvPr/>
            </p:nvSpPr>
            <p:spPr bwMode="auto">
              <a:xfrm flipV="1">
                <a:off x="3994" y="449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3" name="Line 12"/>
              <p:cNvSpPr>
                <a:spLocks noChangeShapeType="1"/>
              </p:cNvSpPr>
              <p:nvPr/>
            </p:nvSpPr>
            <p:spPr bwMode="auto">
              <a:xfrm flipV="1">
                <a:off x="4765" y="449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4" name="Line 13"/>
              <p:cNvSpPr>
                <a:spLocks noChangeShapeType="1"/>
              </p:cNvSpPr>
              <p:nvPr/>
            </p:nvSpPr>
            <p:spPr bwMode="auto">
              <a:xfrm>
                <a:off x="1585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5" name="Line 14"/>
              <p:cNvSpPr>
                <a:spLocks noChangeShapeType="1"/>
              </p:cNvSpPr>
              <p:nvPr/>
            </p:nvSpPr>
            <p:spPr bwMode="auto">
              <a:xfrm>
                <a:off x="1711" y="3319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6" name="Line 15"/>
              <p:cNvSpPr>
                <a:spLocks noChangeShapeType="1"/>
              </p:cNvSpPr>
              <p:nvPr/>
            </p:nvSpPr>
            <p:spPr bwMode="auto">
              <a:xfrm>
                <a:off x="1836" y="3319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7" name="Line 16"/>
              <p:cNvSpPr>
                <a:spLocks noChangeShapeType="1"/>
              </p:cNvSpPr>
              <p:nvPr/>
            </p:nvSpPr>
            <p:spPr bwMode="auto">
              <a:xfrm>
                <a:off x="1958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8" name="Line 17"/>
              <p:cNvSpPr>
                <a:spLocks noChangeShapeType="1"/>
              </p:cNvSpPr>
              <p:nvPr/>
            </p:nvSpPr>
            <p:spPr bwMode="auto">
              <a:xfrm>
                <a:off x="2084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9" name="Line 18"/>
              <p:cNvSpPr>
                <a:spLocks noChangeShapeType="1"/>
              </p:cNvSpPr>
              <p:nvPr/>
            </p:nvSpPr>
            <p:spPr bwMode="auto">
              <a:xfrm>
                <a:off x="2210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0" name="Line 19"/>
              <p:cNvSpPr>
                <a:spLocks noChangeShapeType="1"/>
              </p:cNvSpPr>
              <p:nvPr/>
            </p:nvSpPr>
            <p:spPr bwMode="auto">
              <a:xfrm>
                <a:off x="2335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1" name="Line 20"/>
              <p:cNvSpPr>
                <a:spLocks noChangeShapeType="1"/>
              </p:cNvSpPr>
              <p:nvPr/>
            </p:nvSpPr>
            <p:spPr bwMode="auto">
              <a:xfrm>
                <a:off x="2461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2" name="Line 21"/>
              <p:cNvSpPr>
                <a:spLocks noChangeShapeType="1"/>
              </p:cNvSpPr>
              <p:nvPr/>
            </p:nvSpPr>
            <p:spPr bwMode="auto">
              <a:xfrm>
                <a:off x="2587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3" name="Line 22"/>
              <p:cNvSpPr>
                <a:spLocks noChangeShapeType="1"/>
              </p:cNvSpPr>
              <p:nvPr/>
            </p:nvSpPr>
            <p:spPr bwMode="auto">
              <a:xfrm>
                <a:off x="2712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4" name="Line 23"/>
              <p:cNvSpPr>
                <a:spLocks noChangeShapeType="1"/>
              </p:cNvSpPr>
              <p:nvPr/>
            </p:nvSpPr>
            <p:spPr bwMode="auto">
              <a:xfrm>
                <a:off x="2838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5" name="Line 24"/>
              <p:cNvSpPr>
                <a:spLocks noChangeShapeType="1"/>
              </p:cNvSpPr>
              <p:nvPr/>
            </p:nvSpPr>
            <p:spPr bwMode="auto">
              <a:xfrm>
                <a:off x="2964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6" name="Line 25"/>
              <p:cNvSpPr>
                <a:spLocks noChangeShapeType="1"/>
              </p:cNvSpPr>
              <p:nvPr/>
            </p:nvSpPr>
            <p:spPr bwMode="auto">
              <a:xfrm>
                <a:off x="3089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7" name="Line 26"/>
              <p:cNvSpPr>
                <a:spLocks noChangeShapeType="1"/>
              </p:cNvSpPr>
              <p:nvPr/>
            </p:nvSpPr>
            <p:spPr bwMode="auto">
              <a:xfrm>
                <a:off x="3215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8" name="Line 27"/>
              <p:cNvSpPr>
                <a:spLocks noChangeShapeType="1"/>
              </p:cNvSpPr>
              <p:nvPr/>
            </p:nvSpPr>
            <p:spPr bwMode="auto">
              <a:xfrm>
                <a:off x="3341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9" name="Line 28"/>
              <p:cNvSpPr>
                <a:spLocks noChangeShapeType="1"/>
              </p:cNvSpPr>
              <p:nvPr/>
            </p:nvSpPr>
            <p:spPr bwMode="auto">
              <a:xfrm>
                <a:off x="3466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0" name="Line 29"/>
              <p:cNvSpPr>
                <a:spLocks noChangeShapeType="1"/>
              </p:cNvSpPr>
              <p:nvPr/>
            </p:nvSpPr>
            <p:spPr bwMode="auto">
              <a:xfrm>
                <a:off x="3592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1" name="Line 30"/>
              <p:cNvSpPr>
                <a:spLocks noChangeShapeType="1"/>
              </p:cNvSpPr>
              <p:nvPr/>
            </p:nvSpPr>
            <p:spPr bwMode="auto">
              <a:xfrm>
                <a:off x="3718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2" name="Line 31"/>
              <p:cNvSpPr>
                <a:spLocks noChangeShapeType="1"/>
              </p:cNvSpPr>
              <p:nvPr/>
            </p:nvSpPr>
            <p:spPr bwMode="auto">
              <a:xfrm>
                <a:off x="3843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3" name="Line 32"/>
              <p:cNvSpPr>
                <a:spLocks noChangeShapeType="1"/>
              </p:cNvSpPr>
              <p:nvPr/>
            </p:nvSpPr>
            <p:spPr bwMode="auto">
              <a:xfrm>
                <a:off x="3969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4" name="Line 33"/>
              <p:cNvSpPr>
                <a:spLocks noChangeShapeType="1"/>
              </p:cNvSpPr>
              <p:nvPr/>
            </p:nvSpPr>
            <p:spPr bwMode="auto">
              <a:xfrm>
                <a:off x="4095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5" name="Line 34"/>
              <p:cNvSpPr>
                <a:spLocks noChangeShapeType="1"/>
              </p:cNvSpPr>
              <p:nvPr/>
            </p:nvSpPr>
            <p:spPr bwMode="auto">
              <a:xfrm>
                <a:off x="4221" y="3319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6" name="Line 35"/>
              <p:cNvSpPr>
                <a:spLocks noChangeShapeType="1"/>
              </p:cNvSpPr>
              <p:nvPr/>
            </p:nvSpPr>
            <p:spPr bwMode="auto">
              <a:xfrm>
                <a:off x="4346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7" name="Line 36"/>
              <p:cNvSpPr>
                <a:spLocks noChangeShapeType="1"/>
              </p:cNvSpPr>
              <p:nvPr/>
            </p:nvSpPr>
            <p:spPr bwMode="auto">
              <a:xfrm>
                <a:off x="4472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8" name="Line 37"/>
              <p:cNvSpPr>
                <a:spLocks noChangeShapeType="1"/>
              </p:cNvSpPr>
              <p:nvPr/>
            </p:nvSpPr>
            <p:spPr bwMode="auto">
              <a:xfrm>
                <a:off x="4598" y="3319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9" name="Line 38"/>
              <p:cNvSpPr>
                <a:spLocks noChangeShapeType="1"/>
              </p:cNvSpPr>
              <p:nvPr/>
            </p:nvSpPr>
            <p:spPr bwMode="auto">
              <a:xfrm>
                <a:off x="4723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0" name="Line 39"/>
              <p:cNvSpPr>
                <a:spLocks noChangeShapeType="1"/>
              </p:cNvSpPr>
              <p:nvPr/>
            </p:nvSpPr>
            <p:spPr bwMode="auto">
              <a:xfrm>
                <a:off x="4849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1" name="Line 40"/>
              <p:cNvSpPr>
                <a:spLocks noChangeShapeType="1"/>
              </p:cNvSpPr>
              <p:nvPr/>
            </p:nvSpPr>
            <p:spPr bwMode="auto">
              <a:xfrm>
                <a:off x="4975" y="3319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" name="Line 41"/>
              <p:cNvSpPr>
                <a:spLocks noChangeShapeType="1"/>
              </p:cNvSpPr>
              <p:nvPr/>
            </p:nvSpPr>
            <p:spPr bwMode="auto">
              <a:xfrm>
                <a:off x="5100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3" name="Line 42"/>
              <p:cNvSpPr>
                <a:spLocks noChangeShapeType="1"/>
              </p:cNvSpPr>
              <p:nvPr/>
            </p:nvSpPr>
            <p:spPr bwMode="auto">
              <a:xfrm>
                <a:off x="5226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4" name="Line 43"/>
              <p:cNvSpPr>
                <a:spLocks noChangeShapeType="1"/>
              </p:cNvSpPr>
              <p:nvPr/>
            </p:nvSpPr>
            <p:spPr bwMode="auto">
              <a:xfrm>
                <a:off x="5352" y="3319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5" name="Line 44"/>
              <p:cNvSpPr>
                <a:spLocks noChangeShapeType="1"/>
              </p:cNvSpPr>
              <p:nvPr/>
            </p:nvSpPr>
            <p:spPr bwMode="auto">
              <a:xfrm>
                <a:off x="5477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" name="Line 45"/>
              <p:cNvSpPr>
                <a:spLocks noChangeShapeType="1"/>
              </p:cNvSpPr>
              <p:nvPr/>
            </p:nvSpPr>
            <p:spPr bwMode="auto">
              <a:xfrm>
                <a:off x="5603" y="3319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" name="Line 46"/>
              <p:cNvSpPr>
                <a:spLocks noChangeShapeType="1"/>
              </p:cNvSpPr>
              <p:nvPr/>
            </p:nvSpPr>
            <p:spPr bwMode="auto">
              <a:xfrm>
                <a:off x="1585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" name="Line 47"/>
              <p:cNvSpPr>
                <a:spLocks noChangeShapeType="1"/>
              </p:cNvSpPr>
              <p:nvPr/>
            </p:nvSpPr>
            <p:spPr bwMode="auto">
              <a:xfrm>
                <a:off x="1711" y="298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" name="Line 48"/>
              <p:cNvSpPr>
                <a:spLocks noChangeShapeType="1"/>
              </p:cNvSpPr>
              <p:nvPr/>
            </p:nvSpPr>
            <p:spPr bwMode="auto">
              <a:xfrm>
                <a:off x="1836" y="2984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" name="Line 49"/>
              <p:cNvSpPr>
                <a:spLocks noChangeShapeType="1"/>
              </p:cNvSpPr>
              <p:nvPr/>
            </p:nvSpPr>
            <p:spPr bwMode="auto">
              <a:xfrm>
                <a:off x="1958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" name="Line 50"/>
              <p:cNvSpPr>
                <a:spLocks noChangeShapeType="1"/>
              </p:cNvSpPr>
              <p:nvPr/>
            </p:nvSpPr>
            <p:spPr bwMode="auto">
              <a:xfrm>
                <a:off x="2084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" name="Line 51"/>
              <p:cNvSpPr>
                <a:spLocks noChangeShapeType="1"/>
              </p:cNvSpPr>
              <p:nvPr/>
            </p:nvSpPr>
            <p:spPr bwMode="auto">
              <a:xfrm>
                <a:off x="2210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" name="Line 52"/>
              <p:cNvSpPr>
                <a:spLocks noChangeShapeType="1"/>
              </p:cNvSpPr>
              <p:nvPr/>
            </p:nvSpPr>
            <p:spPr bwMode="auto">
              <a:xfrm>
                <a:off x="2335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" name="Line 53"/>
              <p:cNvSpPr>
                <a:spLocks noChangeShapeType="1"/>
              </p:cNvSpPr>
              <p:nvPr/>
            </p:nvSpPr>
            <p:spPr bwMode="auto">
              <a:xfrm>
                <a:off x="2461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" name="Line 54"/>
              <p:cNvSpPr>
                <a:spLocks noChangeShapeType="1"/>
              </p:cNvSpPr>
              <p:nvPr/>
            </p:nvSpPr>
            <p:spPr bwMode="auto">
              <a:xfrm>
                <a:off x="2587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" name="Line 55"/>
              <p:cNvSpPr>
                <a:spLocks noChangeShapeType="1"/>
              </p:cNvSpPr>
              <p:nvPr/>
            </p:nvSpPr>
            <p:spPr bwMode="auto">
              <a:xfrm>
                <a:off x="2712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" name="Line 56"/>
              <p:cNvSpPr>
                <a:spLocks noChangeShapeType="1"/>
              </p:cNvSpPr>
              <p:nvPr/>
            </p:nvSpPr>
            <p:spPr bwMode="auto">
              <a:xfrm>
                <a:off x="2838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8" name="Line 57"/>
              <p:cNvSpPr>
                <a:spLocks noChangeShapeType="1"/>
              </p:cNvSpPr>
              <p:nvPr/>
            </p:nvSpPr>
            <p:spPr bwMode="auto">
              <a:xfrm>
                <a:off x="2964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" name="Line 58"/>
              <p:cNvSpPr>
                <a:spLocks noChangeShapeType="1"/>
              </p:cNvSpPr>
              <p:nvPr/>
            </p:nvSpPr>
            <p:spPr bwMode="auto">
              <a:xfrm>
                <a:off x="3089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" name="Line 59"/>
              <p:cNvSpPr>
                <a:spLocks noChangeShapeType="1"/>
              </p:cNvSpPr>
              <p:nvPr/>
            </p:nvSpPr>
            <p:spPr bwMode="auto">
              <a:xfrm>
                <a:off x="3215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" name="Line 60"/>
              <p:cNvSpPr>
                <a:spLocks noChangeShapeType="1"/>
              </p:cNvSpPr>
              <p:nvPr/>
            </p:nvSpPr>
            <p:spPr bwMode="auto">
              <a:xfrm>
                <a:off x="3341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" name="Line 61"/>
              <p:cNvSpPr>
                <a:spLocks noChangeShapeType="1"/>
              </p:cNvSpPr>
              <p:nvPr/>
            </p:nvSpPr>
            <p:spPr bwMode="auto">
              <a:xfrm>
                <a:off x="3466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" name="Line 62"/>
              <p:cNvSpPr>
                <a:spLocks noChangeShapeType="1"/>
              </p:cNvSpPr>
              <p:nvPr/>
            </p:nvSpPr>
            <p:spPr bwMode="auto">
              <a:xfrm>
                <a:off x="3592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" name="Line 63"/>
              <p:cNvSpPr>
                <a:spLocks noChangeShapeType="1"/>
              </p:cNvSpPr>
              <p:nvPr/>
            </p:nvSpPr>
            <p:spPr bwMode="auto">
              <a:xfrm>
                <a:off x="3718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" name="Line 64"/>
              <p:cNvSpPr>
                <a:spLocks noChangeShapeType="1"/>
              </p:cNvSpPr>
              <p:nvPr/>
            </p:nvSpPr>
            <p:spPr bwMode="auto">
              <a:xfrm>
                <a:off x="3843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" name="Line 65"/>
              <p:cNvSpPr>
                <a:spLocks noChangeShapeType="1"/>
              </p:cNvSpPr>
              <p:nvPr/>
            </p:nvSpPr>
            <p:spPr bwMode="auto">
              <a:xfrm>
                <a:off x="3969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" name="Line 66"/>
              <p:cNvSpPr>
                <a:spLocks noChangeShapeType="1"/>
              </p:cNvSpPr>
              <p:nvPr/>
            </p:nvSpPr>
            <p:spPr bwMode="auto">
              <a:xfrm>
                <a:off x="4095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8" name="Line 67"/>
              <p:cNvSpPr>
                <a:spLocks noChangeShapeType="1"/>
              </p:cNvSpPr>
              <p:nvPr/>
            </p:nvSpPr>
            <p:spPr bwMode="auto">
              <a:xfrm>
                <a:off x="4221" y="298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9" name="Line 68"/>
              <p:cNvSpPr>
                <a:spLocks noChangeShapeType="1"/>
              </p:cNvSpPr>
              <p:nvPr/>
            </p:nvSpPr>
            <p:spPr bwMode="auto">
              <a:xfrm>
                <a:off x="4346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0" name="Line 69"/>
              <p:cNvSpPr>
                <a:spLocks noChangeShapeType="1"/>
              </p:cNvSpPr>
              <p:nvPr/>
            </p:nvSpPr>
            <p:spPr bwMode="auto">
              <a:xfrm>
                <a:off x="4472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1" name="Line 70"/>
              <p:cNvSpPr>
                <a:spLocks noChangeShapeType="1"/>
              </p:cNvSpPr>
              <p:nvPr/>
            </p:nvSpPr>
            <p:spPr bwMode="auto">
              <a:xfrm>
                <a:off x="4598" y="298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2" name="Line 71"/>
              <p:cNvSpPr>
                <a:spLocks noChangeShapeType="1"/>
              </p:cNvSpPr>
              <p:nvPr/>
            </p:nvSpPr>
            <p:spPr bwMode="auto">
              <a:xfrm>
                <a:off x="4723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3" name="Line 72"/>
              <p:cNvSpPr>
                <a:spLocks noChangeShapeType="1"/>
              </p:cNvSpPr>
              <p:nvPr/>
            </p:nvSpPr>
            <p:spPr bwMode="auto">
              <a:xfrm>
                <a:off x="4849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4" name="Line 73"/>
              <p:cNvSpPr>
                <a:spLocks noChangeShapeType="1"/>
              </p:cNvSpPr>
              <p:nvPr/>
            </p:nvSpPr>
            <p:spPr bwMode="auto">
              <a:xfrm>
                <a:off x="4975" y="298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5" name="Line 74"/>
              <p:cNvSpPr>
                <a:spLocks noChangeShapeType="1"/>
              </p:cNvSpPr>
              <p:nvPr/>
            </p:nvSpPr>
            <p:spPr bwMode="auto">
              <a:xfrm>
                <a:off x="5100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6" name="Line 75"/>
              <p:cNvSpPr>
                <a:spLocks noChangeShapeType="1"/>
              </p:cNvSpPr>
              <p:nvPr/>
            </p:nvSpPr>
            <p:spPr bwMode="auto">
              <a:xfrm>
                <a:off x="5226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7" name="Line 76"/>
              <p:cNvSpPr>
                <a:spLocks noChangeShapeType="1"/>
              </p:cNvSpPr>
              <p:nvPr/>
            </p:nvSpPr>
            <p:spPr bwMode="auto">
              <a:xfrm>
                <a:off x="5352" y="298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8" name="Line 77"/>
              <p:cNvSpPr>
                <a:spLocks noChangeShapeType="1"/>
              </p:cNvSpPr>
              <p:nvPr/>
            </p:nvSpPr>
            <p:spPr bwMode="auto">
              <a:xfrm>
                <a:off x="5477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9" name="Line 78"/>
              <p:cNvSpPr>
                <a:spLocks noChangeShapeType="1"/>
              </p:cNvSpPr>
              <p:nvPr/>
            </p:nvSpPr>
            <p:spPr bwMode="auto">
              <a:xfrm>
                <a:off x="5603" y="2984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0" name="Line 79"/>
              <p:cNvSpPr>
                <a:spLocks noChangeShapeType="1"/>
              </p:cNvSpPr>
              <p:nvPr/>
            </p:nvSpPr>
            <p:spPr bwMode="auto">
              <a:xfrm>
                <a:off x="1585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1" name="Line 80"/>
              <p:cNvSpPr>
                <a:spLocks noChangeShapeType="1"/>
              </p:cNvSpPr>
              <p:nvPr/>
            </p:nvSpPr>
            <p:spPr bwMode="auto">
              <a:xfrm>
                <a:off x="1711" y="2645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2" name="Line 81"/>
              <p:cNvSpPr>
                <a:spLocks noChangeShapeType="1"/>
              </p:cNvSpPr>
              <p:nvPr/>
            </p:nvSpPr>
            <p:spPr bwMode="auto">
              <a:xfrm>
                <a:off x="1836" y="2645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3" name="Line 82"/>
              <p:cNvSpPr>
                <a:spLocks noChangeShapeType="1"/>
              </p:cNvSpPr>
              <p:nvPr/>
            </p:nvSpPr>
            <p:spPr bwMode="auto">
              <a:xfrm>
                <a:off x="1958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4" name="Line 83"/>
              <p:cNvSpPr>
                <a:spLocks noChangeShapeType="1"/>
              </p:cNvSpPr>
              <p:nvPr/>
            </p:nvSpPr>
            <p:spPr bwMode="auto">
              <a:xfrm>
                <a:off x="2084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5" name="Line 84"/>
              <p:cNvSpPr>
                <a:spLocks noChangeShapeType="1"/>
              </p:cNvSpPr>
              <p:nvPr/>
            </p:nvSpPr>
            <p:spPr bwMode="auto">
              <a:xfrm>
                <a:off x="2210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6" name="Line 85"/>
              <p:cNvSpPr>
                <a:spLocks noChangeShapeType="1"/>
              </p:cNvSpPr>
              <p:nvPr/>
            </p:nvSpPr>
            <p:spPr bwMode="auto">
              <a:xfrm>
                <a:off x="2335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7" name="Line 86"/>
              <p:cNvSpPr>
                <a:spLocks noChangeShapeType="1"/>
              </p:cNvSpPr>
              <p:nvPr/>
            </p:nvSpPr>
            <p:spPr bwMode="auto">
              <a:xfrm>
                <a:off x="2461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8" name="Line 87"/>
              <p:cNvSpPr>
                <a:spLocks noChangeShapeType="1"/>
              </p:cNvSpPr>
              <p:nvPr/>
            </p:nvSpPr>
            <p:spPr bwMode="auto">
              <a:xfrm>
                <a:off x="2587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9" name="Line 88"/>
              <p:cNvSpPr>
                <a:spLocks noChangeShapeType="1"/>
              </p:cNvSpPr>
              <p:nvPr/>
            </p:nvSpPr>
            <p:spPr bwMode="auto">
              <a:xfrm>
                <a:off x="2712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0" name="Line 89"/>
              <p:cNvSpPr>
                <a:spLocks noChangeShapeType="1"/>
              </p:cNvSpPr>
              <p:nvPr/>
            </p:nvSpPr>
            <p:spPr bwMode="auto">
              <a:xfrm>
                <a:off x="2838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1" name="Line 90"/>
              <p:cNvSpPr>
                <a:spLocks noChangeShapeType="1"/>
              </p:cNvSpPr>
              <p:nvPr/>
            </p:nvSpPr>
            <p:spPr bwMode="auto">
              <a:xfrm>
                <a:off x="2964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2" name="Line 91"/>
              <p:cNvSpPr>
                <a:spLocks noChangeShapeType="1"/>
              </p:cNvSpPr>
              <p:nvPr/>
            </p:nvSpPr>
            <p:spPr bwMode="auto">
              <a:xfrm>
                <a:off x="3089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3" name="Line 92"/>
              <p:cNvSpPr>
                <a:spLocks noChangeShapeType="1"/>
              </p:cNvSpPr>
              <p:nvPr/>
            </p:nvSpPr>
            <p:spPr bwMode="auto">
              <a:xfrm>
                <a:off x="3215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4" name="Line 93"/>
              <p:cNvSpPr>
                <a:spLocks noChangeShapeType="1"/>
              </p:cNvSpPr>
              <p:nvPr/>
            </p:nvSpPr>
            <p:spPr bwMode="auto">
              <a:xfrm>
                <a:off x="3341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5" name="Line 94"/>
              <p:cNvSpPr>
                <a:spLocks noChangeShapeType="1"/>
              </p:cNvSpPr>
              <p:nvPr/>
            </p:nvSpPr>
            <p:spPr bwMode="auto">
              <a:xfrm>
                <a:off x="3466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6" name="Line 95"/>
              <p:cNvSpPr>
                <a:spLocks noChangeShapeType="1"/>
              </p:cNvSpPr>
              <p:nvPr/>
            </p:nvSpPr>
            <p:spPr bwMode="auto">
              <a:xfrm>
                <a:off x="3592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7" name="Line 96"/>
              <p:cNvSpPr>
                <a:spLocks noChangeShapeType="1"/>
              </p:cNvSpPr>
              <p:nvPr/>
            </p:nvSpPr>
            <p:spPr bwMode="auto">
              <a:xfrm>
                <a:off x="3718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8" name="Line 97"/>
              <p:cNvSpPr>
                <a:spLocks noChangeShapeType="1"/>
              </p:cNvSpPr>
              <p:nvPr/>
            </p:nvSpPr>
            <p:spPr bwMode="auto">
              <a:xfrm>
                <a:off x="3843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9" name="Line 98"/>
              <p:cNvSpPr>
                <a:spLocks noChangeShapeType="1"/>
              </p:cNvSpPr>
              <p:nvPr/>
            </p:nvSpPr>
            <p:spPr bwMode="auto">
              <a:xfrm>
                <a:off x="3969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0" name="Line 99"/>
              <p:cNvSpPr>
                <a:spLocks noChangeShapeType="1"/>
              </p:cNvSpPr>
              <p:nvPr/>
            </p:nvSpPr>
            <p:spPr bwMode="auto">
              <a:xfrm>
                <a:off x="4095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1" name="Line 100"/>
              <p:cNvSpPr>
                <a:spLocks noChangeShapeType="1"/>
              </p:cNvSpPr>
              <p:nvPr/>
            </p:nvSpPr>
            <p:spPr bwMode="auto">
              <a:xfrm>
                <a:off x="4221" y="2645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2" name="Line 101"/>
              <p:cNvSpPr>
                <a:spLocks noChangeShapeType="1"/>
              </p:cNvSpPr>
              <p:nvPr/>
            </p:nvSpPr>
            <p:spPr bwMode="auto">
              <a:xfrm>
                <a:off x="4346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3" name="Line 102"/>
              <p:cNvSpPr>
                <a:spLocks noChangeShapeType="1"/>
              </p:cNvSpPr>
              <p:nvPr/>
            </p:nvSpPr>
            <p:spPr bwMode="auto">
              <a:xfrm>
                <a:off x="4472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4" name="Line 103"/>
              <p:cNvSpPr>
                <a:spLocks noChangeShapeType="1"/>
              </p:cNvSpPr>
              <p:nvPr/>
            </p:nvSpPr>
            <p:spPr bwMode="auto">
              <a:xfrm>
                <a:off x="4598" y="2645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5" name="Line 104"/>
              <p:cNvSpPr>
                <a:spLocks noChangeShapeType="1"/>
              </p:cNvSpPr>
              <p:nvPr/>
            </p:nvSpPr>
            <p:spPr bwMode="auto">
              <a:xfrm>
                <a:off x="4723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6" name="Line 105"/>
              <p:cNvSpPr>
                <a:spLocks noChangeShapeType="1"/>
              </p:cNvSpPr>
              <p:nvPr/>
            </p:nvSpPr>
            <p:spPr bwMode="auto">
              <a:xfrm>
                <a:off x="4849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7" name="Line 106"/>
              <p:cNvSpPr>
                <a:spLocks noChangeShapeType="1"/>
              </p:cNvSpPr>
              <p:nvPr/>
            </p:nvSpPr>
            <p:spPr bwMode="auto">
              <a:xfrm>
                <a:off x="4975" y="2645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8" name="Line 107"/>
              <p:cNvSpPr>
                <a:spLocks noChangeShapeType="1"/>
              </p:cNvSpPr>
              <p:nvPr/>
            </p:nvSpPr>
            <p:spPr bwMode="auto">
              <a:xfrm>
                <a:off x="5100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9" name="Line 108"/>
              <p:cNvSpPr>
                <a:spLocks noChangeShapeType="1"/>
              </p:cNvSpPr>
              <p:nvPr/>
            </p:nvSpPr>
            <p:spPr bwMode="auto">
              <a:xfrm>
                <a:off x="5226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0" name="Line 109"/>
              <p:cNvSpPr>
                <a:spLocks noChangeShapeType="1"/>
              </p:cNvSpPr>
              <p:nvPr/>
            </p:nvSpPr>
            <p:spPr bwMode="auto">
              <a:xfrm>
                <a:off x="5352" y="2645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1" name="Line 110"/>
              <p:cNvSpPr>
                <a:spLocks noChangeShapeType="1"/>
              </p:cNvSpPr>
              <p:nvPr/>
            </p:nvSpPr>
            <p:spPr bwMode="auto">
              <a:xfrm>
                <a:off x="5477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2" name="Line 111"/>
              <p:cNvSpPr>
                <a:spLocks noChangeShapeType="1"/>
              </p:cNvSpPr>
              <p:nvPr/>
            </p:nvSpPr>
            <p:spPr bwMode="auto">
              <a:xfrm>
                <a:off x="5603" y="2645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3" name="Line 112"/>
              <p:cNvSpPr>
                <a:spLocks noChangeShapeType="1"/>
              </p:cNvSpPr>
              <p:nvPr/>
            </p:nvSpPr>
            <p:spPr bwMode="auto">
              <a:xfrm>
                <a:off x="1585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4" name="Line 113"/>
              <p:cNvSpPr>
                <a:spLocks noChangeShapeType="1"/>
              </p:cNvSpPr>
              <p:nvPr/>
            </p:nvSpPr>
            <p:spPr bwMode="auto">
              <a:xfrm>
                <a:off x="1711" y="231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5" name="Line 114"/>
              <p:cNvSpPr>
                <a:spLocks noChangeShapeType="1"/>
              </p:cNvSpPr>
              <p:nvPr/>
            </p:nvSpPr>
            <p:spPr bwMode="auto">
              <a:xfrm>
                <a:off x="1836" y="2310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6" name="Line 115"/>
              <p:cNvSpPr>
                <a:spLocks noChangeShapeType="1"/>
              </p:cNvSpPr>
              <p:nvPr/>
            </p:nvSpPr>
            <p:spPr bwMode="auto">
              <a:xfrm>
                <a:off x="1958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7" name="Line 116"/>
              <p:cNvSpPr>
                <a:spLocks noChangeShapeType="1"/>
              </p:cNvSpPr>
              <p:nvPr/>
            </p:nvSpPr>
            <p:spPr bwMode="auto">
              <a:xfrm>
                <a:off x="2084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8" name="Line 117"/>
              <p:cNvSpPr>
                <a:spLocks noChangeShapeType="1"/>
              </p:cNvSpPr>
              <p:nvPr/>
            </p:nvSpPr>
            <p:spPr bwMode="auto">
              <a:xfrm>
                <a:off x="2210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9" name="Line 118"/>
              <p:cNvSpPr>
                <a:spLocks noChangeShapeType="1"/>
              </p:cNvSpPr>
              <p:nvPr/>
            </p:nvSpPr>
            <p:spPr bwMode="auto">
              <a:xfrm>
                <a:off x="2335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0" name="Line 119"/>
              <p:cNvSpPr>
                <a:spLocks noChangeShapeType="1"/>
              </p:cNvSpPr>
              <p:nvPr/>
            </p:nvSpPr>
            <p:spPr bwMode="auto">
              <a:xfrm>
                <a:off x="2461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1" name="Line 120"/>
              <p:cNvSpPr>
                <a:spLocks noChangeShapeType="1"/>
              </p:cNvSpPr>
              <p:nvPr/>
            </p:nvSpPr>
            <p:spPr bwMode="auto">
              <a:xfrm>
                <a:off x="2587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2" name="Line 121"/>
              <p:cNvSpPr>
                <a:spLocks noChangeShapeType="1"/>
              </p:cNvSpPr>
              <p:nvPr/>
            </p:nvSpPr>
            <p:spPr bwMode="auto">
              <a:xfrm>
                <a:off x="2712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3" name="Line 122"/>
              <p:cNvSpPr>
                <a:spLocks noChangeShapeType="1"/>
              </p:cNvSpPr>
              <p:nvPr/>
            </p:nvSpPr>
            <p:spPr bwMode="auto">
              <a:xfrm>
                <a:off x="2838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4" name="Line 123"/>
              <p:cNvSpPr>
                <a:spLocks noChangeShapeType="1"/>
              </p:cNvSpPr>
              <p:nvPr/>
            </p:nvSpPr>
            <p:spPr bwMode="auto">
              <a:xfrm>
                <a:off x="2964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5" name="Line 124"/>
              <p:cNvSpPr>
                <a:spLocks noChangeShapeType="1"/>
              </p:cNvSpPr>
              <p:nvPr/>
            </p:nvSpPr>
            <p:spPr bwMode="auto">
              <a:xfrm>
                <a:off x="3089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6" name="Line 125"/>
              <p:cNvSpPr>
                <a:spLocks noChangeShapeType="1"/>
              </p:cNvSpPr>
              <p:nvPr/>
            </p:nvSpPr>
            <p:spPr bwMode="auto">
              <a:xfrm>
                <a:off x="3215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7" name="Line 126"/>
              <p:cNvSpPr>
                <a:spLocks noChangeShapeType="1"/>
              </p:cNvSpPr>
              <p:nvPr/>
            </p:nvSpPr>
            <p:spPr bwMode="auto">
              <a:xfrm>
                <a:off x="3341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8" name="Line 127"/>
              <p:cNvSpPr>
                <a:spLocks noChangeShapeType="1"/>
              </p:cNvSpPr>
              <p:nvPr/>
            </p:nvSpPr>
            <p:spPr bwMode="auto">
              <a:xfrm>
                <a:off x="3466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9" name="Line 128"/>
              <p:cNvSpPr>
                <a:spLocks noChangeShapeType="1"/>
              </p:cNvSpPr>
              <p:nvPr/>
            </p:nvSpPr>
            <p:spPr bwMode="auto">
              <a:xfrm>
                <a:off x="3592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0" name="Line 129"/>
              <p:cNvSpPr>
                <a:spLocks noChangeShapeType="1"/>
              </p:cNvSpPr>
              <p:nvPr/>
            </p:nvSpPr>
            <p:spPr bwMode="auto">
              <a:xfrm>
                <a:off x="3718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1" name="Line 130"/>
              <p:cNvSpPr>
                <a:spLocks noChangeShapeType="1"/>
              </p:cNvSpPr>
              <p:nvPr/>
            </p:nvSpPr>
            <p:spPr bwMode="auto">
              <a:xfrm>
                <a:off x="3843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2" name="Line 131"/>
              <p:cNvSpPr>
                <a:spLocks noChangeShapeType="1"/>
              </p:cNvSpPr>
              <p:nvPr/>
            </p:nvSpPr>
            <p:spPr bwMode="auto">
              <a:xfrm>
                <a:off x="3969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3" name="Line 132"/>
              <p:cNvSpPr>
                <a:spLocks noChangeShapeType="1"/>
              </p:cNvSpPr>
              <p:nvPr/>
            </p:nvSpPr>
            <p:spPr bwMode="auto">
              <a:xfrm>
                <a:off x="4095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4" name="Line 133"/>
              <p:cNvSpPr>
                <a:spLocks noChangeShapeType="1"/>
              </p:cNvSpPr>
              <p:nvPr/>
            </p:nvSpPr>
            <p:spPr bwMode="auto">
              <a:xfrm>
                <a:off x="4221" y="231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5" name="Line 134"/>
              <p:cNvSpPr>
                <a:spLocks noChangeShapeType="1"/>
              </p:cNvSpPr>
              <p:nvPr/>
            </p:nvSpPr>
            <p:spPr bwMode="auto">
              <a:xfrm>
                <a:off x="4346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6" name="Line 135"/>
              <p:cNvSpPr>
                <a:spLocks noChangeShapeType="1"/>
              </p:cNvSpPr>
              <p:nvPr/>
            </p:nvSpPr>
            <p:spPr bwMode="auto">
              <a:xfrm>
                <a:off x="4472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7" name="Line 136"/>
              <p:cNvSpPr>
                <a:spLocks noChangeShapeType="1"/>
              </p:cNvSpPr>
              <p:nvPr/>
            </p:nvSpPr>
            <p:spPr bwMode="auto">
              <a:xfrm>
                <a:off x="4598" y="231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8" name="Line 137"/>
              <p:cNvSpPr>
                <a:spLocks noChangeShapeType="1"/>
              </p:cNvSpPr>
              <p:nvPr/>
            </p:nvSpPr>
            <p:spPr bwMode="auto">
              <a:xfrm>
                <a:off x="4723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9" name="Line 138"/>
              <p:cNvSpPr>
                <a:spLocks noChangeShapeType="1"/>
              </p:cNvSpPr>
              <p:nvPr/>
            </p:nvSpPr>
            <p:spPr bwMode="auto">
              <a:xfrm>
                <a:off x="4849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0" name="Line 139"/>
              <p:cNvSpPr>
                <a:spLocks noChangeShapeType="1"/>
              </p:cNvSpPr>
              <p:nvPr/>
            </p:nvSpPr>
            <p:spPr bwMode="auto">
              <a:xfrm>
                <a:off x="4975" y="231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1" name="Line 140"/>
              <p:cNvSpPr>
                <a:spLocks noChangeShapeType="1"/>
              </p:cNvSpPr>
              <p:nvPr/>
            </p:nvSpPr>
            <p:spPr bwMode="auto">
              <a:xfrm>
                <a:off x="5100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2" name="Line 141"/>
              <p:cNvSpPr>
                <a:spLocks noChangeShapeType="1"/>
              </p:cNvSpPr>
              <p:nvPr/>
            </p:nvSpPr>
            <p:spPr bwMode="auto">
              <a:xfrm>
                <a:off x="5226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3" name="Line 142"/>
              <p:cNvSpPr>
                <a:spLocks noChangeShapeType="1"/>
              </p:cNvSpPr>
              <p:nvPr/>
            </p:nvSpPr>
            <p:spPr bwMode="auto">
              <a:xfrm>
                <a:off x="5352" y="231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4" name="Line 143"/>
              <p:cNvSpPr>
                <a:spLocks noChangeShapeType="1"/>
              </p:cNvSpPr>
              <p:nvPr/>
            </p:nvSpPr>
            <p:spPr bwMode="auto">
              <a:xfrm>
                <a:off x="5477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5" name="Line 144"/>
              <p:cNvSpPr>
                <a:spLocks noChangeShapeType="1"/>
              </p:cNvSpPr>
              <p:nvPr/>
            </p:nvSpPr>
            <p:spPr bwMode="auto">
              <a:xfrm>
                <a:off x="5603" y="2310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6" name="Line 145"/>
              <p:cNvSpPr>
                <a:spLocks noChangeShapeType="1"/>
              </p:cNvSpPr>
              <p:nvPr/>
            </p:nvSpPr>
            <p:spPr bwMode="auto">
              <a:xfrm>
                <a:off x="1585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" name="Line 146"/>
              <p:cNvSpPr>
                <a:spLocks noChangeShapeType="1"/>
              </p:cNvSpPr>
              <p:nvPr/>
            </p:nvSpPr>
            <p:spPr bwMode="auto">
              <a:xfrm>
                <a:off x="1711" y="1971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" name="Line 147"/>
              <p:cNvSpPr>
                <a:spLocks noChangeShapeType="1"/>
              </p:cNvSpPr>
              <p:nvPr/>
            </p:nvSpPr>
            <p:spPr bwMode="auto">
              <a:xfrm>
                <a:off x="1836" y="1971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" name="Line 148"/>
              <p:cNvSpPr>
                <a:spLocks noChangeShapeType="1"/>
              </p:cNvSpPr>
              <p:nvPr/>
            </p:nvSpPr>
            <p:spPr bwMode="auto">
              <a:xfrm>
                <a:off x="1958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" name="Line 149"/>
              <p:cNvSpPr>
                <a:spLocks noChangeShapeType="1"/>
              </p:cNvSpPr>
              <p:nvPr/>
            </p:nvSpPr>
            <p:spPr bwMode="auto">
              <a:xfrm>
                <a:off x="2084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" name="Line 150"/>
              <p:cNvSpPr>
                <a:spLocks noChangeShapeType="1"/>
              </p:cNvSpPr>
              <p:nvPr/>
            </p:nvSpPr>
            <p:spPr bwMode="auto">
              <a:xfrm>
                <a:off x="2210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" name="Line 151"/>
              <p:cNvSpPr>
                <a:spLocks noChangeShapeType="1"/>
              </p:cNvSpPr>
              <p:nvPr/>
            </p:nvSpPr>
            <p:spPr bwMode="auto">
              <a:xfrm>
                <a:off x="2335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" name="Line 152"/>
              <p:cNvSpPr>
                <a:spLocks noChangeShapeType="1"/>
              </p:cNvSpPr>
              <p:nvPr/>
            </p:nvSpPr>
            <p:spPr bwMode="auto">
              <a:xfrm>
                <a:off x="2461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" name="Line 153"/>
              <p:cNvSpPr>
                <a:spLocks noChangeShapeType="1"/>
              </p:cNvSpPr>
              <p:nvPr/>
            </p:nvSpPr>
            <p:spPr bwMode="auto">
              <a:xfrm>
                <a:off x="2587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" name="Line 154"/>
              <p:cNvSpPr>
                <a:spLocks noChangeShapeType="1"/>
              </p:cNvSpPr>
              <p:nvPr/>
            </p:nvSpPr>
            <p:spPr bwMode="auto">
              <a:xfrm>
                <a:off x="2712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" name="Line 155"/>
              <p:cNvSpPr>
                <a:spLocks noChangeShapeType="1"/>
              </p:cNvSpPr>
              <p:nvPr/>
            </p:nvSpPr>
            <p:spPr bwMode="auto">
              <a:xfrm>
                <a:off x="2838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" name="Line 156"/>
              <p:cNvSpPr>
                <a:spLocks noChangeShapeType="1"/>
              </p:cNvSpPr>
              <p:nvPr/>
            </p:nvSpPr>
            <p:spPr bwMode="auto">
              <a:xfrm>
                <a:off x="2964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8" name="Line 157"/>
              <p:cNvSpPr>
                <a:spLocks noChangeShapeType="1"/>
              </p:cNvSpPr>
              <p:nvPr/>
            </p:nvSpPr>
            <p:spPr bwMode="auto">
              <a:xfrm>
                <a:off x="3089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9" name="Line 158"/>
              <p:cNvSpPr>
                <a:spLocks noChangeShapeType="1"/>
              </p:cNvSpPr>
              <p:nvPr/>
            </p:nvSpPr>
            <p:spPr bwMode="auto">
              <a:xfrm>
                <a:off x="3215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" name="Line 159"/>
              <p:cNvSpPr>
                <a:spLocks noChangeShapeType="1"/>
              </p:cNvSpPr>
              <p:nvPr/>
            </p:nvSpPr>
            <p:spPr bwMode="auto">
              <a:xfrm>
                <a:off x="3341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" name="Line 160"/>
              <p:cNvSpPr>
                <a:spLocks noChangeShapeType="1"/>
              </p:cNvSpPr>
              <p:nvPr/>
            </p:nvSpPr>
            <p:spPr bwMode="auto">
              <a:xfrm>
                <a:off x="3466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" name="Line 161"/>
              <p:cNvSpPr>
                <a:spLocks noChangeShapeType="1"/>
              </p:cNvSpPr>
              <p:nvPr/>
            </p:nvSpPr>
            <p:spPr bwMode="auto">
              <a:xfrm>
                <a:off x="3592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" name="Line 162"/>
              <p:cNvSpPr>
                <a:spLocks noChangeShapeType="1"/>
              </p:cNvSpPr>
              <p:nvPr/>
            </p:nvSpPr>
            <p:spPr bwMode="auto">
              <a:xfrm>
                <a:off x="3718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" name="Line 163"/>
              <p:cNvSpPr>
                <a:spLocks noChangeShapeType="1"/>
              </p:cNvSpPr>
              <p:nvPr/>
            </p:nvSpPr>
            <p:spPr bwMode="auto">
              <a:xfrm>
                <a:off x="3843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" name="Line 164"/>
              <p:cNvSpPr>
                <a:spLocks noChangeShapeType="1"/>
              </p:cNvSpPr>
              <p:nvPr/>
            </p:nvSpPr>
            <p:spPr bwMode="auto">
              <a:xfrm>
                <a:off x="3969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" name="Line 165"/>
              <p:cNvSpPr>
                <a:spLocks noChangeShapeType="1"/>
              </p:cNvSpPr>
              <p:nvPr/>
            </p:nvSpPr>
            <p:spPr bwMode="auto">
              <a:xfrm>
                <a:off x="4095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" name="Line 166"/>
              <p:cNvSpPr>
                <a:spLocks noChangeShapeType="1"/>
              </p:cNvSpPr>
              <p:nvPr/>
            </p:nvSpPr>
            <p:spPr bwMode="auto">
              <a:xfrm>
                <a:off x="4221" y="1971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" name="Line 167"/>
              <p:cNvSpPr>
                <a:spLocks noChangeShapeType="1"/>
              </p:cNvSpPr>
              <p:nvPr/>
            </p:nvSpPr>
            <p:spPr bwMode="auto">
              <a:xfrm>
                <a:off x="4346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" name="Line 168"/>
              <p:cNvSpPr>
                <a:spLocks noChangeShapeType="1"/>
              </p:cNvSpPr>
              <p:nvPr/>
            </p:nvSpPr>
            <p:spPr bwMode="auto">
              <a:xfrm>
                <a:off x="4472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" name="Line 169"/>
              <p:cNvSpPr>
                <a:spLocks noChangeShapeType="1"/>
              </p:cNvSpPr>
              <p:nvPr/>
            </p:nvSpPr>
            <p:spPr bwMode="auto">
              <a:xfrm>
                <a:off x="4598" y="1971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" name="Line 170"/>
              <p:cNvSpPr>
                <a:spLocks noChangeShapeType="1"/>
              </p:cNvSpPr>
              <p:nvPr/>
            </p:nvSpPr>
            <p:spPr bwMode="auto">
              <a:xfrm>
                <a:off x="4723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" name="Line 171"/>
              <p:cNvSpPr>
                <a:spLocks noChangeShapeType="1"/>
              </p:cNvSpPr>
              <p:nvPr/>
            </p:nvSpPr>
            <p:spPr bwMode="auto">
              <a:xfrm>
                <a:off x="4849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" name="Line 172"/>
              <p:cNvSpPr>
                <a:spLocks noChangeShapeType="1"/>
              </p:cNvSpPr>
              <p:nvPr/>
            </p:nvSpPr>
            <p:spPr bwMode="auto">
              <a:xfrm>
                <a:off x="4975" y="1971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" name="Line 173"/>
              <p:cNvSpPr>
                <a:spLocks noChangeShapeType="1"/>
              </p:cNvSpPr>
              <p:nvPr/>
            </p:nvSpPr>
            <p:spPr bwMode="auto">
              <a:xfrm>
                <a:off x="5100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" name="Line 174"/>
              <p:cNvSpPr>
                <a:spLocks noChangeShapeType="1"/>
              </p:cNvSpPr>
              <p:nvPr/>
            </p:nvSpPr>
            <p:spPr bwMode="auto">
              <a:xfrm>
                <a:off x="5226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" name="Line 175"/>
              <p:cNvSpPr>
                <a:spLocks noChangeShapeType="1"/>
              </p:cNvSpPr>
              <p:nvPr/>
            </p:nvSpPr>
            <p:spPr bwMode="auto">
              <a:xfrm>
                <a:off x="5352" y="1971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" name="Line 176"/>
              <p:cNvSpPr>
                <a:spLocks noChangeShapeType="1"/>
              </p:cNvSpPr>
              <p:nvPr/>
            </p:nvSpPr>
            <p:spPr bwMode="auto">
              <a:xfrm>
                <a:off x="5477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" name="Line 177"/>
              <p:cNvSpPr>
                <a:spLocks noChangeShapeType="1"/>
              </p:cNvSpPr>
              <p:nvPr/>
            </p:nvSpPr>
            <p:spPr bwMode="auto">
              <a:xfrm>
                <a:off x="5603" y="1971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" name="Line 178"/>
              <p:cNvSpPr>
                <a:spLocks noChangeShapeType="1"/>
              </p:cNvSpPr>
              <p:nvPr/>
            </p:nvSpPr>
            <p:spPr bwMode="auto">
              <a:xfrm>
                <a:off x="1585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" name="Line 179"/>
              <p:cNvSpPr>
                <a:spLocks noChangeShapeType="1"/>
              </p:cNvSpPr>
              <p:nvPr/>
            </p:nvSpPr>
            <p:spPr bwMode="auto">
              <a:xfrm>
                <a:off x="1711" y="163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1" name="Line 180"/>
              <p:cNvSpPr>
                <a:spLocks noChangeShapeType="1"/>
              </p:cNvSpPr>
              <p:nvPr/>
            </p:nvSpPr>
            <p:spPr bwMode="auto">
              <a:xfrm>
                <a:off x="1836" y="1636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2" name="Line 181"/>
              <p:cNvSpPr>
                <a:spLocks noChangeShapeType="1"/>
              </p:cNvSpPr>
              <p:nvPr/>
            </p:nvSpPr>
            <p:spPr bwMode="auto">
              <a:xfrm>
                <a:off x="1958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3" name="Line 182"/>
              <p:cNvSpPr>
                <a:spLocks noChangeShapeType="1"/>
              </p:cNvSpPr>
              <p:nvPr/>
            </p:nvSpPr>
            <p:spPr bwMode="auto">
              <a:xfrm>
                <a:off x="2084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4" name="Line 183"/>
              <p:cNvSpPr>
                <a:spLocks noChangeShapeType="1"/>
              </p:cNvSpPr>
              <p:nvPr/>
            </p:nvSpPr>
            <p:spPr bwMode="auto">
              <a:xfrm>
                <a:off x="2210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5" name="Line 184"/>
              <p:cNvSpPr>
                <a:spLocks noChangeShapeType="1"/>
              </p:cNvSpPr>
              <p:nvPr/>
            </p:nvSpPr>
            <p:spPr bwMode="auto">
              <a:xfrm>
                <a:off x="2335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6" name="Line 185"/>
              <p:cNvSpPr>
                <a:spLocks noChangeShapeType="1"/>
              </p:cNvSpPr>
              <p:nvPr/>
            </p:nvSpPr>
            <p:spPr bwMode="auto">
              <a:xfrm>
                <a:off x="2461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7" name="Line 186"/>
              <p:cNvSpPr>
                <a:spLocks noChangeShapeType="1"/>
              </p:cNvSpPr>
              <p:nvPr/>
            </p:nvSpPr>
            <p:spPr bwMode="auto">
              <a:xfrm>
                <a:off x="2587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8" name="Line 187"/>
              <p:cNvSpPr>
                <a:spLocks noChangeShapeType="1"/>
              </p:cNvSpPr>
              <p:nvPr/>
            </p:nvSpPr>
            <p:spPr bwMode="auto">
              <a:xfrm>
                <a:off x="2712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9" name="Line 188"/>
              <p:cNvSpPr>
                <a:spLocks noChangeShapeType="1"/>
              </p:cNvSpPr>
              <p:nvPr/>
            </p:nvSpPr>
            <p:spPr bwMode="auto">
              <a:xfrm>
                <a:off x="2838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0" name="Line 189"/>
              <p:cNvSpPr>
                <a:spLocks noChangeShapeType="1"/>
              </p:cNvSpPr>
              <p:nvPr/>
            </p:nvSpPr>
            <p:spPr bwMode="auto">
              <a:xfrm>
                <a:off x="2964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1" name="Line 190"/>
              <p:cNvSpPr>
                <a:spLocks noChangeShapeType="1"/>
              </p:cNvSpPr>
              <p:nvPr/>
            </p:nvSpPr>
            <p:spPr bwMode="auto">
              <a:xfrm>
                <a:off x="3089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2" name="Line 191"/>
              <p:cNvSpPr>
                <a:spLocks noChangeShapeType="1"/>
              </p:cNvSpPr>
              <p:nvPr/>
            </p:nvSpPr>
            <p:spPr bwMode="auto">
              <a:xfrm>
                <a:off x="3215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3" name="Line 192"/>
              <p:cNvSpPr>
                <a:spLocks noChangeShapeType="1"/>
              </p:cNvSpPr>
              <p:nvPr/>
            </p:nvSpPr>
            <p:spPr bwMode="auto">
              <a:xfrm>
                <a:off x="3341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4" name="Line 193"/>
              <p:cNvSpPr>
                <a:spLocks noChangeShapeType="1"/>
              </p:cNvSpPr>
              <p:nvPr/>
            </p:nvSpPr>
            <p:spPr bwMode="auto">
              <a:xfrm>
                <a:off x="3466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5" name="Line 194"/>
              <p:cNvSpPr>
                <a:spLocks noChangeShapeType="1"/>
              </p:cNvSpPr>
              <p:nvPr/>
            </p:nvSpPr>
            <p:spPr bwMode="auto">
              <a:xfrm>
                <a:off x="3592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6" name="Line 195"/>
              <p:cNvSpPr>
                <a:spLocks noChangeShapeType="1"/>
              </p:cNvSpPr>
              <p:nvPr/>
            </p:nvSpPr>
            <p:spPr bwMode="auto">
              <a:xfrm>
                <a:off x="3718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7" name="Line 196"/>
              <p:cNvSpPr>
                <a:spLocks noChangeShapeType="1"/>
              </p:cNvSpPr>
              <p:nvPr/>
            </p:nvSpPr>
            <p:spPr bwMode="auto">
              <a:xfrm>
                <a:off x="3843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8" name="Line 197"/>
              <p:cNvSpPr>
                <a:spLocks noChangeShapeType="1"/>
              </p:cNvSpPr>
              <p:nvPr/>
            </p:nvSpPr>
            <p:spPr bwMode="auto">
              <a:xfrm>
                <a:off x="3969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9" name="Line 198"/>
              <p:cNvSpPr>
                <a:spLocks noChangeShapeType="1"/>
              </p:cNvSpPr>
              <p:nvPr/>
            </p:nvSpPr>
            <p:spPr bwMode="auto">
              <a:xfrm>
                <a:off x="4095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0" name="Line 199"/>
              <p:cNvSpPr>
                <a:spLocks noChangeShapeType="1"/>
              </p:cNvSpPr>
              <p:nvPr/>
            </p:nvSpPr>
            <p:spPr bwMode="auto">
              <a:xfrm>
                <a:off x="4221" y="163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1" name="Line 200"/>
              <p:cNvSpPr>
                <a:spLocks noChangeShapeType="1"/>
              </p:cNvSpPr>
              <p:nvPr/>
            </p:nvSpPr>
            <p:spPr bwMode="auto">
              <a:xfrm>
                <a:off x="4346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2" name="Line 201"/>
              <p:cNvSpPr>
                <a:spLocks noChangeShapeType="1"/>
              </p:cNvSpPr>
              <p:nvPr/>
            </p:nvSpPr>
            <p:spPr bwMode="auto">
              <a:xfrm>
                <a:off x="4472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3" name="Line 202"/>
              <p:cNvSpPr>
                <a:spLocks noChangeShapeType="1"/>
              </p:cNvSpPr>
              <p:nvPr/>
            </p:nvSpPr>
            <p:spPr bwMode="auto">
              <a:xfrm>
                <a:off x="4598" y="163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4" name="Line 203"/>
              <p:cNvSpPr>
                <a:spLocks noChangeShapeType="1"/>
              </p:cNvSpPr>
              <p:nvPr/>
            </p:nvSpPr>
            <p:spPr bwMode="auto">
              <a:xfrm>
                <a:off x="4723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5" name="Line 204"/>
              <p:cNvSpPr>
                <a:spLocks noChangeShapeType="1"/>
              </p:cNvSpPr>
              <p:nvPr/>
            </p:nvSpPr>
            <p:spPr bwMode="auto">
              <a:xfrm>
                <a:off x="4849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2" name="Group 406"/>
            <p:cNvGrpSpPr>
              <a:grpSpLocks/>
            </p:cNvGrpSpPr>
            <p:nvPr/>
          </p:nvGrpSpPr>
          <p:grpSpPr bwMode="auto">
            <a:xfrm>
              <a:off x="244" y="449"/>
              <a:ext cx="5387" cy="3216"/>
              <a:chOff x="244" y="449"/>
              <a:chExt cx="5387" cy="3216"/>
            </a:xfrm>
          </p:grpSpPr>
          <p:sp>
            <p:nvSpPr>
              <p:cNvPr id="1096" name="Line 206"/>
              <p:cNvSpPr>
                <a:spLocks noChangeShapeType="1"/>
              </p:cNvSpPr>
              <p:nvPr/>
            </p:nvSpPr>
            <p:spPr bwMode="auto">
              <a:xfrm>
                <a:off x="4975" y="163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Line 207"/>
              <p:cNvSpPr>
                <a:spLocks noChangeShapeType="1"/>
              </p:cNvSpPr>
              <p:nvPr/>
            </p:nvSpPr>
            <p:spPr bwMode="auto">
              <a:xfrm>
                <a:off x="5100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Line 208"/>
              <p:cNvSpPr>
                <a:spLocks noChangeShapeType="1"/>
              </p:cNvSpPr>
              <p:nvPr/>
            </p:nvSpPr>
            <p:spPr bwMode="auto">
              <a:xfrm>
                <a:off x="5226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" name="Line 209"/>
              <p:cNvSpPr>
                <a:spLocks noChangeShapeType="1"/>
              </p:cNvSpPr>
              <p:nvPr/>
            </p:nvSpPr>
            <p:spPr bwMode="auto">
              <a:xfrm>
                <a:off x="5352" y="163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Line 210"/>
              <p:cNvSpPr>
                <a:spLocks noChangeShapeType="1"/>
              </p:cNvSpPr>
              <p:nvPr/>
            </p:nvSpPr>
            <p:spPr bwMode="auto">
              <a:xfrm>
                <a:off x="5477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" name="Line 211"/>
              <p:cNvSpPr>
                <a:spLocks noChangeShapeType="1"/>
              </p:cNvSpPr>
              <p:nvPr/>
            </p:nvSpPr>
            <p:spPr bwMode="auto">
              <a:xfrm>
                <a:off x="5603" y="1636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Line 212"/>
              <p:cNvSpPr>
                <a:spLocks noChangeShapeType="1"/>
              </p:cNvSpPr>
              <p:nvPr/>
            </p:nvSpPr>
            <p:spPr bwMode="auto">
              <a:xfrm>
                <a:off x="1585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Line 213"/>
              <p:cNvSpPr>
                <a:spLocks noChangeShapeType="1"/>
              </p:cNvSpPr>
              <p:nvPr/>
            </p:nvSpPr>
            <p:spPr bwMode="auto">
              <a:xfrm>
                <a:off x="1711" y="12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Line 214"/>
              <p:cNvSpPr>
                <a:spLocks noChangeShapeType="1"/>
              </p:cNvSpPr>
              <p:nvPr/>
            </p:nvSpPr>
            <p:spPr bwMode="auto">
              <a:xfrm>
                <a:off x="1836" y="1298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Line 215"/>
              <p:cNvSpPr>
                <a:spLocks noChangeShapeType="1"/>
              </p:cNvSpPr>
              <p:nvPr/>
            </p:nvSpPr>
            <p:spPr bwMode="auto">
              <a:xfrm>
                <a:off x="1958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Line 216"/>
              <p:cNvSpPr>
                <a:spLocks noChangeShapeType="1"/>
              </p:cNvSpPr>
              <p:nvPr/>
            </p:nvSpPr>
            <p:spPr bwMode="auto">
              <a:xfrm>
                <a:off x="2084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" name="Line 217"/>
              <p:cNvSpPr>
                <a:spLocks noChangeShapeType="1"/>
              </p:cNvSpPr>
              <p:nvPr/>
            </p:nvSpPr>
            <p:spPr bwMode="auto">
              <a:xfrm>
                <a:off x="2210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Line 218"/>
              <p:cNvSpPr>
                <a:spLocks noChangeShapeType="1"/>
              </p:cNvSpPr>
              <p:nvPr/>
            </p:nvSpPr>
            <p:spPr bwMode="auto">
              <a:xfrm>
                <a:off x="2335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Line 219"/>
              <p:cNvSpPr>
                <a:spLocks noChangeShapeType="1"/>
              </p:cNvSpPr>
              <p:nvPr/>
            </p:nvSpPr>
            <p:spPr bwMode="auto">
              <a:xfrm>
                <a:off x="2461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Line 220"/>
              <p:cNvSpPr>
                <a:spLocks noChangeShapeType="1"/>
              </p:cNvSpPr>
              <p:nvPr/>
            </p:nvSpPr>
            <p:spPr bwMode="auto">
              <a:xfrm>
                <a:off x="2587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Line 221"/>
              <p:cNvSpPr>
                <a:spLocks noChangeShapeType="1"/>
              </p:cNvSpPr>
              <p:nvPr/>
            </p:nvSpPr>
            <p:spPr bwMode="auto">
              <a:xfrm>
                <a:off x="2712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Line 222"/>
              <p:cNvSpPr>
                <a:spLocks noChangeShapeType="1"/>
              </p:cNvSpPr>
              <p:nvPr/>
            </p:nvSpPr>
            <p:spPr bwMode="auto">
              <a:xfrm>
                <a:off x="2838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" name="Line 223"/>
              <p:cNvSpPr>
                <a:spLocks noChangeShapeType="1"/>
              </p:cNvSpPr>
              <p:nvPr/>
            </p:nvSpPr>
            <p:spPr bwMode="auto">
              <a:xfrm>
                <a:off x="2964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Line 224"/>
              <p:cNvSpPr>
                <a:spLocks noChangeShapeType="1"/>
              </p:cNvSpPr>
              <p:nvPr/>
            </p:nvSpPr>
            <p:spPr bwMode="auto">
              <a:xfrm>
                <a:off x="3089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Line 225"/>
              <p:cNvSpPr>
                <a:spLocks noChangeShapeType="1"/>
              </p:cNvSpPr>
              <p:nvPr/>
            </p:nvSpPr>
            <p:spPr bwMode="auto">
              <a:xfrm>
                <a:off x="3215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Line 226"/>
              <p:cNvSpPr>
                <a:spLocks noChangeShapeType="1"/>
              </p:cNvSpPr>
              <p:nvPr/>
            </p:nvSpPr>
            <p:spPr bwMode="auto">
              <a:xfrm>
                <a:off x="3341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Line 227"/>
              <p:cNvSpPr>
                <a:spLocks noChangeShapeType="1"/>
              </p:cNvSpPr>
              <p:nvPr/>
            </p:nvSpPr>
            <p:spPr bwMode="auto">
              <a:xfrm>
                <a:off x="3466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Line 228"/>
              <p:cNvSpPr>
                <a:spLocks noChangeShapeType="1"/>
              </p:cNvSpPr>
              <p:nvPr/>
            </p:nvSpPr>
            <p:spPr bwMode="auto">
              <a:xfrm>
                <a:off x="3592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Line 229"/>
              <p:cNvSpPr>
                <a:spLocks noChangeShapeType="1"/>
              </p:cNvSpPr>
              <p:nvPr/>
            </p:nvSpPr>
            <p:spPr bwMode="auto">
              <a:xfrm>
                <a:off x="3718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Line 230"/>
              <p:cNvSpPr>
                <a:spLocks noChangeShapeType="1"/>
              </p:cNvSpPr>
              <p:nvPr/>
            </p:nvSpPr>
            <p:spPr bwMode="auto">
              <a:xfrm>
                <a:off x="3843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Line 231"/>
              <p:cNvSpPr>
                <a:spLocks noChangeShapeType="1"/>
              </p:cNvSpPr>
              <p:nvPr/>
            </p:nvSpPr>
            <p:spPr bwMode="auto">
              <a:xfrm>
                <a:off x="3969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Line 232"/>
              <p:cNvSpPr>
                <a:spLocks noChangeShapeType="1"/>
              </p:cNvSpPr>
              <p:nvPr/>
            </p:nvSpPr>
            <p:spPr bwMode="auto">
              <a:xfrm>
                <a:off x="4095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Line 233"/>
              <p:cNvSpPr>
                <a:spLocks noChangeShapeType="1"/>
              </p:cNvSpPr>
              <p:nvPr/>
            </p:nvSpPr>
            <p:spPr bwMode="auto">
              <a:xfrm>
                <a:off x="4221" y="12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Line 234"/>
              <p:cNvSpPr>
                <a:spLocks noChangeShapeType="1"/>
              </p:cNvSpPr>
              <p:nvPr/>
            </p:nvSpPr>
            <p:spPr bwMode="auto">
              <a:xfrm>
                <a:off x="4346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Line 235"/>
              <p:cNvSpPr>
                <a:spLocks noChangeShapeType="1"/>
              </p:cNvSpPr>
              <p:nvPr/>
            </p:nvSpPr>
            <p:spPr bwMode="auto">
              <a:xfrm>
                <a:off x="4472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Line 236"/>
              <p:cNvSpPr>
                <a:spLocks noChangeShapeType="1"/>
              </p:cNvSpPr>
              <p:nvPr/>
            </p:nvSpPr>
            <p:spPr bwMode="auto">
              <a:xfrm>
                <a:off x="4598" y="12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Line 237"/>
              <p:cNvSpPr>
                <a:spLocks noChangeShapeType="1"/>
              </p:cNvSpPr>
              <p:nvPr/>
            </p:nvSpPr>
            <p:spPr bwMode="auto">
              <a:xfrm>
                <a:off x="4723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Line 238"/>
              <p:cNvSpPr>
                <a:spLocks noChangeShapeType="1"/>
              </p:cNvSpPr>
              <p:nvPr/>
            </p:nvSpPr>
            <p:spPr bwMode="auto">
              <a:xfrm>
                <a:off x="4849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Line 239"/>
              <p:cNvSpPr>
                <a:spLocks noChangeShapeType="1"/>
              </p:cNvSpPr>
              <p:nvPr/>
            </p:nvSpPr>
            <p:spPr bwMode="auto">
              <a:xfrm>
                <a:off x="4975" y="12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Line 240"/>
              <p:cNvSpPr>
                <a:spLocks noChangeShapeType="1"/>
              </p:cNvSpPr>
              <p:nvPr/>
            </p:nvSpPr>
            <p:spPr bwMode="auto">
              <a:xfrm>
                <a:off x="5100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Line 241"/>
              <p:cNvSpPr>
                <a:spLocks noChangeShapeType="1"/>
              </p:cNvSpPr>
              <p:nvPr/>
            </p:nvSpPr>
            <p:spPr bwMode="auto">
              <a:xfrm>
                <a:off x="5226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Line 242"/>
              <p:cNvSpPr>
                <a:spLocks noChangeShapeType="1"/>
              </p:cNvSpPr>
              <p:nvPr/>
            </p:nvSpPr>
            <p:spPr bwMode="auto">
              <a:xfrm>
                <a:off x="5352" y="12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Line 243"/>
              <p:cNvSpPr>
                <a:spLocks noChangeShapeType="1"/>
              </p:cNvSpPr>
              <p:nvPr/>
            </p:nvSpPr>
            <p:spPr bwMode="auto">
              <a:xfrm>
                <a:off x="5477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Line 244"/>
              <p:cNvSpPr>
                <a:spLocks noChangeShapeType="1"/>
              </p:cNvSpPr>
              <p:nvPr/>
            </p:nvSpPr>
            <p:spPr bwMode="auto">
              <a:xfrm>
                <a:off x="5603" y="1298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Line 245"/>
              <p:cNvSpPr>
                <a:spLocks noChangeShapeType="1"/>
              </p:cNvSpPr>
              <p:nvPr/>
            </p:nvSpPr>
            <p:spPr bwMode="auto">
              <a:xfrm>
                <a:off x="1585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Line 246"/>
              <p:cNvSpPr>
                <a:spLocks noChangeShapeType="1"/>
              </p:cNvSpPr>
              <p:nvPr/>
            </p:nvSpPr>
            <p:spPr bwMode="auto">
              <a:xfrm>
                <a:off x="1711" y="96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" name="Line 247"/>
              <p:cNvSpPr>
                <a:spLocks noChangeShapeType="1"/>
              </p:cNvSpPr>
              <p:nvPr/>
            </p:nvSpPr>
            <p:spPr bwMode="auto">
              <a:xfrm>
                <a:off x="1836" y="962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Line 248"/>
              <p:cNvSpPr>
                <a:spLocks noChangeShapeType="1"/>
              </p:cNvSpPr>
              <p:nvPr/>
            </p:nvSpPr>
            <p:spPr bwMode="auto">
              <a:xfrm>
                <a:off x="1958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Line 249"/>
              <p:cNvSpPr>
                <a:spLocks noChangeShapeType="1"/>
              </p:cNvSpPr>
              <p:nvPr/>
            </p:nvSpPr>
            <p:spPr bwMode="auto">
              <a:xfrm>
                <a:off x="2084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Line 250"/>
              <p:cNvSpPr>
                <a:spLocks noChangeShapeType="1"/>
              </p:cNvSpPr>
              <p:nvPr/>
            </p:nvSpPr>
            <p:spPr bwMode="auto">
              <a:xfrm>
                <a:off x="2210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" name="Line 251"/>
              <p:cNvSpPr>
                <a:spLocks noChangeShapeType="1"/>
              </p:cNvSpPr>
              <p:nvPr/>
            </p:nvSpPr>
            <p:spPr bwMode="auto">
              <a:xfrm>
                <a:off x="2335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Line 252"/>
              <p:cNvSpPr>
                <a:spLocks noChangeShapeType="1"/>
              </p:cNvSpPr>
              <p:nvPr/>
            </p:nvSpPr>
            <p:spPr bwMode="auto">
              <a:xfrm>
                <a:off x="2461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" name="Line 253"/>
              <p:cNvSpPr>
                <a:spLocks noChangeShapeType="1"/>
              </p:cNvSpPr>
              <p:nvPr/>
            </p:nvSpPr>
            <p:spPr bwMode="auto">
              <a:xfrm>
                <a:off x="2587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Line 254"/>
              <p:cNvSpPr>
                <a:spLocks noChangeShapeType="1"/>
              </p:cNvSpPr>
              <p:nvPr/>
            </p:nvSpPr>
            <p:spPr bwMode="auto">
              <a:xfrm>
                <a:off x="2712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Line 255"/>
              <p:cNvSpPr>
                <a:spLocks noChangeShapeType="1"/>
              </p:cNvSpPr>
              <p:nvPr/>
            </p:nvSpPr>
            <p:spPr bwMode="auto">
              <a:xfrm>
                <a:off x="2838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Line 256"/>
              <p:cNvSpPr>
                <a:spLocks noChangeShapeType="1"/>
              </p:cNvSpPr>
              <p:nvPr/>
            </p:nvSpPr>
            <p:spPr bwMode="auto">
              <a:xfrm>
                <a:off x="2964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" name="Line 257"/>
              <p:cNvSpPr>
                <a:spLocks noChangeShapeType="1"/>
              </p:cNvSpPr>
              <p:nvPr/>
            </p:nvSpPr>
            <p:spPr bwMode="auto">
              <a:xfrm>
                <a:off x="3089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Line 258"/>
              <p:cNvSpPr>
                <a:spLocks noChangeShapeType="1"/>
              </p:cNvSpPr>
              <p:nvPr/>
            </p:nvSpPr>
            <p:spPr bwMode="auto">
              <a:xfrm>
                <a:off x="3215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" name="Line 259"/>
              <p:cNvSpPr>
                <a:spLocks noChangeShapeType="1"/>
              </p:cNvSpPr>
              <p:nvPr/>
            </p:nvSpPr>
            <p:spPr bwMode="auto">
              <a:xfrm>
                <a:off x="3341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Line 260"/>
              <p:cNvSpPr>
                <a:spLocks noChangeShapeType="1"/>
              </p:cNvSpPr>
              <p:nvPr/>
            </p:nvSpPr>
            <p:spPr bwMode="auto">
              <a:xfrm>
                <a:off x="3466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Line 261"/>
              <p:cNvSpPr>
                <a:spLocks noChangeShapeType="1"/>
              </p:cNvSpPr>
              <p:nvPr/>
            </p:nvSpPr>
            <p:spPr bwMode="auto">
              <a:xfrm>
                <a:off x="3592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Line 262"/>
              <p:cNvSpPr>
                <a:spLocks noChangeShapeType="1"/>
              </p:cNvSpPr>
              <p:nvPr/>
            </p:nvSpPr>
            <p:spPr bwMode="auto">
              <a:xfrm>
                <a:off x="3718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3" name="Line 263"/>
              <p:cNvSpPr>
                <a:spLocks noChangeShapeType="1"/>
              </p:cNvSpPr>
              <p:nvPr/>
            </p:nvSpPr>
            <p:spPr bwMode="auto">
              <a:xfrm>
                <a:off x="3843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Line 264"/>
              <p:cNvSpPr>
                <a:spLocks noChangeShapeType="1"/>
              </p:cNvSpPr>
              <p:nvPr/>
            </p:nvSpPr>
            <p:spPr bwMode="auto">
              <a:xfrm>
                <a:off x="3969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Line 265"/>
              <p:cNvSpPr>
                <a:spLocks noChangeShapeType="1"/>
              </p:cNvSpPr>
              <p:nvPr/>
            </p:nvSpPr>
            <p:spPr bwMode="auto">
              <a:xfrm>
                <a:off x="4095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Line 266"/>
              <p:cNvSpPr>
                <a:spLocks noChangeShapeType="1"/>
              </p:cNvSpPr>
              <p:nvPr/>
            </p:nvSpPr>
            <p:spPr bwMode="auto">
              <a:xfrm>
                <a:off x="4221" y="96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Line 267"/>
              <p:cNvSpPr>
                <a:spLocks noChangeShapeType="1"/>
              </p:cNvSpPr>
              <p:nvPr/>
            </p:nvSpPr>
            <p:spPr bwMode="auto">
              <a:xfrm>
                <a:off x="4346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Line 268"/>
              <p:cNvSpPr>
                <a:spLocks noChangeShapeType="1"/>
              </p:cNvSpPr>
              <p:nvPr/>
            </p:nvSpPr>
            <p:spPr bwMode="auto">
              <a:xfrm>
                <a:off x="4472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Line 269"/>
              <p:cNvSpPr>
                <a:spLocks noChangeShapeType="1"/>
              </p:cNvSpPr>
              <p:nvPr/>
            </p:nvSpPr>
            <p:spPr bwMode="auto">
              <a:xfrm>
                <a:off x="4598" y="96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Line 270"/>
              <p:cNvSpPr>
                <a:spLocks noChangeShapeType="1"/>
              </p:cNvSpPr>
              <p:nvPr/>
            </p:nvSpPr>
            <p:spPr bwMode="auto">
              <a:xfrm>
                <a:off x="4723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1" name="Line 271"/>
              <p:cNvSpPr>
                <a:spLocks noChangeShapeType="1"/>
              </p:cNvSpPr>
              <p:nvPr/>
            </p:nvSpPr>
            <p:spPr bwMode="auto">
              <a:xfrm>
                <a:off x="4849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Line 272"/>
              <p:cNvSpPr>
                <a:spLocks noChangeShapeType="1"/>
              </p:cNvSpPr>
              <p:nvPr/>
            </p:nvSpPr>
            <p:spPr bwMode="auto">
              <a:xfrm>
                <a:off x="4975" y="96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Line 273"/>
              <p:cNvSpPr>
                <a:spLocks noChangeShapeType="1"/>
              </p:cNvSpPr>
              <p:nvPr/>
            </p:nvSpPr>
            <p:spPr bwMode="auto">
              <a:xfrm>
                <a:off x="5100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Line 274"/>
              <p:cNvSpPr>
                <a:spLocks noChangeShapeType="1"/>
              </p:cNvSpPr>
              <p:nvPr/>
            </p:nvSpPr>
            <p:spPr bwMode="auto">
              <a:xfrm>
                <a:off x="5226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5" name="Line 275"/>
              <p:cNvSpPr>
                <a:spLocks noChangeShapeType="1"/>
              </p:cNvSpPr>
              <p:nvPr/>
            </p:nvSpPr>
            <p:spPr bwMode="auto">
              <a:xfrm>
                <a:off x="5352" y="96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Line 276"/>
              <p:cNvSpPr>
                <a:spLocks noChangeShapeType="1"/>
              </p:cNvSpPr>
              <p:nvPr/>
            </p:nvSpPr>
            <p:spPr bwMode="auto">
              <a:xfrm>
                <a:off x="5477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7" name="Line 277"/>
              <p:cNvSpPr>
                <a:spLocks noChangeShapeType="1"/>
              </p:cNvSpPr>
              <p:nvPr/>
            </p:nvSpPr>
            <p:spPr bwMode="auto">
              <a:xfrm>
                <a:off x="5603" y="962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Line 278"/>
              <p:cNvSpPr>
                <a:spLocks noChangeShapeType="1"/>
              </p:cNvSpPr>
              <p:nvPr/>
            </p:nvSpPr>
            <p:spPr bwMode="auto">
              <a:xfrm>
                <a:off x="1585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Line 279"/>
              <p:cNvSpPr>
                <a:spLocks noChangeShapeType="1"/>
              </p:cNvSpPr>
              <p:nvPr/>
            </p:nvSpPr>
            <p:spPr bwMode="auto">
              <a:xfrm>
                <a:off x="1711" y="62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Line 280"/>
              <p:cNvSpPr>
                <a:spLocks noChangeShapeType="1"/>
              </p:cNvSpPr>
              <p:nvPr/>
            </p:nvSpPr>
            <p:spPr bwMode="auto">
              <a:xfrm>
                <a:off x="1836" y="624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1" name="Line 281"/>
              <p:cNvSpPr>
                <a:spLocks noChangeShapeType="1"/>
              </p:cNvSpPr>
              <p:nvPr/>
            </p:nvSpPr>
            <p:spPr bwMode="auto">
              <a:xfrm>
                <a:off x="1958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Line 282"/>
              <p:cNvSpPr>
                <a:spLocks noChangeShapeType="1"/>
              </p:cNvSpPr>
              <p:nvPr/>
            </p:nvSpPr>
            <p:spPr bwMode="auto">
              <a:xfrm>
                <a:off x="2084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3" name="Line 283"/>
              <p:cNvSpPr>
                <a:spLocks noChangeShapeType="1"/>
              </p:cNvSpPr>
              <p:nvPr/>
            </p:nvSpPr>
            <p:spPr bwMode="auto">
              <a:xfrm>
                <a:off x="2210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4" name="Line 284"/>
              <p:cNvSpPr>
                <a:spLocks noChangeShapeType="1"/>
              </p:cNvSpPr>
              <p:nvPr/>
            </p:nvSpPr>
            <p:spPr bwMode="auto">
              <a:xfrm>
                <a:off x="2335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5" name="Line 285"/>
              <p:cNvSpPr>
                <a:spLocks noChangeShapeType="1"/>
              </p:cNvSpPr>
              <p:nvPr/>
            </p:nvSpPr>
            <p:spPr bwMode="auto">
              <a:xfrm>
                <a:off x="2461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6" name="Line 286"/>
              <p:cNvSpPr>
                <a:spLocks noChangeShapeType="1"/>
              </p:cNvSpPr>
              <p:nvPr/>
            </p:nvSpPr>
            <p:spPr bwMode="auto">
              <a:xfrm>
                <a:off x="2587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7" name="Line 287"/>
              <p:cNvSpPr>
                <a:spLocks noChangeShapeType="1"/>
              </p:cNvSpPr>
              <p:nvPr/>
            </p:nvSpPr>
            <p:spPr bwMode="auto">
              <a:xfrm>
                <a:off x="2712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Line 288"/>
              <p:cNvSpPr>
                <a:spLocks noChangeShapeType="1"/>
              </p:cNvSpPr>
              <p:nvPr/>
            </p:nvSpPr>
            <p:spPr bwMode="auto">
              <a:xfrm>
                <a:off x="2838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" name="Line 289"/>
              <p:cNvSpPr>
                <a:spLocks noChangeShapeType="1"/>
              </p:cNvSpPr>
              <p:nvPr/>
            </p:nvSpPr>
            <p:spPr bwMode="auto">
              <a:xfrm>
                <a:off x="2964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Line 290"/>
              <p:cNvSpPr>
                <a:spLocks noChangeShapeType="1"/>
              </p:cNvSpPr>
              <p:nvPr/>
            </p:nvSpPr>
            <p:spPr bwMode="auto">
              <a:xfrm>
                <a:off x="3089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1" name="Line 291"/>
              <p:cNvSpPr>
                <a:spLocks noChangeShapeType="1"/>
              </p:cNvSpPr>
              <p:nvPr/>
            </p:nvSpPr>
            <p:spPr bwMode="auto">
              <a:xfrm>
                <a:off x="3215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2" name="Line 292"/>
              <p:cNvSpPr>
                <a:spLocks noChangeShapeType="1"/>
              </p:cNvSpPr>
              <p:nvPr/>
            </p:nvSpPr>
            <p:spPr bwMode="auto">
              <a:xfrm>
                <a:off x="3341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3" name="Line 293"/>
              <p:cNvSpPr>
                <a:spLocks noChangeShapeType="1"/>
              </p:cNvSpPr>
              <p:nvPr/>
            </p:nvSpPr>
            <p:spPr bwMode="auto">
              <a:xfrm>
                <a:off x="3466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4" name="Line 294"/>
              <p:cNvSpPr>
                <a:spLocks noChangeShapeType="1"/>
              </p:cNvSpPr>
              <p:nvPr/>
            </p:nvSpPr>
            <p:spPr bwMode="auto">
              <a:xfrm>
                <a:off x="3592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5" name="Line 295"/>
              <p:cNvSpPr>
                <a:spLocks noChangeShapeType="1"/>
              </p:cNvSpPr>
              <p:nvPr/>
            </p:nvSpPr>
            <p:spPr bwMode="auto">
              <a:xfrm>
                <a:off x="3718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6" name="Line 296"/>
              <p:cNvSpPr>
                <a:spLocks noChangeShapeType="1"/>
              </p:cNvSpPr>
              <p:nvPr/>
            </p:nvSpPr>
            <p:spPr bwMode="auto">
              <a:xfrm>
                <a:off x="3843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7" name="Line 297"/>
              <p:cNvSpPr>
                <a:spLocks noChangeShapeType="1"/>
              </p:cNvSpPr>
              <p:nvPr/>
            </p:nvSpPr>
            <p:spPr bwMode="auto">
              <a:xfrm>
                <a:off x="3969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8" name="Line 298"/>
              <p:cNvSpPr>
                <a:spLocks noChangeShapeType="1"/>
              </p:cNvSpPr>
              <p:nvPr/>
            </p:nvSpPr>
            <p:spPr bwMode="auto">
              <a:xfrm>
                <a:off x="4095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9" name="Line 299"/>
              <p:cNvSpPr>
                <a:spLocks noChangeShapeType="1"/>
              </p:cNvSpPr>
              <p:nvPr/>
            </p:nvSpPr>
            <p:spPr bwMode="auto">
              <a:xfrm>
                <a:off x="4221" y="62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0" name="Line 300"/>
              <p:cNvSpPr>
                <a:spLocks noChangeShapeType="1"/>
              </p:cNvSpPr>
              <p:nvPr/>
            </p:nvSpPr>
            <p:spPr bwMode="auto">
              <a:xfrm>
                <a:off x="4346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1" name="Line 301"/>
              <p:cNvSpPr>
                <a:spLocks noChangeShapeType="1"/>
              </p:cNvSpPr>
              <p:nvPr/>
            </p:nvSpPr>
            <p:spPr bwMode="auto">
              <a:xfrm>
                <a:off x="4472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2" name="Line 302"/>
              <p:cNvSpPr>
                <a:spLocks noChangeShapeType="1"/>
              </p:cNvSpPr>
              <p:nvPr/>
            </p:nvSpPr>
            <p:spPr bwMode="auto">
              <a:xfrm>
                <a:off x="4598" y="62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3" name="Line 303"/>
              <p:cNvSpPr>
                <a:spLocks noChangeShapeType="1"/>
              </p:cNvSpPr>
              <p:nvPr/>
            </p:nvSpPr>
            <p:spPr bwMode="auto">
              <a:xfrm>
                <a:off x="4723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4" name="Line 304"/>
              <p:cNvSpPr>
                <a:spLocks noChangeShapeType="1"/>
              </p:cNvSpPr>
              <p:nvPr/>
            </p:nvSpPr>
            <p:spPr bwMode="auto">
              <a:xfrm>
                <a:off x="4849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5" name="Line 305"/>
              <p:cNvSpPr>
                <a:spLocks noChangeShapeType="1"/>
              </p:cNvSpPr>
              <p:nvPr/>
            </p:nvSpPr>
            <p:spPr bwMode="auto">
              <a:xfrm>
                <a:off x="4975" y="62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6" name="Line 306"/>
              <p:cNvSpPr>
                <a:spLocks noChangeShapeType="1"/>
              </p:cNvSpPr>
              <p:nvPr/>
            </p:nvSpPr>
            <p:spPr bwMode="auto">
              <a:xfrm>
                <a:off x="5100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7" name="Line 307"/>
              <p:cNvSpPr>
                <a:spLocks noChangeShapeType="1"/>
              </p:cNvSpPr>
              <p:nvPr/>
            </p:nvSpPr>
            <p:spPr bwMode="auto">
              <a:xfrm>
                <a:off x="5226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" name="Line 308"/>
              <p:cNvSpPr>
                <a:spLocks noChangeShapeType="1"/>
              </p:cNvSpPr>
              <p:nvPr/>
            </p:nvSpPr>
            <p:spPr bwMode="auto">
              <a:xfrm>
                <a:off x="5352" y="62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9" name="Line 309"/>
              <p:cNvSpPr>
                <a:spLocks noChangeShapeType="1"/>
              </p:cNvSpPr>
              <p:nvPr/>
            </p:nvSpPr>
            <p:spPr bwMode="auto">
              <a:xfrm>
                <a:off x="5477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0" name="Line 310"/>
              <p:cNvSpPr>
                <a:spLocks noChangeShapeType="1"/>
              </p:cNvSpPr>
              <p:nvPr/>
            </p:nvSpPr>
            <p:spPr bwMode="auto">
              <a:xfrm>
                <a:off x="5603" y="624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1" name="Line 311"/>
              <p:cNvSpPr>
                <a:spLocks noChangeShapeType="1"/>
              </p:cNvSpPr>
              <p:nvPr/>
            </p:nvSpPr>
            <p:spPr bwMode="auto">
              <a:xfrm>
                <a:off x="1676" y="3571"/>
                <a:ext cx="1071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2" name="Line 312"/>
              <p:cNvSpPr>
                <a:spLocks noChangeShapeType="1"/>
              </p:cNvSpPr>
              <p:nvPr/>
            </p:nvSpPr>
            <p:spPr bwMode="auto">
              <a:xfrm>
                <a:off x="1676" y="3487"/>
                <a:ext cx="883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3" name="Line 313"/>
              <p:cNvSpPr>
                <a:spLocks noChangeShapeType="1"/>
              </p:cNvSpPr>
              <p:nvPr/>
            </p:nvSpPr>
            <p:spPr bwMode="auto">
              <a:xfrm>
                <a:off x="1676" y="3403"/>
                <a:ext cx="698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4" name="Line 314"/>
              <p:cNvSpPr>
                <a:spLocks noChangeShapeType="1"/>
              </p:cNvSpPr>
              <p:nvPr/>
            </p:nvSpPr>
            <p:spPr bwMode="auto">
              <a:xfrm>
                <a:off x="1676" y="3235"/>
                <a:ext cx="1019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5" name="Line 315"/>
              <p:cNvSpPr>
                <a:spLocks noChangeShapeType="1"/>
              </p:cNvSpPr>
              <p:nvPr/>
            </p:nvSpPr>
            <p:spPr bwMode="auto">
              <a:xfrm>
                <a:off x="1731" y="3152"/>
                <a:ext cx="947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6" name="Line 316"/>
              <p:cNvSpPr>
                <a:spLocks noChangeShapeType="1"/>
              </p:cNvSpPr>
              <p:nvPr/>
            </p:nvSpPr>
            <p:spPr bwMode="auto">
              <a:xfrm>
                <a:off x="1676" y="3068"/>
                <a:ext cx="1002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" name="Line 317"/>
              <p:cNvSpPr>
                <a:spLocks noChangeShapeType="1"/>
              </p:cNvSpPr>
              <p:nvPr/>
            </p:nvSpPr>
            <p:spPr bwMode="auto">
              <a:xfrm>
                <a:off x="1731" y="2897"/>
                <a:ext cx="988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Line 318"/>
              <p:cNvSpPr>
                <a:spLocks noChangeShapeType="1"/>
              </p:cNvSpPr>
              <p:nvPr/>
            </p:nvSpPr>
            <p:spPr bwMode="auto">
              <a:xfrm>
                <a:off x="1868" y="2813"/>
                <a:ext cx="1256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Line 319"/>
              <p:cNvSpPr>
                <a:spLocks noChangeShapeType="1"/>
              </p:cNvSpPr>
              <p:nvPr/>
            </p:nvSpPr>
            <p:spPr bwMode="auto">
              <a:xfrm>
                <a:off x="2088" y="2729"/>
                <a:ext cx="830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Line 320"/>
              <p:cNvSpPr>
                <a:spLocks noChangeShapeType="1"/>
              </p:cNvSpPr>
              <p:nvPr/>
            </p:nvSpPr>
            <p:spPr bwMode="auto">
              <a:xfrm>
                <a:off x="1676" y="2562"/>
                <a:ext cx="726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Line 321"/>
              <p:cNvSpPr>
                <a:spLocks noChangeShapeType="1"/>
              </p:cNvSpPr>
              <p:nvPr/>
            </p:nvSpPr>
            <p:spPr bwMode="auto">
              <a:xfrm>
                <a:off x="1676" y="2478"/>
                <a:ext cx="439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Line 322"/>
              <p:cNvSpPr>
                <a:spLocks noChangeShapeType="1"/>
              </p:cNvSpPr>
              <p:nvPr/>
            </p:nvSpPr>
            <p:spPr bwMode="auto">
              <a:xfrm>
                <a:off x="1808" y="2394"/>
                <a:ext cx="1432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Line 323"/>
              <p:cNvSpPr>
                <a:spLocks noChangeShapeType="1"/>
              </p:cNvSpPr>
              <p:nvPr/>
            </p:nvSpPr>
            <p:spPr bwMode="auto">
              <a:xfrm>
                <a:off x="2691" y="2223"/>
                <a:ext cx="1355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Line 324"/>
              <p:cNvSpPr>
                <a:spLocks noChangeShapeType="1"/>
              </p:cNvSpPr>
              <p:nvPr/>
            </p:nvSpPr>
            <p:spPr bwMode="auto">
              <a:xfrm>
                <a:off x="1676" y="2139"/>
                <a:ext cx="799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Line 325"/>
              <p:cNvSpPr>
                <a:spLocks noChangeShapeType="1"/>
              </p:cNvSpPr>
              <p:nvPr/>
            </p:nvSpPr>
            <p:spPr bwMode="auto">
              <a:xfrm>
                <a:off x="2950" y="2055"/>
                <a:ext cx="1260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Line 326"/>
              <p:cNvSpPr>
                <a:spLocks noChangeShapeType="1"/>
              </p:cNvSpPr>
              <p:nvPr/>
            </p:nvSpPr>
            <p:spPr bwMode="auto">
              <a:xfrm>
                <a:off x="1676" y="1888"/>
                <a:ext cx="1832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Line 327"/>
              <p:cNvSpPr>
                <a:spLocks noChangeShapeType="1"/>
              </p:cNvSpPr>
              <p:nvPr/>
            </p:nvSpPr>
            <p:spPr bwMode="auto">
              <a:xfrm>
                <a:off x="1676" y="1804"/>
                <a:ext cx="1183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Line 328"/>
              <p:cNvSpPr>
                <a:spLocks noChangeShapeType="1"/>
              </p:cNvSpPr>
              <p:nvPr/>
            </p:nvSpPr>
            <p:spPr bwMode="auto">
              <a:xfrm>
                <a:off x="1676" y="1720"/>
                <a:ext cx="1204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Line 329"/>
              <p:cNvSpPr>
                <a:spLocks noChangeShapeType="1"/>
              </p:cNvSpPr>
              <p:nvPr/>
            </p:nvSpPr>
            <p:spPr bwMode="auto">
              <a:xfrm>
                <a:off x="2203" y="1552"/>
                <a:ext cx="1113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Line 330"/>
              <p:cNvSpPr>
                <a:spLocks noChangeShapeType="1"/>
              </p:cNvSpPr>
              <p:nvPr/>
            </p:nvSpPr>
            <p:spPr bwMode="auto">
              <a:xfrm>
                <a:off x="1676" y="1465"/>
                <a:ext cx="1424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Line 331"/>
              <p:cNvSpPr>
                <a:spLocks noChangeShapeType="1"/>
              </p:cNvSpPr>
              <p:nvPr/>
            </p:nvSpPr>
            <p:spPr bwMode="auto">
              <a:xfrm>
                <a:off x="1676" y="1381"/>
                <a:ext cx="827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Line 332"/>
              <p:cNvSpPr>
                <a:spLocks noChangeShapeType="1"/>
              </p:cNvSpPr>
              <p:nvPr/>
            </p:nvSpPr>
            <p:spPr bwMode="auto">
              <a:xfrm>
                <a:off x="2035" y="1214"/>
                <a:ext cx="1316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Line 333"/>
              <p:cNvSpPr>
                <a:spLocks noChangeShapeType="1"/>
              </p:cNvSpPr>
              <p:nvPr/>
            </p:nvSpPr>
            <p:spPr bwMode="auto">
              <a:xfrm>
                <a:off x="2325" y="1130"/>
                <a:ext cx="1620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Line 334"/>
              <p:cNvSpPr>
                <a:spLocks noChangeShapeType="1"/>
              </p:cNvSpPr>
              <p:nvPr/>
            </p:nvSpPr>
            <p:spPr bwMode="auto">
              <a:xfrm>
                <a:off x="2698" y="1046"/>
                <a:ext cx="1125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Line 335"/>
              <p:cNvSpPr>
                <a:spLocks noChangeShapeType="1"/>
              </p:cNvSpPr>
              <p:nvPr/>
            </p:nvSpPr>
            <p:spPr bwMode="auto">
              <a:xfrm>
                <a:off x="3173" y="879"/>
                <a:ext cx="960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Line 336"/>
              <p:cNvSpPr>
                <a:spLocks noChangeShapeType="1"/>
              </p:cNvSpPr>
              <p:nvPr/>
            </p:nvSpPr>
            <p:spPr bwMode="auto">
              <a:xfrm>
                <a:off x="3173" y="791"/>
                <a:ext cx="960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Line 337"/>
              <p:cNvSpPr>
                <a:spLocks noChangeShapeType="1"/>
              </p:cNvSpPr>
              <p:nvPr/>
            </p:nvSpPr>
            <p:spPr bwMode="auto">
              <a:xfrm>
                <a:off x="3205" y="707"/>
                <a:ext cx="932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Line 338"/>
              <p:cNvSpPr>
                <a:spLocks noChangeShapeType="1"/>
              </p:cNvSpPr>
              <p:nvPr/>
            </p:nvSpPr>
            <p:spPr bwMode="auto">
              <a:xfrm>
                <a:off x="3840" y="540"/>
                <a:ext cx="1068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Rectangle 339"/>
              <p:cNvSpPr>
                <a:spLocks noChangeArrowheads="1"/>
              </p:cNvSpPr>
              <p:nvPr/>
            </p:nvSpPr>
            <p:spPr bwMode="auto">
              <a:xfrm>
                <a:off x="2032" y="3550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Rectangle 340"/>
              <p:cNvSpPr>
                <a:spLocks noChangeArrowheads="1"/>
              </p:cNvSpPr>
              <p:nvPr/>
            </p:nvSpPr>
            <p:spPr bwMode="auto">
              <a:xfrm>
                <a:off x="1892" y="3466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Rectangle 341"/>
              <p:cNvSpPr>
                <a:spLocks noChangeArrowheads="1"/>
              </p:cNvSpPr>
              <p:nvPr/>
            </p:nvSpPr>
            <p:spPr bwMode="auto">
              <a:xfrm>
                <a:off x="1718" y="3382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Rectangle 342"/>
              <p:cNvSpPr>
                <a:spLocks noChangeArrowheads="1"/>
              </p:cNvSpPr>
              <p:nvPr/>
            </p:nvSpPr>
            <p:spPr bwMode="auto">
              <a:xfrm>
                <a:off x="2004" y="3211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Rectangle 343"/>
              <p:cNvSpPr>
                <a:spLocks noChangeArrowheads="1"/>
              </p:cNvSpPr>
              <p:nvPr/>
            </p:nvSpPr>
            <p:spPr bwMode="auto">
              <a:xfrm>
                <a:off x="2182" y="3127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Rectangle 344"/>
              <p:cNvSpPr>
                <a:spLocks noChangeArrowheads="1"/>
              </p:cNvSpPr>
              <p:nvPr/>
            </p:nvSpPr>
            <p:spPr bwMode="auto">
              <a:xfrm>
                <a:off x="2056" y="3043"/>
                <a:ext cx="46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Rectangle 345"/>
              <p:cNvSpPr>
                <a:spLocks noChangeArrowheads="1"/>
              </p:cNvSpPr>
              <p:nvPr/>
            </p:nvSpPr>
            <p:spPr bwMode="auto">
              <a:xfrm>
                <a:off x="2203" y="2876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Rectangle 346"/>
              <p:cNvSpPr>
                <a:spLocks noChangeArrowheads="1"/>
              </p:cNvSpPr>
              <p:nvPr/>
            </p:nvSpPr>
            <p:spPr bwMode="auto">
              <a:xfrm>
                <a:off x="2475" y="2792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Rectangle 347"/>
              <p:cNvSpPr>
                <a:spLocks noChangeArrowheads="1"/>
              </p:cNvSpPr>
              <p:nvPr/>
            </p:nvSpPr>
            <p:spPr bwMode="auto">
              <a:xfrm>
                <a:off x="2479" y="2708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Rectangle 348"/>
              <p:cNvSpPr>
                <a:spLocks noChangeArrowheads="1"/>
              </p:cNvSpPr>
              <p:nvPr/>
            </p:nvSpPr>
            <p:spPr bwMode="auto">
              <a:xfrm>
                <a:off x="1903" y="2537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Rectangle 349"/>
              <p:cNvSpPr>
                <a:spLocks noChangeArrowheads="1"/>
              </p:cNvSpPr>
              <p:nvPr/>
            </p:nvSpPr>
            <p:spPr bwMode="auto">
              <a:xfrm>
                <a:off x="1735" y="2453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Rectangle 350"/>
              <p:cNvSpPr>
                <a:spLocks noChangeArrowheads="1"/>
              </p:cNvSpPr>
              <p:nvPr/>
            </p:nvSpPr>
            <p:spPr bwMode="auto">
              <a:xfrm>
                <a:off x="2499" y="2370"/>
                <a:ext cx="46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Rectangle 351"/>
              <p:cNvSpPr>
                <a:spLocks noChangeArrowheads="1"/>
              </p:cNvSpPr>
              <p:nvPr/>
            </p:nvSpPr>
            <p:spPr bwMode="auto">
              <a:xfrm>
                <a:off x="3348" y="2202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Rectangle 352"/>
              <p:cNvSpPr>
                <a:spLocks noChangeArrowheads="1"/>
              </p:cNvSpPr>
              <p:nvPr/>
            </p:nvSpPr>
            <p:spPr bwMode="auto">
              <a:xfrm>
                <a:off x="1794" y="2118"/>
                <a:ext cx="46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Rectangle 353"/>
              <p:cNvSpPr>
                <a:spLocks noChangeArrowheads="1"/>
              </p:cNvSpPr>
              <p:nvPr/>
            </p:nvSpPr>
            <p:spPr bwMode="auto">
              <a:xfrm>
                <a:off x="3557" y="2034"/>
                <a:ext cx="46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Rectangle 354"/>
              <p:cNvSpPr>
                <a:spLocks noChangeArrowheads="1"/>
              </p:cNvSpPr>
              <p:nvPr/>
            </p:nvSpPr>
            <p:spPr bwMode="auto">
              <a:xfrm>
                <a:off x="2377" y="1867"/>
                <a:ext cx="46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Rectangle 355"/>
              <p:cNvSpPr>
                <a:spLocks noChangeArrowheads="1"/>
              </p:cNvSpPr>
              <p:nvPr/>
            </p:nvSpPr>
            <p:spPr bwMode="auto">
              <a:xfrm>
                <a:off x="2112" y="1779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Rectangle 356"/>
              <p:cNvSpPr>
                <a:spLocks noChangeArrowheads="1"/>
              </p:cNvSpPr>
              <p:nvPr/>
            </p:nvSpPr>
            <p:spPr bwMode="auto">
              <a:xfrm>
                <a:off x="2245" y="1696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Rectangle 357"/>
              <p:cNvSpPr>
                <a:spLocks noChangeArrowheads="1"/>
              </p:cNvSpPr>
              <p:nvPr/>
            </p:nvSpPr>
            <p:spPr bwMode="auto">
              <a:xfrm>
                <a:off x="2737" y="1528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Rectangle 358"/>
              <p:cNvSpPr>
                <a:spLocks noChangeArrowheads="1"/>
              </p:cNvSpPr>
              <p:nvPr/>
            </p:nvSpPr>
            <p:spPr bwMode="auto">
              <a:xfrm>
                <a:off x="2140" y="1444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Rectangle 359"/>
              <p:cNvSpPr>
                <a:spLocks noChangeArrowheads="1"/>
              </p:cNvSpPr>
              <p:nvPr/>
            </p:nvSpPr>
            <p:spPr bwMode="auto">
              <a:xfrm>
                <a:off x="1937" y="1360"/>
                <a:ext cx="46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Rectangle 360"/>
              <p:cNvSpPr>
                <a:spLocks noChangeArrowheads="1"/>
              </p:cNvSpPr>
              <p:nvPr/>
            </p:nvSpPr>
            <p:spPr bwMode="auto">
              <a:xfrm>
                <a:off x="2671" y="1193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Rectangle 361"/>
              <p:cNvSpPr>
                <a:spLocks noChangeArrowheads="1"/>
              </p:cNvSpPr>
              <p:nvPr/>
            </p:nvSpPr>
            <p:spPr bwMode="auto">
              <a:xfrm>
                <a:off x="3114" y="1106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Rectangle 362"/>
              <p:cNvSpPr>
                <a:spLocks noChangeArrowheads="1"/>
              </p:cNvSpPr>
              <p:nvPr/>
            </p:nvSpPr>
            <p:spPr bwMode="auto">
              <a:xfrm>
                <a:off x="3236" y="1022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Rectangle 363"/>
              <p:cNvSpPr>
                <a:spLocks noChangeArrowheads="1"/>
              </p:cNvSpPr>
              <p:nvPr/>
            </p:nvSpPr>
            <p:spPr bwMode="auto">
              <a:xfrm>
                <a:off x="3631" y="854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Rectangle 364"/>
              <p:cNvSpPr>
                <a:spLocks noChangeArrowheads="1"/>
              </p:cNvSpPr>
              <p:nvPr/>
            </p:nvSpPr>
            <p:spPr bwMode="auto">
              <a:xfrm>
                <a:off x="3631" y="770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Rectangle 365"/>
              <p:cNvSpPr>
                <a:spLocks noChangeArrowheads="1"/>
              </p:cNvSpPr>
              <p:nvPr/>
            </p:nvSpPr>
            <p:spPr bwMode="auto">
              <a:xfrm>
                <a:off x="3648" y="687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Rectangle 366"/>
              <p:cNvSpPr>
                <a:spLocks noChangeArrowheads="1"/>
              </p:cNvSpPr>
              <p:nvPr/>
            </p:nvSpPr>
            <p:spPr bwMode="auto">
              <a:xfrm>
                <a:off x="4353" y="519"/>
                <a:ext cx="46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Line 367"/>
              <p:cNvSpPr>
                <a:spLocks noChangeShapeType="1"/>
              </p:cNvSpPr>
              <p:nvPr/>
            </p:nvSpPr>
            <p:spPr bwMode="auto">
              <a:xfrm flipV="1">
                <a:off x="1585" y="449"/>
                <a:ext cx="0" cy="321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Line 368"/>
              <p:cNvSpPr>
                <a:spLocks noChangeShapeType="1"/>
              </p:cNvSpPr>
              <p:nvPr/>
            </p:nvSpPr>
            <p:spPr bwMode="auto">
              <a:xfrm flipH="1">
                <a:off x="1526" y="3571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Rectangle 369"/>
              <p:cNvSpPr>
                <a:spLocks noChangeArrowheads="1"/>
              </p:cNvSpPr>
              <p:nvPr/>
            </p:nvSpPr>
            <p:spPr bwMode="auto">
              <a:xfrm>
                <a:off x="660" y="3525"/>
                <a:ext cx="87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Frac. Foreign Born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0" name="Line 370"/>
              <p:cNvSpPr>
                <a:spLocks noChangeShapeType="1"/>
              </p:cNvSpPr>
              <p:nvPr/>
            </p:nvSpPr>
            <p:spPr bwMode="auto">
              <a:xfrm flipH="1">
                <a:off x="1526" y="3487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Rectangle 371"/>
              <p:cNvSpPr>
                <a:spLocks noChangeArrowheads="1"/>
              </p:cNvSpPr>
              <p:nvPr/>
            </p:nvSpPr>
            <p:spPr bwMode="auto">
              <a:xfrm>
                <a:off x="702" y="3441"/>
                <a:ext cx="834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Migration Outflow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2" name="Line 372"/>
              <p:cNvSpPr>
                <a:spLocks noChangeShapeType="1"/>
              </p:cNvSpPr>
              <p:nvPr/>
            </p:nvSpPr>
            <p:spPr bwMode="auto">
              <a:xfrm flipH="1">
                <a:off x="1526" y="3403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Rectangle 373"/>
              <p:cNvSpPr>
                <a:spLocks noChangeArrowheads="1"/>
              </p:cNvSpPr>
              <p:nvPr/>
            </p:nvSpPr>
            <p:spPr bwMode="auto">
              <a:xfrm>
                <a:off x="771" y="3358"/>
                <a:ext cx="765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Migration Inflow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4" name="Line 374"/>
              <p:cNvSpPr>
                <a:spLocks noChangeShapeType="1"/>
              </p:cNvSpPr>
              <p:nvPr/>
            </p:nvSpPr>
            <p:spPr bwMode="auto">
              <a:xfrm flipH="1">
                <a:off x="1526" y="3235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Rectangle 375"/>
              <p:cNvSpPr>
                <a:spLocks noChangeArrowheads="1"/>
              </p:cNvSpPr>
              <p:nvPr/>
            </p:nvSpPr>
            <p:spPr bwMode="auto">
              <a:xfrm>
                <a:off x="628" y="3190"/>
                <a:ext cx="908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Teenage LFP Rate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6" name="Line 376"/>
              <p:cNvSpPr>
                <a:spLocks noChangeShapeType="1"/>
              </p:cNvSpPr>
              <p:nvPr/>
            </p:nvSpPr>
            <p:spPr bwMode="auto">
              <a:xfrm flipH="1">
                <a:off x="1526" y="3152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Rectangle 377"/>
              <p:cNvSpPr>
                <a:spLocks noChangeArrowheads="1"/>
              </p:cNvSpPr>
              <p:nvPr/>
            </p:nvSpPr>
            <p:spPr bwMode="auto">
              <a:xfrm>
                <a:off x="485" y="3106"/>
                <a:ext cx="105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Chinese Import Growth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8" name="Line 378"/>
              <p:cNvSpPr>
                <a:spLocks noChangeShapeType="1"/>
              </p:cNvSpPr>
              <p:nvPr/>
            </p:nvSpPr>
            <p:spPr bwMode="auto">
              <a:xfrm flipH="1">
                <a:off x="1526" y="3068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Rectangle 379"/>
              <p:cNvSpPr>
                <a:spLocks noChangeArrowheads="1"/>
              </p:cNvSpPr>
              <p:nvPr/>
            </p:nvSpPr>
            <p:spPr bwMode="auto">
              <a:xfrm>
                <a:off x="573" y="3022"/>
                <a:ext cx="963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Manufacturing Share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0" name="Line 380"/>
              <p:cNvSpPr>
                <a:spLocks noChangeShapeType="1"/>
              </p:cNvSpPr>
              <p:nvPr/>
            </p:nvSpPr>
            <p:spPr bwMode="auto">
              <a:xfrm flipH="1">
                <a:off x="1526" y="2897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Rectangle 381"/>
              <p:cNvSpPr>
                <a:spLocks noChangeArrowheads="1"/>
              </p:cNvSpPr>
              <p:nvPr/>
            </p:nvSpPr>
            <p:spPr bwMode="auto">
              <a:xfrm>
                <a:off x="244" y="2851"/>
                <a:ext cx="1292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Coll Grad Rate (Inc Adjusted)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2" name="Line 382"/>
              <p:cNvSpPr>
                <a:spLocks noChangeShapeType="1"/>
              </p:cNvSpPr>
              <p:nvPr/>
            </p:nvSpPr>
            <p:spPr bwMode="auto">
              <a:xfrm flipH="1">
                <a:off x="1526" y="2813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3" name="Rectangle 383"/>
              <p:cNvSpPr>
                <a:spLocks noChangeArrowheads="1"/>
              </p:cNvSpPr>
              <p:nvPr/>
            </p:nvSpPr>
            <p:spPr bwMode="auto">
              <a:xfrm>
                <a:off x="803" y="2768"/>
                <a:ext cx="733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College Tuition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4" name="Line 384"/>
              <p:cNvSpPr>
                <a:spLocks noChangeShapeType="1"/>
              </p:cNvSpPr>
              <p:nvPr/>
            </p:nvSpPr>
            <p:spPr bwMode="auto">
              <a:xfrm flipH="1">
                <a:off x="1526" y="2729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5" name="Rectangle 385"/>
              <p:cNvSpPr>
                <a:spLocks noChangeArrowheads="1"/>
              </p:cNvSpPr>
              <p:nvPr/>
            </p:nvSpPr>
            <p:spPr bwMode="auto">
              <a:xfrm>
                <a:off x="590" y="2684"/>
                <a:ext cx="94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Colleges per Capita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6" name="Line 386"/>
              <p:cNvSpPr>
                <a:spLocks noChangeShapeType="1"/>
              </p:cNvSpPr>
              <p:nvPr/>
            </p:nvSpPr>
            <p:spPr bwMode="auto">
              <a:xfrm flipH="1">
                <a:off x="1526" y="2562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7" name="Rectangle 387"/>
              <p:cNvSpPr>
                <a:spLocks noChangeArrowheads="1"/>
              </p:cNvSpPr>
              <p:nvPr/>
            </p:nvSpPr>
            <p:spPr bwMode="auto">
              <a:xfrm>
                <a:off x="705" y="2516"/>
                <a:ext cx="83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Tax Progressivity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8" name="Line 388"/>
              <p:cNvSpPr>
                <a:spLocks noChangeShapeType="1"/>
              </p:cNvSpPr>
              <p:nvPr/>
            </p:nvSpPr>
            <p:spPr bwMode="auto">
              <a:xfrm flipH="1">
                <a:off x="1526" y="2478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9" name="Rectangle 389"/>
              <p:cNvSpPr>
                <a:spLocks noChangeArrowheads="1"/>
              </p:cNvSpPr>
              <p:nvPr/>
            </p:nvSpPr>
            <p:spPr bwMode="auto">
              <a:xfrm>
                <a:off x="576" y="2432"/>
                <a:ext cx="96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State EITC Exposure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0" name="Line 390"/>
              <p:cNvSpPr>
                <a:spLocks noChangeShapeType="1"/>
              </p:cNvSpPr>
              <p:nvPr/>
            </p:nvSpPr>
            <p:spPr bwMode="auto">
              <a:xfrm flipH="1">
                <a:off x="1526" y="2394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1" name="Rectangle 391"/>
              <p:cNvSpPr>
                <a:spLocks noChangeArrowheads="1"/>
              </p:cNvSpPr>
              <p:nvPr/>
            </p:nvSpPr>
            <p:spPr bwMode="auto">
              <a:xfrm>
                <a:off x="782" y="2349"/>
                <a:ext cx="754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Local Tax Rate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2" name="Line 392"/>
              <p:cNvSpPr>
                <a:spLocks noChangeShapeType="1"/>
              </p:cNvSpPr>
              <p:nvPr/>
            </p:nvSpPr>
            <p:spPr bwMode="auto">
              <a:xfrm flipH="1">
                <a:off x="1526" y="2223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3" name="Rectangle 393"/>
              <p:cNvSpPr>
                <a:spLocks noChangeArrowheads="1"/>
              </p:cNvSpPr>
              <p:nvPr/>
            </p:nvSpPr>
            <p:spPr bwMode="auto">
              <a:xfrm>
                <a:off x="845" y="2177"/>
                <a:ext cx="69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Frac. Married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4" name="Line 394"/>
              <p:cNvSpPr>
                <a:spLocks noChangeShapeType="1"/>
              </p:cNvSpPr>
              <p:nvPr/>
            </p:nvSpPr>
            <p:spPr bwMode="auto">
              <a:xfrm flipH="1">
                <a:off x="1526" y="2139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5" name="Rectangle 395"/>
              <p:cNvSpPr>
                <a:spLocks noChangeArrowheads="1"/>
              </p:cNvSpPr>
              <p:nvPr/>
            </p:nvSpPr>
            <p:spPr bwMode="auto">
              <a:xfrm>
                <a:off x="887" y="2094"/>
                <a:ext cx="64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Divorce Rate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6" name="Line 396"/>
              <p:cNvSpPr>
                <a:spLocks noChangeShapeType="1"/>
              </p:cNvSpPr>
              <p:nvPr/>
            </p:nvSpPr>
            <p:spPr bwMode="auto">
              <a:xfrm flipH="1">
                <a:off x="1526" y="2055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7" name="Rectangle 397"/>
              <p:cNvSpPr>
                <a:spLocks noChangeArrowheads="1"/>
              </p:cNvSpPr>
              <p:nvPr/>
            </p:nvSpPr>
            <p:spPr bwMode="auto">
              <a:xfrm>
                <a:off x="649" y="2010"/>
                <a:ext cx="887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Frac. Single Moms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8" name="Line 398"/>
              <p:cNvSpPr>
                <a:spLocks noChangeShapeType="1"/>
              </p:cNvSpPr>
              <p:nvPr/>
            </p:nvSpPr>
            <p:spPr bwMode="auto">
              <a:xfrm flipH="1">
                <a:off x="1526" y="1888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9" name="Rectangle 399"/>
              <p:cNvSpPr>
                <a:spLocks noChangeArrowheads="1"/>
              </p:cNvSpPr>
              <p:nvPr/>
            </p:nvSpPr>
            <p:spPr bwMode="auto">
              <a:xfrm>
                <a:off x="646" y="1842"/>
                <a:ext cx="89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Violent Crime Rate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0" name="Line 400"/>
              <p:cNvSpPr>
                <a:spLocks noChangeShapeType="1"/>
              </p:cNvSpPr>
              <p:nvPr/>
            </p:nvSpPr>
            <p:spPr bwMode="auto">
              <a:xfrm flipH="1">
                <a:off x="1526" y="1804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1" name="Rectangle 401"/>
              <p:cNvSpPr>
                <a:spLocks noChangeArrowheads="1"/>
              </p:cNvSpPr>
              <p:nvPr/>
            </p:nvSpPr>
            <p:spPr bwMode="auto">
              <a:xfrm>
                <a:off x="775" y="1758"/>
                <a:ext cx="76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Frac. Religious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2" name="Line 402"/>
              <p:cNvSpPr>
                <a:spLocks noChangeShapeType="1"/>
              </p:cNvSpPr>
              <p:nvPr/>
            </p:nvSpPr>
            <p:spPr bwMode="auto">
              <a:xfrm flipH="1">
                <a:off x="1526" y="1720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3" name="Rectangle 403"/>
              <p:cNvSpPr>
                <a:spLocks noChangeArrowheads="1"/>
              </p:cNvSpPr>
              <p:nvPr/>
            </p:nvSpPr>
            <p:spPr bwMode="auto">
              <a:xfrm>
                <a:off x="590" y="1675"/>
                <a:ext cx="94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Social Capital Index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4" name="Line 404"/>
              <p:cNvSpPr>
                <a:spLocks noChangeShapeType="1"/>
              </p:cNvSpPr>
              <p:nvPr/>
            </p:nvSpPr>
            <p:spPr bwMode="auto">
              <a:xfrm flipH="1">
                <a:off x="1526" y="1549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5" name="Rectangle 405"/>
              <p:cNvSpPr>
                <a:spLocks noChangeArrowheads="1"/>
              </p:cNvSpPr>
              <p:nvPr/>
            </p:nvSpPr>
            <p:spPr bwMode="auto">
              <a:xfrm>
                <a:off x="576" y="1504"/>
                <a:ext cx="96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High School Dropout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63" name="Line 407"/>
            <p:cNvSpPr>
              <a:spLocks noChangeShapeType="1"/>
            </p:cNvSpPr>
            <p:nvPr/>
          </p:nvSpPr>
          <p:spPr bwMode="auto">
            <a:xfrm flipH="1">
              <a:off x="1526" y="146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408"/>
            <p:cNvSpPr>
              <a:spLocks noChangeArrowheads="1"/>
            </p:cNvSpPr>
            <p:nvPr/>
          </p:nvSpPr>
          <p:spPr bwMode="auto">
            <a:xfrm>
              <a:off x="332" y="1420"/>
              <a:ext cx="120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Test Scores (Inc Adjusted) (+)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5" name="Line 409"/>
            <p:cNvSpPr>
              <a:spLocks noChangeShapeType="1"/>
            </p:cNvSpPr>
            <p:nvPr/>
          </p:nvSpPr>
          <p:spPr bwMode="auto">
            <a:xfrm flipH="1">
              <a:off x="1526" y="138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Rectangle 410"/>
            <p:cNvSpPr>
              <a:spLocks noChangeArrowheads="1"/>
            </p:cNvSpPr>
            <p:nvPr/>
          </p:nvSpPr>
          <p:spPr bwMode="auto">
            <a:xfrm>
              <a:off x="510" y="1336"/>
              <a:ext cx="102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Student-Teacher Ratio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7" name="Line 411"/>
            <p:cNvSpPr>
              <a:spLocks noChangeShapeType="1"/>
            </p:cNvSpPr>
            <p:nvPr/>
          </p:nvSpPr>
          <p:spPr bwMode="auto">
            <a:xfrm flipH="1">
              <a:off x="1526" y="121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Rectangle 412"/>
            <p:cNvSpPr>
              <a:spLocks noChangeArrowheads="1"/>
            </p:cNvSpPr>
            <p:nvPr/>
          </p:nvSpPr>
          <p:spPr bwMode="auto">
            <a:xfrm>
              <a:off x="670" y="1168"/>
              <a:ext cx="86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Top 1% Inc. Share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9" name="Line 413"/>
            <p:cNvSpPr>
              <a:spLocks noChangeShapeType="1"/>
            </p:cNvSpPr>
            <p:nvPr/>
          </p:nvSpPr>
          <p:spPr bwMode="auto">
            <a:xfrm flipH="1">
              <a:off x="1526" y="113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Rectangle 414"/>
            <p:cNvSpPr>
              <a:spLocks noChangeArrowheads="1"/>
            </p:cNvSpPr>
            <p:nvPr/>
          </p:nvSpPr>
          <p:spPr bwMode="auto">
            <a:xfrm>
              <a:off x="998" y="1085"/>
              <a:ext cx="53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Gini Coef.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1" name="Line 415"/>
            <p:cNvSpPr>
              <a:spLocks noChangeShapeType="1"/>
            </p:cNvSpPr>
            <p:nvPr/>
          </p:nvSpPr>
          <p:spPr bwMode="auto">
            <a:xfrm flipH="1">
              <a:off x="1526" y="104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416"/>
            <p:cNvSpPr>
              <a:spLocks noChangeArrowheads="1"/>
            </p:cNvSpPr>
            <p:nvPr/>
          </p:nvSpPr>
          <p:spPr bwMode="auto">
            <a:xfrm>
              <a:off x="408" y="1001"/>
              <a:ext cx="112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Mean Household Income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3" name="Line 417"/>
            <p:cNvSpPr>
              <a:spLocks noChangeShapeType="1"/>
            </p:cNvSpPr>
            <p:nvPr/>
          </p:nvSpPr>
          <p:spPr bwMode="auto">
            <a:xfrm flipH="1">
              <a:off x="1526" y="87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418"/>
            <p:cNvSpPr>
              <a:spLocks noChangeArrowheads="1"/>
            </p:cNvSpPr>
            <p:nvPr/>
          </p:nvSpPr>
          <p:spPr bwMode="auto">
            <a:xfrm>
              <a:off x="419" y="833"/>
              <a:ext cx="111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Frac. &lt; 15 Mins to Work (+)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5" name="Line 419"/>
            <p:cNvSpPr>
              <a:spLocks noChangeShapeType="1"/>
            </p:cNvSpPr>
            <p:nvPr/>
          </p:nvSpPr>
          <p:spPr bwMode="auto">
            <a:xfrm flipH="1">
              <a:off x="1526" y="79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Rectangle 420"/>
            <p:cNvSpPr>
              <a:spLocks noChangeArrowheads="1"/>
            </p:cNvSpPr>
            <p:nvPr/>
          </p:nvSpPr>
          <p:spPr bwMode="auto">
            <a:xfrm>
              <a:off x="503" y="746"/>
              <a:ext cx="103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Segregation of Poverty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7" name="Line 421"/>
            <p:cNvSpPr>
              <a:spLocks noChangeShapeType="1"/>
            </p:cNvSpPr>
            <p:nvPr/>
          </p:nvSpPr>
          <p:spPr bwMode="auto">
            <a:xfrm flipH="1">
              <a:off x="1526" y="70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Rectangle 422"/>
            <p:cNvSpPr>
              <a:spLocks noChangeArrowheads="1"/>
            </p:cNvSpPr>
            <p:nvPr/>
          </p:nvSpPr>
          <p:spPr bwMode="auto">
            <a:xfrm>
              <a:off x="642" y="662"/>
              <a:ext cx="89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Racial Segregation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9" name="Line 423"/>
            <p:cNvSpPr>
              <a:spLocks noChangeShapeType="1"/>
            </p:cNvSpPr>
            <p:nvPr/>
          </p:nvSpPr>
          <p:spPr bwMode="auto">
            <a:xfrm flipH="1">
              <a:off x="1526" y="54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Rectangle 424"/>
            <p:cNvSpPr>
              <a:spLocks noChangeArrowheads="1"/>
            </p:cNvSpPr>
            <p:nvPr/>
          </p:nvSpPr>
          <p:spPr bwMode="auto">
            <a:xfrm>
              <a:off x="527" y="494"/>
              <a:ext cx="97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err="1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Frac</a:t>
              </a: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effectLst/>
                  <a:latin typeface="Arial" panose="020B0604020202020204" pitchFamily="34" charset="0"/>
                </a:rPr>
                <a:t>. Black Residents (-)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1" name="Line 425"/>
            <p:cNvSpPr>
              <a:spLocks noChangeShapeType="1"/>
            </p:cNvSpPr>
            <p:nvPr/>
          </p:nvSpPr>
          <p:spPr bwMode="auto">
            <a:xfrm>
              <a:off x="1585" y="3665"/>
              <a:ext cx="404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Line 426"/>
            <p:cNvSpPr>
              <a:spLocks noChangeShapeType="1"/>
            </p:cNvSpPr>
            <p:nvPr/>
          </p:nvSpPr>
          <p:spPr bwMode="auto">
            <a:xfrm>
              <a:off x="1676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427"/>
            <p:cNvSpPr>
              <a:spLocks noChangeArrowheads="1"/>
            </p:cNvSpPr>
            <p:nvPr/>
          </p:nvSpPr>
          <p:spPr bwMode="auto">
            <a:xfrm>
              <a:off x="1637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4" name="Line 428"/>
            <p:cNvSpPr>
              <a:spLocks noChangeShapeType="1"/>
            </p:cNvSpPr>
            <p:nvPr/>
          </p:nvSpPr>
          <p:spPr bwMode="auto">
            <a:xfrm>
              <a:off x="2447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429"/>
            <p:cNvSpPr>
              <a:spLocks noChangeArrowheads="1"/>
            </p:cNvSpPr>
            <p:nvPr/>
          </p:nvSpPr>
          <p:spPr bwMode="auto">
            <a:xfrm>
              <a:off x="2346" y="3752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6" name="Line 430"/>
            <p:cNvSpPr>
              <a:spLocks noChangeShapeType="1"/>
            </p:cNvSpPr>
            <p:nvPr/>
          </p:nvSpPr>
          <p:spPr bwMode="auto">
            <a:xfrm>
              <a:off x="322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Rectangle 431"/>
            <p:cNvSpPr>
              <a:spLocks noChangeArrowheads="1"/>
            </p:cNvSpPr>
            <p:nvPr/>
          </p:nvSpPr>
          <p:spPr bwMode="auto">
            <a:xfrm>
              <a:off x="3121" y="3752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8" name="Line 432"/>
            <p:cNvSpPr>
              <a:spLocks noChangeShapeType="1"/>
            </p:cNvSpPr>
            <p:nvPr/>
          </p:nvSpPr>
          <p:spPr bwMode="auto">
            <a:xfrm>
              <a:off x="3994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9" name="Rectangle 433"/>
            <p:cNvSpPr>
              <a:spLocks noChangeArrowheads="1"/>
            </p:cNvSpPr>
            <p:nvPr/>
          </p:nvSpPr>
          <p:spPr bwMode="auto">
            <a:xfrm>
              <a:off x="3892" y="3752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0" name="Line 434"/>
            <p:cNvSpPr>
              <a:spLocks noChangeShapeType="1"/>
            </p:cNvSpPr>
            <p:nvPr/>
          </p:nvSpPr>
          <p:spPr bwMode="auto">
            <a:xfrm>
              <a:off x="4765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1" name="Rectangle 435"/>
            <p:cNvSpPr>
              <a:spLocks noChangeArrowheads="1"/>
            </p:cNvSpPr>
            <p:nvPr/>
          </p:nvSpPr>
          <p:spPr bwMode="auto">
            <a:xfrm>
              <a:off x="4664" y="3752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2" name="Line 436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3" name="Rectangle 437"/>
            <p:cNvSpPr>
              <a:spLocks noChangeArrowheads="1"/>
            </p:cNvSpPr>
            <p:nvPr/>
          </p:nvSpPr>
          <p:spPr bwMode="auto">
            <a:xfrm>
              <a:off x="5439" y="3752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4" name="Rectangle 438"/>
            <p:cNvSpPr>
              <a:spLocks noChangeArrowheads="1"/>
            </p:cNvSpPr>
            <p:nvPr/>
          </p:nvSpPr>
          <p:spPr bwMode="auto">
            <a:xfrm>
              <a:off x="2803" y="3937"/>
              <a:ext cx="173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Magnitude of Correlation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5" name="Rectangle 439"/>
            <p:cNvSpPr>
              <a:spLocks noChangeArrowheads="1"/>
            </p:cNvSpPr>
            <p:nvPr/>
          </p:nvSpPr>
          <p:spPr bwMode="auto">
            <a:xfrm>
              <a:off x="3578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58" name="TextBox 257"/>
          <p:cNvSpPr txBox="1"/>
          <p:nvPr/>
        </p:nvSpPr>
        <p:spPr>
          <a:xfrm>
            <a:off x="-28895" y="87868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Correlates of Spatial Variation in Employment Gender Gap</a:t>
            </a:r>
            <a:endParaRPr lang="en-US" altLang="en-US" sz="1200" dirty="0" smtClean="0"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Across CZs, Bottom Parent Income Quintile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-2852729" y="2700330"/>
            <a:ext cx="63488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MIG   LAB  COLL  TAX   FAM  SOC K-12  INC   SEG </a:t>
            </a:r>
            <a:endParaRPr lang="en-US" sz="16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337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roup 496"/>
          <p:cNvGrpSpPr>
            <a:grpSpLocks noChangeAspect="1"/>
          </p:cNvGrpSpPr>
          <p:nvPr/>
        </p:nvGrpSpPr>
        <p:grpSpPr bwMode="auto">
          <a:xfrm>
            <a:off x="71438" y="196850"/>
            <a:ext cx="9153525" cy="6661150"/>
            <a:chOff x="-3" y="62"/>
            <a:chExt cx="5766" cy="4196"/>
          </a:xfrm>
        </p:grpSpPr>
        <p:sp>
          <p:nvSpPr>
            <p:cNvPr id="498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97" name="Group 205"/>
            <p:cNvGrpSpPr>
              <a:grpSpLocks/>
            </p:cNvGrpSpPr>
            <p:nvPr/>
          </p:nvGrpSpPr>
          <p:grpSpPr bwMode="auto">
            <a:xfrm>
              <a:off x="-3" y="62"/>
              <a:ext cx="5766" cy="4196"/>
              <a:chOff x="-3" y="62"/>
              <a:chExt cx="5766" cy="4196"/>
            </a:xfrm>
          </p:grpSpPr>
          <p:sp>
            <p:nvSpPr>
              <p:cNvPr id="932" name="Rectangle 5"/>
              <p:cNvSpPr>
                <a:spLocks noChangeArrowheads="1"/>
              </p:cNvSpPr>
              <p:nvPr/>
            </p:nvSpPr>
            <p:spPr bwMode="auto">
              <a:xfrm>
                <a:off x="-3" y="62"/>
                <a:ext cx="5766" cy="41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" name="Rectangle 6"/>
              <p:cNvSpPr>
                <a:spLocks noChangeArrowheads="1"/>
              </p:cNvSpPr>
              <p:nvPr/>
            </p:nvSpPr>
            <p:spPr bwMode="auto">
              <a:xfrm>
                <a:off x="0" y="68"/>
                <a:ext cx="5757" cy="4187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" name="Rectangle 7"/>
              <p:cNvSpPr>
                <a:spLocks noChangeArrowheads="1"/>
              </p:cNvSpPr>
              <p:nvPr/>
            </p:nvSpPr>
            <p:spPr bwMode="auto">
              <a:xfrm>
                <a:off x="1585" y="449"/>
                <a:ext cx="4046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" name="Line 8"/>
              <p:cNvSpPr>
                <a:spLocks noChangeShapeType="1"/>
              </p:cNvSpPr>
              <p:nvPr/>
            </p:nvSpPr>
            <p:spPr bwMode="auto">
              <a:xfrm flipV="1">
                <a:off x="1676" y="449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" name="Line 9"/>
              <p:cNvSpPr>
                <a:spLocks noChangeShapeType="1"/>
              </p:cNvSpPr>
              <p:nvPr/>
            </p:nvSpPr>
            <p:spPr bwMode="auto">
              <a:xfrm flipV="1">
                <a:off x="2447" y="449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" name="Line 10"/>
              <p:cNvSpPr>
                <a:spLocks noChangeShapeType="1"/>
              </p:cNvSpPr>
              <p:nvPr/>
            </p:nvSpPr>
            <p:spPr bwMode="auto">
              <a:xfrm flipV="1">
                <a:off x="3222" y="449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" name="Line 11"/>
              <p:cNvSpPr>
                <a:spLocks noChangeShapeType="1"/>
              </p:cNvSpPr>
              <p:nvPr/>
            </p:nvSpPr>
            <p:spPr bwMode="auto">
              <a:xfrm flipV="1">
                <a:off x="3994" y="449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" name="Line 12"/>
              <p:cNvSpPr>
                <a:spLocks noChangeShapeType="1"/>
              </p:cNvSpPr>
              <p:nvPr/>
            </p:nvSpPr>
            <p:spPr bwMode="auto">
              <a:xfrm flipV="1">
                <a:off x="4765" y="449"/>
                <a:ext cx="0" cy="3216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" name="Line 13"/>
              <p:cNvSpPr>
                <a:spLocks noChangeShapeType="1"/>
              </p:cNvSpPr>
              <p:nvPr/>
            </p:nvSpPr>
            <p:spPr bwMode="auto">
              <a:xfrm>
                <a:off x="1585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" name="Line 14"/>
              <p:cNvSpPr>
                <a:spLocks noChangeShapeType="1"/>
              </p:cNvSpPr>
              <p:nvPr/>
            </p:nvSpPr>
            <p:spPr bwMode="auto">
              <a:xfrm>
                <a:off x="1711" y="3319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" name="Line 15"/>
              <p:cNvSpPr>
                <a:spLocks noChangeShapeType="1"/>
              </p:cNvSpPr>
              <p:nvPr/>
            </p:nvSpPr>
            <p:spPr bwMode="auto">
              <a:xfrm>
                <a:off x="1836" y="3319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" name="Line 16"/>
              <p:cNvSpPr>
                <a:spLocks noChangeShapeType="1"/>
              </p:cNvSpPr>
              <p:nvPr/>
            </p:nvSpPr>
            <p:spPr bwMode="auto">
              <a:xfrm>
                <a:off x="1958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" name="Line 17"/>
              <p:cNvSpPr>
                <a:spLocks noChangeShapeType="1"/>
              </p:cNvSpPr>
              <p:nvPr/>
            </p:nvSpPr>
            <p:spPr bwMode="auto">
              <a:xfrm>
                <a:off x="2084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" name="Line 18"/>
              <p:cNvSpPr>
                <a:spLocks noChangeShapeType="1"/>
              </p:cNvSpPr>
              <p:nvPr/>
            </p:nvSpPr>
            <p:spPr bwMode="auto">
              <a:xfrm>
                <a:off x="2210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" name="Line 19"/>
              <p:cNvSpPr>
                <a:spLocks noChangeShapeType="1"/>
              </p:cNvSpPr>
              <p:nvPr/>
            </p:nvSpPr>
            <p:spPr bwMode="auto">
              <a:xfrm>
                <a:off x="2335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7" name="Line 20"/>
              <p:cNvSpPr>
                <a:spLocks noChangeShapeType="1"/>
              </p:cNvSpPr>
              <p:nvPr/>
            </p:nvSpPr>
            <p:spPr bwMode="auto">
              <a:xfrm>
                <a:off x="2461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8" name="Line 21"/>
              <p:cNvSpPr>
                <a:spLocks noChangeShapeType="1"/>
              </p:cNvSpPr>
              <p:nvPr/>
            </p:nvSpPr>
            <p:spPr bwMode="auto">
              <a:xfrm>
                <a:off x="2587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9" name="Line 22"/>
              <p:cNvSpPr>
                <a:spLocks noChangeShapeType="1"/>
              </p:cNvSpPr>
              <p:nvPr/>
            </p:nvSpPr>
            <p:spPr bwMode="auto">
              <a:xfrm>
                <a:off x="2712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0" name="Line 23"/>
              <p:cNvSpPr>
                <a:spLocks noChangeShapeType="1"/>
              </p:cNvSpPr>
              <p:nvPr/>
            </p:nvSpPr>
            <p:spPr bwMode="auto">
              <a:xfrm>
                <a:off x="2838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1" name="Line 24"/>
              <p:cNvSpPr>
                <a:spLocks noChangeShapeType="1"/>
              </p:cNvSpPr>
              <p:nvPr/>
            </p:nvSpPr>
            <p:spPr bwMode="auto">
              <a:xfrm>
                <a:off x="2964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" name="Line 25"/>
              <p:cNvSpPr>
                <a:spLocks noChangeShapeType="1"/>
              </p:cNvSpPr>
              <p:nvPr/>
            </p:nvSpPr>
            <p:spPr bwMode="auto">
              <a:xfrm>
                <a:off x="3089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3" name="Line 26"/>
              <p:cNvSpPr>
                <a:spLocks noChangeShapeType="1"/>
              </p:cNvSpPr>
              <p:nvPr/>
            </p:nvSpPr>
            <p:spPr bwMode="auto">
              <a:xfrm>
                <a:off x="3215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4" name="Line 27"/>
              <p:cNvSpPr>
                <a:spLocks noChangeShapeType="1"/>
              </p:cNvSpPr>
              <p:nvPr/>
            </p:nvSpPr>
            <p:spPr bwMode="auto">
              <a:xfrm>
                <a:off x="3341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5" name="Line 28"/>
              <p:cNvSpPr>
                <a:spLocks noChangeShapeType="1"/>
              </p:cNvSpPr>
              <p:nvPr/>
            </p:nvSpPr>
            <p:spPr bwMode="auto">
              <a:xfrm>
                <a:off x="3466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6" name="Line 29"/>
              <p:cNvSpPr>
                <a:spLocks noChangeShapeType="1"/>
              </p:cNvSpPr>
              <p:nvPr/>
            </p:nvSpPr>
            <p:spPr bwMode="auto">
              <a:xfrm>
                <a:off x="3592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" name="Line 30"/>
              <p:cNvSpPr>
                <a:spLocks noChangeShapeType="1"/>
              </p:cNvSpPr>
              <p:nvPr/>
            </p:nvSpPr>
            <p:spPr bwMode="auto">
              <a:xfrm>
                <a:off x="3718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8" name="Line 31"/>
              <p:cNvSpPr>
                <a:spLocks noChangeShapeType="1"/>
              </p:cNvSpPr>
              <p:nvPr/>
            </p:nvSpPr>
            <p:spPr bwMode="auto">
              <a:xfrm>
                <a:off x="3843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9" name="Line 32"/>
              <p:cNvSpPr>
                <a:spLocks noChangeShapeType="1"/>
              </p:cNvSpPr>
              <p:nvPr/>
            </p:nvSpPr>
            <p:spPr bwMode="auto">
              <a:xfrm>
                <a:off x="3969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0" name="Line 33"/>
              <p:cNvSpPr>
                <a:spLocks noChangeShapeType="1"/>
              </p:cNvSpPr>
              <p:nvPr/>
            </p:nvSpPr>
            <p:spPr bwMode="auto">
              <a:xfrm>
                <a:off x="4095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1" name="Line 34"/>
              <p:cNvSpPr>
                <a:spLocks noChangeShapeType="1"/>
              </p:cNvSpPr>
              <p:nvPr/>
            </p:nvSpPr>
            <p:spPr bwMode="auto">
              <a:xfrm>
                <a:off x="4221" y="3319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2" name="Line 35"/>
              <p:cNvSpPr>
                <a:spLocks noChangeShapeType="1"/>
              </p:cNvSpPr>
              <p:nvPr/>
            </p:nvSpPr>
            <p:spPr bwMode="auto">
              <a:xfrm>
                <a:off x="4346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3" name="Line 36"/>
              <p:cNvSpPr>
                <a:spLocks noChangeShapeType="1"/>
              </p:cNvSpPr>
              <p:nvPr/>
            </p:nvSpPr>
            <p:spPr bwMode="auto">
              <a:xfrm>
                <a:off x="4472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4" name="Line 37"/>
              <p:cNvSpPr>
                <a:spLocks noChangeShapeType="1"/>
              </p:cNvSpPr>
              <p:nvPr/>
            </p:nvSpPr>
            <p:spPr bwMode="auto">
              <a:xfrm>
                <a:off x="4598" y="3319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5" name="Line 38"/>
              <p:cNvSpPr>
                <a:spLocks noChangeShapeType="1"/>
              </p:cNvSpPr>
              <p:nvPr/>
            </p:nvSpPr>
            <p:spPr bwMode="auto">
              <a:xfrm>
                <a:off x="4723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6" name="Line 39"/>
              <p:cNvSpPr>
                <a:spLocks noChangeShapeType="1"/>
              </p:cNvSpPr>
              <p:nvPr/>
            </p:nvSpPr>
            <p:spPr bwMode="auto">
              <a:xfrm>
                <a:off x="4849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7" name="Line 40"/>
              <p:cNvSpPr>
                <a:spLocks noChangeShapeType="1"/>
              </p:cNvSpPr>
              <p:nvPr/>
            </p:nvSpPr>
            <p:spPr bwMode="auto">
              <a:xfrm>
                <a:off x="4975" y="3319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8" name="Line 41"/>
              <p:cNvSpPr>
                <a:spLocks noChangeShapeType="1"/>
              </p:cNvSpPr>
              <p:nvPr/>
            </p:nvSpPr>
            <p:spPr bwMode="auto">
              <a:xfrm>
                <a:off x="5100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9" name="Line 42"/>
              <p:cNvSpPr>
                <a:spLocks noChangeShapeType="1"/>
              </p:cNvSpPr>
              <p:nvPr/>
            </p:nvSpPr>
            <p:spPr bwMode="auto">
              <a:xfrm>
                <a:off x="5226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0" name="Line 43"/>
              <p:cNvSpPr>
                <a:spLocks noChangeShapeType="1"/>
              </p:cNvSpPr>
              <p:nvPr/>
            </p:nvSpPr>
            <p:spPr bwMode="auto">
              <a:xfrm>
                <a:off x="5352" y="3319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1" name="Line 44"/>
              <p:cNvSpPr>
                <a:spLocks noChangeShapeType="1"/>
              </p:cNvSpPr>
              <p:nvPr/>
            </p:nvSpPr>
            <p:spPr bwMode="auto">
              <a:xfrm>
                <a:off x="5477" y="3319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2" name="Line 45"/>
              <p:cNvSpPr>
                <a:spLocks noChangeShapeType="1"/>
              </p:cNvSpPr>
              <p:nvPr/>
            </p:nvSpPr>
            <p:spPr bwMode="auto">
              <a:xfrm>
                <a:off x="5603" y="3319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" name="Line 46"/>
              <p:cNvSpPr>
                <a:spLocks noChangeShapeType="1"/>
              </p:cNvSpPr>
              <p:nvPr/>
            </p:nvSpPr>
            <p:spPr bwMode="auto">
              <a:xfrm>
                <a:off x="1585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4" name="Line 47"/>
              <p:cNvSpPr>
                <a:spLocks noChangeShapeType="1"/>
              </p:cNvSpPr>
              <p:nvPr/>
            </p:nvSpPr>
            <p:spPr bwMode="auto">
              <a:xfrm>
                <a:off x="1711" y="298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5" name="Line 48"/>
              <p:cNvSpPr>
                <a:spLocks noChangeShapeType="1"/>
              </p:cNvSpPr>
              <p:nvPr/>
            </p:nvSpPr>
            <p:spPr bwMode="auto">
              <a:xfrm>
                <a:off x="1836" y="2984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6" name="Line 49"/>
              <p:cNvSpPr>
                <a:spLocks noChangeShapeType="1"/>
              </p:cNvSpPr>
              <p:nvPr/>
            </p:nvSpPr>
            <p:spPr bwMode="auto">
              <a:xfrm>
                <a:off x="1958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7" name="Line 50"/>
              <p:cNvSpPr>
                <a:spLocks noChangeShapeType="1"/>
              </p:cNvSpPr>
              <p:nvPr/>
            </p:nvSpPr>
            <p:spPr bwMode="auto">
              <a:xfrm>
                <a:off x="2084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8" name="Line 51"/>
              <p:cNvSpPr>
                <a:spLocks noChangeShapeType="1"/>
              </p:cNvSpPr>
              <p:nvPr/>
            </p:nvSpPr>
            <p:spPr bwMode="auto">
              <a:xfrm>
                <a:off x="2210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" name="Line 52"/>
              <p:cNvSpPr>
                <a:spLocks noChangeShapeType="1"/>
              </p:cNvSpPr>
              <p:nvPr/>
            </p:nvSpPr>
            <p:spPr bwMode="auto">
              <a:xfrm>
                <a:off x="2335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" name="Line 53"/>
              <p:cNvSpPr>
                <a:spLocks noChangeShapeType="1"/>
              </p:cNvSpPr>
              <p:nvPr/>
            </p:nvSpPr>
            <p:spPr bwMode="auto">
              <a:xfrm>
                <a:off x="2461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" name="Line 54"/>
              <p:cNvSpPr>
                <a:spLocks noChangeShapeType="1"/>
              </p:cNvSpPr>
              <p:nvPr/>
            </p:nvSpPr>
            <p:spPr bwMode="auto">
              <a:xfrm>
                <a:off x="2587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" name="Line 55"/>
              <p:cNvSpPr>
                <a:spLocks noChangeShapeType="1"/>
              </p:cNvSpPr>
              <p:nvPr/>
            </p:nvSpPr>
            <p:spPr bwMode="auto">
              <a:xfrm>
                <a:off x="2712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" name="Line 56"/>
              <p:cNvSpPr>
                <a:spLocks noChangeShapeType="1"/>
              </p:cNvSpPr>
              <p:nvPr/>
            </p:nvSpPr>
            <p:spPr bwMode="auto">
              <a:xfrm>
                <a:off x="2838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" name="Line 57"/>
              <p:cNvSpPr>
                <a:spLocks noChangeShapeType="1"/>
              </p:cNvSpPr>
              <p:nvPr/>
            </p:nvSpPr>
            <p:spPr bwMode="auto">
              <a:xfrm>
                <a:off x="2964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" name="Line 58"/>
              <p:cNvSpPr>
                <a:spLocks noChangeShapeType="1"/>
              </p:cNvSpPr>
              <p:nvPr/>
            </p:nvSpPr>
            <p:spPr bwMode="auto">
              <a:xfrm>
                <a:off x="3089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6" name="Line 59"/>
              <p:cNvSpPr>
                <a:spLocks noChangeShapeType="1"/>
              </p:cNvSpPr>
              <p:nvPr/>
            </p:nvSpPr>
            <p:spPr bwMode="auto">
              <a:xfrm>
                <a:off x="3215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" name="Line 60"/>
              <p:cNvSpPr>
                <a:spLocks noChangeShapeType="1"/>
              </p:cNvSpPr>
              <p:nvPr/>
            </p:nvSpPr>
            <p:spPr bwMode="auto">
              <a:xfrm>
                <a:off x="3341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" name="Line 61"/>
              <p:cNvSpPr>
                <a:spLocks noChangeShapeType="1"/>
              </p:cNvSpPr>
              <p:nvPr/>
            </p:nvSpPr>
            <p:spPr bwMode="auto">
              <a:xfrm>
                <a:off x="3466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9" name="Line 62"/>
              <p:cNvSpPr>
                <a:spLocks noChangeShapeType="1"/>
              </p:cNvSpPr>
              <p:nvPr/>
            </p:nvSpPr>
            <p:spPr bwMode="auto">
              <a:xfrm>
                <a:off x="3592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" name="Line 63"/>
              <p:cNvSpPr>
                <a:spLocks noChangeShapeType="1"/>
              </p:cNvSpPr>
              <p:nvPr/>
            </p:nvSpPr>
            <p:spPr bwMode="auto">
              <a:xfrm>
                <a:off x="3718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1" name="Line 64"/>
              <p:cNvSpPr>
                <a:spLocks noChangeShapeType="1"/>
              </p:cNvSpPr>
              <p:nvPr/>
            </p:nvSpPr>
            <p:spPr bwMode="auto">
              <a:xfrm>
                <a:off x="3843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2" name="Line 65"/>
              <p:cNvSpPr>
                <a:spLocks noChangeShapeType="1"/>
              </p:cNvSpPr>
              <p:nvPr/>
            </p:nvSpPr>
            <p:spPr bwMode="auto">
              <a:xfrm>
                <a:off x="3969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3" name="Line 66"/>
              <p:cNvSpPr>
                <a:spLocks noChangeShapeType="1"/>
              </p:cNvSpPr>
              <p:nvPr/>
            </p:nvSpPr>
            <p:spPr bwMode="auto">
              <a:xfrm>
                <a:off x="4095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4" name="Line 67"/>
              <p:cNvSpPr>
                <a:spLocks noChangeShapeType="1"/>
              </p:cNvSpPr>
              <p:nvPr/>
            </p:nvSpPr>
            <p:spPr bwMode="auto">
              <a:xfrm>
                <a:off x="4221" y="298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5" name="Line 68"/>
              <p:cNvSpPr>
                <a:spLocks noChangeShapeType="1"/>
              </p:cNvSpPr>
              <p:nvPr/>
            </p:nvSpPr>
            <p:spPr bwMode="auto">
              <a:xfrm>
                <a:off x="4346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6" name="Line 69"/>
              <p:cNvSpPr>
                <a:spLocks noChangeShapeType="1"/>
              </p:cNvSpPr>
              <p:nvPr/>
            </p:nvSpPr>
            <p:spPr bwMode="auto">
              <a:xfrm>
                <a:off x="4472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7" name="Line 70"/>
              <p:cNvSpPr>
                <a:spLocks noChangeShapeType="1"/>
              </p:cNvSpPr>
              <p:nvPr/>
            </p:nvSpPr>
            <p:spPr bwMode="auto">
              <a:xfrm>
                <a:off x="4598" y="298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8" name="Line 71"/>
              <p:cNvSpPr>
                <a:spLocks noChangeShapeType="1"/>
              </p:cNvSpPr>
              <p:nvPr/>
            </p:nvSpPr>
            <p:spPr bwMode="auto">
              <a:xfrm>
                <a:off x="4723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9" name="Line 72"/>
              <p:cNvSpPr>
                <a:spLocks noChangeShapeType="1"/>
              </p:cNvSpPr>
              <p:nvPr/>
            </p:nvSpPr>
            <p:spPr bwMode="auto">
              <a:xfrm>
                <a:off x="4849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0" name="Line 73"/>
              <p:cNvSpPr>
                <a:spLocks noChangeShapeType="1"/>
              </p:cNvSpPr>
              <p:nvPr/>
            </p:nvSpPr>
            <p:spPr bwMode="auto">
              <a:xfrm>
                <a:off x="4975" y="298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1" name="Line 74"/>
              <p:cNvSpPr>
                <a:spLocks noChangeShapeType="1"/>
              </p:cNvSpPr>
              <p:nvPr/>
            </p:nvSpPr>
            <p:spPr bwMode="auto">
              <a:xfrm>
                <a:off x="5100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2" name="Line 75"/>
              <p:cNvSpPr>
                <a:spLocks noChangeShapeType="1"/>
              </p:cNvSpPr>
              <p:nvPr/>
            </p:nvSpPr>
            <p:spPr bwMode="auto">
              <a:xfrm>
                <a:off x="5226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3" name="Line 76"/>
              <p:cNvSpPr>
                <a:spLocks noChangeShapeType="1"/>
              </p:cNvSpPr>
              <p:nvPr/>
            </p:nvSpPr>
            <p:spPr bwMode="auto">
              <a:xfrm>
                <a:off x="5352" y="298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4" name="Line 77"/>
              <p:cNvSpPr>
                <a:spLocks noChangeShapeType="1"/>
              </p:cNvSpPr>
              <p:nvPr/>
            </p:nvSpPr>
            <p:spPr bwMode="auto">
              <a:xfrm>
                <a:off x="5477" y="298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5" name="Line 78"/>
              <p:cNvSpPr>
                <a:spLocks noChangeShapeType="1"/>
              </p:cNvSpPr>
              <p:nvPr/>
            </p:nvSpPr>
            <p:spPr bwMode="auto">
              <a:xfrm>
                <a:off x="5603" y="2984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6" name="Line 79"/>
              <p:cNvSpPr>
                <a:spLocks noChangeShapeType="1"/>
              </p:cNvSpPr>
              <p:nvPr/>
            </p:nvSpPr>
            <p:spPr bwMode="auto">
              <a:xfrm>
                <a:off x="1585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7" name="Line 80"/>
              <p:cNvSpPr>
                <a:spLocks noChangeShapeType="1"/>
              </p:cNvSpPr>
              <p:nvPr/>
            </p:nvSpPr>
            <p:spPr bwMode="auto">
              <a:xfrm>
                <a:off x="1711" y="2645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8" name="Line 81"/>
              <p:cNvSpPr>
                <a:spLocks noChangeShapeType="1"/>
              </p:cNvSpPr>
              <p:nvPr/>
            </p:nvSpPr>
            <p:spPr bwMode="auto">
              <a:xfrm>
                <a:off x="1836" y="2645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9" name="Line 82"/>
              <p:cNvSpPr>
                <a:spLocks noChangeShapeType="1"/>
              </p:cNvSpPr>
              <p:nvPr/>
            </p:nvSpPr>
            <p:spPr bwMode="auto">
              <a:xfrm>
                <a:off x="1958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0" name="Line 83"/>
              <p:cNvSpPr>
                <a:spLocks noChangeShapeType="1"/>
              </p:cNvSpPr>
              <p:nvPr/>
            </p:nvSpPr>
            <p:spPr bwMode="auto">
              <a:xfrm>
                <a:off x="2084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1" name="Line 84"/>
              <p:cNvSpPr>
                <a:spLocks noChangeShapeType="1"/>
              </p:cNvSpPr>
              <p:nvPr/>
            </p:nvSpPr>
            <p:spPr bwMode="auto">
              <a:xfrm>
                <a:off x="2210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2" name="Line 85"/>
              <p:cNvSpPr>
                <a:spLocks noChangeShapeType="1"/>
              </p:cNvSpPr>
              <p:nvPr/>
            </p:nvSpPr>
            <p:spPr bwMode="auto">
              <a:xfrm>
                <a:off x="2335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3" name="Line 86"/>
              <p:cNvSpPr>
                <a:spLocks noChangeShapeType="1"/>
              </p:cNvSpPr>
              <p:nvPr/>
            </p:nvSpPr>
            <p:spPr bwMode="auto">
              <a:xfrm>
                <a:off x="2461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4" name="Line 87"/>
              <p:cNvSpPr>
                <a:spLocks noChangeShapeType="1"/>
              </p:cNvSpPr>
              <p:nvPr/>
            </p:nvSpPr>
            <p:spPr bwMode="auto">
              <a:xfrm>
                <a:off x="2587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5" name="Line 88"/>
              <p:cNvSpPr>
                <a:spLocks noChangeShapeType="1"/>
              </p:cNvSpPr>
              <p:nvPr/>
            </p:nvSpPr>
            <p:spPr bwMode="auto">
              <a:xfrm>
                <a:off x="2712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6" name="Line 89"/>
              <p:cNvSpPr>
                <a:spLocks noChangeShapeType="1"/>
              </p:cNvSpPr>
              <p:nvPr/>
            </p:nvSpPr>
            <p:spPr bwMode="auto">
              <a:xfrm>
                <a:off x="2838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7" name="Line 90"/>
              <p:cNvSpPr>
                <a:spLocks noChangeShapeType="1"/>
              </p:cNvSpPr>
              <p:nvPr/>
            </p:nvSpPr>
            <p:spPr bwMode="auto">
              <a:xfrm>
                <a:off x="2964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8" name="Line 91"/>
              <p:cNvSpPr>
                <a:spLocks noChangeShapeType="1"/>
              </p:cNvSpPr>
              <p:nvPr/>
            </p:nvSpPr>
            <p:spPr bwMode="auto">
              <a:xfrm>
                <a:off x="3089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9" name="Line 92"/>
              <p:cNvSpPr>
                <a:spLocks noChangeShapeType="1"/>
              </p:cNvSpPr>
              <p:nvPr/>
            </p:nvSpPr>
            <p:spPr bwMode="auto">
              <a:xfrm>
                <a:off x="3215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0" name="Line 93"/>
              <p:cNvSpPr>
                <a:spLocks noChangeShapeType="1"/>
              </p:cNvSpPr>
              <p:nvPr/>
            </p:nvSpPr>
            <p:spPr bwMode="auto">
              <a:xfrm>
                <a:off x="3341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1" name="Line 94"/>
              <p:cNvSpPr>
                <a:spLocks noChangeShapeType="1"/>
              </p:cNvSpPr>
              <p:nvPr/>
            </p:nvSpPr>
            <p:spPr bwMode="auto">
              <a:xfrm>
                <a:off x="3466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2" name="Line 95"/>
              <p:cNvSpPr>
                <a:spLocks noChangeShapeType="1"/>
              </p:cNvSpPr>
              <p:nvPr/>
            </p:nvSpPr>
            <p:spPr bwMode="auto">
              <a:xfrm>
                <a:off x="3592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3" name="Line 96"/>
              <p:cNvSpPr>
                <a:spLocks noChangeShapeType="1"/>
              </p:cNvSpPr>
              <p:nvPr/>
            </p:nvSpPr>
            <p:spPr bwMode="auto">
              <a:xfrm>
                <a:off x="3718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4" name="Line 97"/>
              <p:cNvSpPr>
                <a:spLocks noChangeShapeType="1"/>
              </p:cNvSpPr>
              <p:nvPr/>
            </p:nvSpPr>
            <p:spPr bwMode="auto">
              <a:xfrm>
                <a:off x="3843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5" name="Line 98"/>
              <p:cNvSpPr>
                <a:spLocks noChangeShapeType="1"/>
              </p:cNvSpPr>
              <p:nvPr/>
            </p:nvSpPr>
            <p:spPr bwMode="auto">
              <a:xfrm>
                <a:off x="3969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6" name="Line 99"/>
              <p:cNvSpPr>
                <a:spLocks noChangeShapeType="1"/>
              </p:cNvSpPr>
              <p:nvPr/>
            </p:nvSpPr>
            <p:spPr bwMode="auto">
              <a:xfrm>
                <a:off x="4095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" name="Line 100"/>
              <p:cNvSpPr>
                <a:spLocks noChangeShapeType="1"/>
              </p:cNvSpPr>
              <p:nvPr/>
            </p:nvSpPr>
            <p:spPr bwMode="auto">
              <a:xfrm>
                <a:off x="4221" y="2645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" name="Line 101"/>
              <p:cNvSpPr>
                <a:spLocks noChangeShapeType="1"/>
              </p:cNvSpPr>
              <p:nvPr/>
            </p:nvSpPr>
            <p:spPr bwMode="auto">
              <a:xfrm>
                <a:off x="4346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" name="Line 102"/>
              <p:cNvSpPr>
                <a:spLocks noChangeShapeType="1"/>
              </p:cNvSpPr>
              <p:nvPr/>
            </p:nvSpPr>
            <p:spPr bwMode="auto">
              <a:xfrm>
                <a:off x="4472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" name="Line 103"/>
              <p:cNvSpPr>
                <a:spLocks noChangeShapeType="1"/>
              </p:cNvSpPr>
              <p:nvPr/>
            </p:nvSpPr>
            <p:spPr bwMode="auto">
              <a:xfrm>
                <a:off x="4598" y="2645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" name="Line 104"/>
              <p:cNvSpPr>
                <a:spLocks noChangeShapeType="1"/>
              </p:cNvSpPr>
              <p:nvPr/>
            </p:nvSpPr>
            <p:spPr bwMode="auto">
              <a:xfrm>
                <a:off x="4723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" name="Line 105"/>
              <p:cNvSpPr>
                <a:spLocks noChangeShapeType="1"/>
              </p:cNvSpPr>
              <p:nvPr/>
            </p:nvSpPr>
            <p:spPr bwMode="auto">
              <a:xfrm>
                <a:off x="4849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" name="Line 106"/>
              <p:cNvSpPr>
                <a:spLocks noChangeShapeType="1"/>
              </p:cNvSpPr>
              <p:nvPr/>
            </p:nvSpPr>
            <p:spPr bwMode="auto">
              <a:xfrm>
                <a:off x="4975" y="2645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" name="Line 107"/>
              <p:cNvSpPr>
                <a:spLocks noChangeShapeType="1"/>
              </p:cNvSpPr>
              <p:nvPr/>
            </p:nvSpPr>
            <p:spPr bwMode="auto">
              <a:xfrm>
                <a:off x="5100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" name="Line 108"/>
              <p:cNvSpPr>
                <a:spLocks noChangeShapeType="1"/>
              </p:cNvSpPr>
              <p:nvPr/>
            </p:nvSpPr>
            <p:spPr bwMode="auto">
              <a:xfrm>
                <a:off x="5226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" name="Line 109"/>
              <p:cNvSpPr>
                <a:spLocks noChangeShapeType="1"/>
              </p:cNvSpPr>
              <p:nvPr/>
            </p:nvSpPr>
            <p:spPr bwMode="auto">
              <a:xfrm>
                <a:off x="5352" y="2645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" name="Line 110"/>
              <p:cNvSpPr>
                <a:spLocks noChangeShapeType="1"/>
              </p:cNvSpPr>
              <p:nvPr/>
            </p:nvSpPr>
            <p:spPr bwMode="auto">
              <a:xfrm>
                <a:off x="5477" y="2645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" name="Line 111"/>
              <p:cNvSpPr>
                <a:spLocks noChangeShapeType="1"/>
              </p:cNvSpPr>
              <p:nvPr/>
            </p:nvSpPr>
            <p:spPr bwMode="auto">
              <a:xfrm>
                <a:off x="5603" y="2645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" name="Line 112"/>
              <p:cNvSpPr>
                <a:spLocks noChangeShapeType="1"/>
              </p:cNvSpPr>
              <p:nvPr/>
            </p:nvSpPr>
            <p:spPr bwMode="auto">
              <a:xfrm>
                <a:off x="1585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" name="Line 113"/>
              <p:cNvSpPr>
                <a:spLocks noChangeShapeType="1"/>
              </p:cNvSpPr>
              <p:nvPr/>
            </p:nvSpPr>
            <p:spPr bwMode="auto">
              <a:xfrm>
                <a:off x="1711" y="231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" name="Line 114"/>
              <p:cNvSpPr>
                <a:spLocks noChangeShapeType="1"/>
              </p:cNvSpPr>
              <p:nvPr/>
            </p:nvSpPr>
            <p:spPr bwMode="auto">
              <a:xfrm>
                <a:off x="1836" y="2310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" name="Line 115"/>
              <p:cNvSpPr>
                <a:spLocks noChangeShapeType="1"/>
              </p:cNvSpPr>
              <p:nvPr/>
            </p:nvSpPr>
            <p:spPr bwMode="auto">
              <a:xfrm>
                <a:off x="1958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" name="Line 116"/>
              <p:cNvSpPr>
                <a:spLocks noChangeShapeType="1"/>
              </p:cNvSpPr>
              <p:nvPr/>
            </p:nvSpPr>
            <p:spPr bwMode="auto">
              <a:xfrm>
                <a:off x="2084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" name="Line 117"/>
              <p:cNvSpPr>
                <a:spLocks noChangeShapeType="1"/>
              </p:cNvSpPr>
              <p:nvPr/>
            </p:nvSpPr>
            <p:spPr bwMode="auto">
              <a:xfrm>
                <a:off x="2210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" name="Line 118"/>
              <p:cNvSpPr>
                <a:spLocks noChangeShapeType="1"/>
              </p:cNvSpPr>
              <p:nvPr/>
            </p:nvSpPr>
            <p:spPr bwMode="auto">
              <a:xfrm>
                <a:off x="2335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" name="Line 119"/>
              <p:cNvSpPr>
                <a:spLocks noChangeShapeType="1"/>
              </p:cNvSpPr>
              <p:nvPr/>
            </p:nvSpPr>
            <p:spPr bwMode="auto">
              <a:xfrm>
                <a:off x="2461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" name="Line 120"/>
              <p:cNvSpPr>
                <a:spLocks noChangeShapeType="1"/>
              </p:cNvSpPr>
              <p:nvPr/>
            </p:nvSpPr>
            <p:spPr bwMode="auto">
              <a:xfrm>
                <a:off x="2587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" name="Line 121"/>
              <p:cNvSpPr>
                <a:spLocks noChangeShapeType="1"/>
              </p:cNvSpPr>
              <p:nvPr/>
            </p:nvSpPr>
            <p:spPr bwMode="auto">
              <a:xfrm>
                <a:off x="2712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" name="Line 122"/>
              <p:cNvSpPr>
                <a:spLocks noChangeShapeType="1"/>
              </p:cNvSpPr>
              <p:nvPr/>
            </p:nvSpPr>
            <p:spPr bwMode="auto">
              <a:xfrm>
                <a:off x="2838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" name="Line 123"/>
              <p:cNvSpPr>
                <a:spLocks noChangeShapeType="1"/>
              </p:cNvSpPr>
              <p:nvPr/>
            </p:nvSpPr>
            <p:spPr bwMode="auto">
              <a:xfrm>
                <a:off x="2964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" name="Line 124"/>
              <p:cNvSpPr>
                <a:spLocks noChangeShapeType="1"/>
              </p:cNvSpPr>
              <p:nvPr/>
            </p:nvSpPr>
            <p:spPr bwMode="auto">
              <a:xfrm>
                <a:off x="3089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2" name="Line 125"/>
              <p:cNvSpPr>
                <a:spLocks noChangeShapeType="1"/>
              </p:cNvSpPr>
              <p:nvPr/>
            </p:nvSpPr>
            <p:spPr bwMode="auto">
              <a:xfrm>
                <a:off x="3215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" name="Line 126"/>
              <p:cNvSpPr>
                <a:spLocks noChangeShapeType="1"/>
              </p:cNvSpPr>
              <p:nvPr/>
            </p:nvSpPr>
            <p:spPr bwMode="auto">
              <a:xfrm>
                <a:off x="3341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" name="Line 127"/>
              <p:cNvSpPr>
                <a:spLocks noChangeShapeType="1"/>
              </p:cNvSpPr>
              <p:nvPr/>
            </p:nvSpPr>
            <p:spPr bwMode="auto">
              <a:xfrm>
                <a:off x="3466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" name="Line 128"/>
              <p:cNvSpPr>
                <a:spLocks noChangeShapeType="1"/>
              </p:cNvSpPr>
              <p:nvPr/>
            </p:nvSpPr>
            <p:spPr bwMode="auto">
              <a:xfrm>
                <a:off x="3592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" name="Line 129"/>
              <p:cNvSpPr>
                <a:spLocks noChangeShapeType="1"/>
              </p:cNvSpPr>
              <p:nvPr/>
            </p:nvSpPr>
            <p:spPr bwMode="auto">
              <a:xfrm>
                <a:off x="3718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" name="Line 130"/>
              <p:cNvSpPr>
                <a:spLocks noChangeShapeType="1"/>
              </p:cNvSpPr>
              <p:nvPr/>
            </p:nvSpPr>
            <p:spPr bwMode="auto">
              <a:xfrm>
                <a:off x="3843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" name="Line 131"/>
              <p:cNvSpPr>
                <a:spLocks noChangeShapeType="1"/>
              </p:cNvSpPr>
              <p:nvPr/>
            </p:nvSpPr>
            <p:spPr bwMode="auto">
              <a:xfrm>
                <a:off x="3969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" name="Line 132"/>
              <p:cNvSpPr>
                <a:spLocks noChangeShapeType="1"/>
              </p:cNvSpPr>
              <p:nvPr/>
            </p:nvSpPr>
            <p:spPr bwMode="auto">
              <a:xfrm>
                <a:off x="4095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" name="Line 133"/>
              <p:cNvSpPr>
                <a:spLocks noChangeShapeType="1"/>
              </p:cNvSpPr>
              <p:nvPr/>
            </p:nvSpPr>
            <p:spPr bwMode="auto">
              <a:xfrm>
                <a:off x="4221" y="231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" name="Line 134"/>
              <p:cNvSpPr>
                <a:spLocks noChangeShapeType="1"/>
              </p:cNvSpPr>
              <p:nvPr/>
            </p:nvSpPr>
            <p:spPr bwMode="auto">
              <a:xfrm>
                <a:off x="4346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" name="Line 135"/>
              <p:cNvSpPr>
                <a:spLocks noChangeShapeType="1"/>
              </p:cNvSpPr>
              <p:nvPr/>
            </p:nvSpPr>
            <p:spPr bwMode="auto">
              <a:xfrm>
                <a:off x="4472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" name="Line 136"/>
              <p:cNvSpPr>
                <a:spLocks noChangeShapeType="1"/>
              </p:cNvSpPr>
              <p:nvPr/>
            </p:nvSpPr>
            <p:spPr bwMode="auto">
              <a:xfrm>
                <a:off x="4598" y="231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" name="Line 137"/>
              <p:cNvSpPr>
                <a:spLocks noChangeShapeType="1"/>
              </p:cNvSpPr>
              <p:nvPr/>
            </p:nvSpPr>
            <p:spPr bwMode="auto">
              <a:xfrm>
                <a:off x="4723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" name="Line 138"/>
              <p:cNvSpPr>
                <a:spLocks noChangeShapeType="1"/>
              </p:cNvSpPr>
              <p:nvPr/>
            </p:nvSpPr>
            <p:spPr bwMode="auto">
              <a:xfrm>
                <a:off x="4849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" name="Line 139"/>
              <p:cNvSpPr>
                <a:spLocks noChangeShapeType="1"/>
              </p:cNvSpPr>
              <p:nvPr/>
            </p:nvSpPr>
            <p:spPr bwMode="auto">
              <a:xfrm>
                <a:off x="4975" y="231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" name="Line 140"/>
              <p:cNvSpPr>
                <a:spLocks noChangeShapeType="1"/>
              </p:cNvSpPr>
              <p:nvPr/>
            </p:nvSpPr>
            <p:spPr bwMode="auto">
              <a:xfrm>
                <a:off x="5100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" name="Line 141"/>
              <p:cNvSpPr>
                <a:spLocks noChangeShapeType="1"/>
              </p:cNvSpPr>
              <p:nvPr/>
            </p:nvSpPr>
            <p:spPr bwMode="auto">
              <a:xfrm>
                <a:off x="5226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" name="Line 142"/>
              <p:cNvSpPr>
                <a:spLocks noChangeShapeType="1"/>
              </p:cNvSpPr>
              <p:nvPr/>
            </p:nvSpPr>
            <p:spPr bwMode="auto">
              <a:xfrm>
                <a:off x="5352" y="2310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" name="Line 143"/>
              <p:cNvSpPr>
                <a:spLocks noChangeShapeType="1"/>
              </p:cNvSpPr>
              <p:nvPr/>
            </p:nvSpPr>
            <p:spPr bwMode="auto">
              <a:xfrm>
                <a:off x="5477" y="2310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" name="Line 144"/>
              <p:cNvSpPr>
                <a:spLocks noChangeShapeType="1"/>
              </p:cNvSpPr>
              <p:nvPr/>
            </p:nvSpPr>
            <p:spPr bwMode="auto">
              <a:xfrm>
                <a:off x="5603" y="2310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" name="Line 145"/>
              <p:cNvSpPr>
                <a:spLocks noChangeShapeType="1"/>
              </p:cNvSpPr>
              <p:nvPr/>
            </p:nvSpPr>
            <p:spPr bwMode="auto">
              <a:xfrm>
                <a:off x="1585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" name="Line 146"/>
              <p:cNvSpPr>
                <a:spLocks noChangeShapeType="1"/>
              </p:cNvSpPr>
              <p:nvPr/>
            </p:nvSpPr>
            <p:spPr bwMode="auto">
              <a:xfrm>
                <a:off x="1711" y="1971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" name="Line 147"/>
              <p:cNvSpPr>
                <a:spLocks noChangeShapeType="1"/>
              </p:cNvSpPr>
              <p:nvPr/>
            </p:nvSpPr>
            <p:spPr bwMode="auto">
              <a:xfrm>
                <a:off x="1836" y="1971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" name="Line 148"/>
              <p:cNvSpPr>
                <a:spLocks noChangeShapeType="1"/>
              </p:cNvSpPr>
              <p:nvPr/>
            </p:nvSpPr>
            <p:spPr bwMode="auto">
              <a:xfrm>
                <a:off x="1958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Line 149"/>
              <p:cNvSpPr>
                <a:spLocks noChangeShapeType="1"/>
              </p:cNvSpPr>
              <p:nvPr/>
            </p:nvSpPr>
            <p:spPr bwMode="auto">
              <a:xfrm>
                <a:off x="2084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" name="Line 150"/>
              <p:cNvSpPr>
                <a:spLocks noChangeShapeType="1"/>
              </p:cNvSpPr>
              <p:nvPr/>
            </p:nvSpPr>
            <p:spPr bwMode="auto">
              <a:xfrm>
                <a:off x="2210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" name="Line 151"/>
              <p:cNvSpPr>
                <a:spLocks noChangeShapeType="1"/>
              </p:cNvSpPr>
              <p:nvPr/>
            </p:nvSpPr>
            <p:spPr bwMode="auto">
              <a:xfrm>
                <a:off x="2335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Line 152"/>
              <p:cNvSpPr>
                <a:spLocks noChangeShapeType="1"/>
              </p:cNvSpPr>
              <p:nvPr/>
            </p:nvSpPr>
            <p:spPr bwMode="auto">
              <a:xfrm>
                <a:off x="2461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" name="Line 153"/>
              <p:cNvSpPr>
                <a:spLocks noChangeShapeType="1"/>
              </p:cNvSpPr>
              <p:nvPr/>
            </p:nvSpPr>
            <p:spPr bwMode="auto">
              <a:xfrm>
                <a:off x="2587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" name="Line 154"/>
              <p:cNvSpPr>
                <a:spLocks noChangeShapeType="1"/>
              </p:cNvSpPr>
              <p:nvPr/>
            </p:nvSpPr>
            <p:spPr bwMode="auto">
              <a:xfrm>
                <a:off x="2712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Line 155"/>
              <p:cNvSpPr>
                <a:spLocks noChangeShapeType="1"/>
              </p:cNvSpPr>
              <p:nvPr/>
            </p:nvSpPr>
            <p:spPr bwMode="auto">
              <a:xfrm>
                <a:off x="2838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" name="Line 156"/>
              <p:cNvSpPr>
                <a:spLocks noChangeShapeType="1"/>
              </p:cNvSpPr>
              <p:nvPr/>
            </p:nvSpPr>
            <p:spPr bwMode="auto">
              <a:xfrm>
                <a:off x="2964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Line 157"/>
              <p:cNvSpPr>
                <a:spLocks noChangeShapeType="1"/>
              </p:cNvSpPr>
              <p:nvPr/>
            </p:nvSpPr>
            <p:spPr bwMode="auto">
              <a:xfrm>
                <a:off x="3089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" name="Line 158"/>
              <p:cNvSpPr>
                <a:spLocks noChangeShapeType="1"/>
              </p:cNvSpPr>
              <p:nvPr/>
            </p:nvSpPr>
            <p:spPr bwMode="auto">
              <a:xfrm>
                <a:off x="3215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Line 159"/>
              <p:cNvSpPr>
                <a:spLocks noChangeShapeType="1"/>
              </p:cNvSpPr>
              <p:nvPr/>
            </p:nvSpPr>
            <p:spPr bwMode="auto">
              <a:xfrm>
                <a:off x="3341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Line 160"/>
              <p:cNvSpPr>
                <a:spLocks noChangeShapeType="1"/>
              </p:cNvSpPr>
              <p:nvPr/>
            </p:nvSpPr>
            <p:spPr bwMode="auto">
              <a:xfrm>
                <a:off x="3466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Line 161"/>
              <p:cNvSpPr>
                <a:spLocks noChangeShapeType="1"/>
              </p:cNvSpPr>
              <p:nvPr/>
            </p:nvSpPr>
            <p:spPr bwMode="auto">
              <a:xfrm>
                <a:off x="3592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Line 162"/>
              <p:cNvSpPr>
                <a:spLocks noChangeShapeType="1"/>
              </p:cNvSpPr>
              <p:nvPr/>
            </p:nvSpPr>
            <p:spPr bwMode="auto">
              <a:xfrm>
                <a:off x="3718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Line 163"/>
              <p:cNvSpPr>
                <a:spLocks noChangeShapeType="1"/>
              </p:cNvSpPr>
              <p:nvPr/>
            </p:nvSpPr>
            <p:spPr bwMode="auto">
              <a:xfrm>
                <a:off x="3843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" name="Line 164"/>
              <p:cNvSpPr>
                <a:spLocks noChangeShapeType="1"/>
              </p:cNvSpPr>
              <p:nvPr/>
            </p:nvSpPr>
            <p:spPr bwMode="auto">
              <a:xfrm>
                <a:off x="3969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Line 165"/>
              <p:cNvSpPr>
                <a:spLocks noChangeShapeType="1"/>
              </p:cNvSpPr>
              <p:nvPr/>
            </p:nvSpPr>
            <p:spPr bwMode="auto">
              <a:xfrm>
                <a:off x="4095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" name="Line 166"/>
              <p:cNvSpPr>
                <a:spLocks noChangeShapeType="1"/>
              </p:cNvSpPr>
              <p:nvPr/>
            </p:nvSpPr>
            <p:spPr bwMode="auto">
              <a:xfrm>
                <a:off x="4221" y="1971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Line 167"/>
              <p:cNvSpPr>
                <a:spLocks noChangeShapeType="1"/>
              </p:cNvSpPr>
              <p:nvPr/>
            </p:nvSpPr>
            <p:spPr bwMode="auto">
              <a:xfrm>
                <a:off x="4346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" name="Line 168"/>
              <p:cNvSpPr>
                <a:spLocks noChangeShapeType="1"/>
              </p:cNvSpPr>
              <p:nvPr/>
            </p:nvSpPr>
            <p:spPr bwMode="auto">
              <a:xfrm>
                <a:off x="4472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Line 169"/>
              <p:cNvSpPr>
                <a:spLocks noChangeShapeType="1"/>
              </p:cNvSpPr>
              <p:nvPr/>
            </p:nvSpPr>
            <p:spPr bwMode="auto">
              <a:xfrm>
                <a:off x="4598" y="1971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Line 170"/>
              <p:cNvSpPr>
                <a:spLocks noChangeShapeType="1"/>
              </p:cNvSpPr>
              <p:nvPr/>
            </p:nvSpPr>
            <p:spPr bwMode="auto">
              <a:xfrm>
                <a:off x="4723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Line 171"/>
              <p:cNvSpPr>
                <a:spLocks noChangeShapeType="1"/>
              </p:cNvSpPr>
              <p:nvPr/>
            </p:nvSpPr>
            <p:spPr bwMode="auto">
              <a:xfrm>
                <a:off x="4849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" name="Line 172"/>
              <p:cNvSpPr>
                <a:spLocks noChangeShapeType="1"/>
              </p:cNvSpPr>
              <p:nvPr/>
            </p:nvSpPr>
            <p:spPr bwMode="auto">
              <a:xfrm>
                <a:off x="4975" y="1971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Line 173"/>
              <p:cNvSpPr>
                <a:spLocks noChangeShapeType="1"/>
              </p:cNvSpPr>
              <p:nvPr/>
            </p:nvSpPr>
            <p:spPr bwMode="auto">
              <a:xfrm>
                <a:off x="5100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" name="Line 174"/>
              <p:cNvSpPr>
                <a:spLocks noChangeShapeType="1"/>
              </p:cNvSpPr>
              <p:nvPr/>
            </p:nvSpPr>
            <p:spPr bwMode="auto">
              <a:xfrm>
                <a:off x="5226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Line 175"/>
              <p:cNvSpPr>
                <a:spLocks noChangeShapeType="1"/>
              </p:cNvSpPr>
              <p:nvPr/>
            </p:nvSpPr>
            <p:spPr bwMode="auto">
              <a:xfrm>
                <a:off x="5352" y="1971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Line 176"/>
              <p:cNvSpPr>
                <a:spLocks noChangeShapeType="1"/>
              </p:cNvSpPr>
              <p:nvPr/>
            </p:nvSpPr>
            <p:spPr bwMode="auto">
              <a:xfrm>
                <a:off x="5477" y="1971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Line 177"/>
              <p:cNvSpPr>
                <a:spLocks noChangeShapeType="1"/>
              </p:cNvSpPr>
              <p:nvPr/>
            </p:nvSpPr>
            <p:spPr bwMode="auto">
              <a:xfrm>
                <a:off x="5603" y="1971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Line 178"/>
              <p:cNvSpPr>
                <a:spLocks noChangeShapeType="1"/>
              </p:cNvSpPr>
              <p:nvPr/>
            </p:nvSpPr>
            <p:spPr bwMode="auto">
              <a:xfrm>
                <a:off x="1585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Line 179"/>
              <p:cNvSpPr>
                <a:spLocks noChangeShapeType="1"/>
              </p:cNvSpPr>
              <p:nvPr/>
            </p:nvSpPr>
            <p:spPr bwMode="auto">
              <a:xfrm>
                <a:off x="1711" y="163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" name="Line 180"/>
              <p:cNvSpPr>
                <a:spLocks noChangeShapeType="1"/>
              </p:cNvSpPr>
              <p:nvPr/>
            </p:nvSpPr>
            <p:spPr bwMode="auto">
              <a:xfrm>
                <a:off x="1836" y="1636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Line 181"/>
              <p:cNvSpPr>
                <a:spLocks noChangeShapeType="1"/>
              </p:cNvSpPr>
              <p:nvPr/>
            </p:nvSpPr>
            <p:spPr bwMode="auto">
              <a:xfrm>
                <a:off x="1958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Line 182"/>
              <p:cNvSpPr>
                <a:spLocks noChangeShapeType="1"/>
              </p:cNvSpPr>
              <p:nvPr/>
            </p:nvSpPr>
            <p:spPr bwMode="auto">
              <a:xfrm>
                <a:off x="2084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Line 183"/>
              <p:cNvSpPr>
                <a:spLocks noChangeShapeType="1"/>
              </p:cNvSpPr>
              <p:nvPr/>
            </p:nvSpPr>
            <p:spPr bwMode="auto">
              <a:xfrm>
                <a:off x="2210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Line 184"/>
              <p:cNvSpPr>
                <a:spLocks noChangeShapeType="1"/>
              </p:cNvSpPr>
              <p:nvPr/>
            </p:nvSpPr>
            <p:spPr bwMode="auto">
              <a:xfrm>
                <a:off x="2335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Line 185"/>
              <p:cNvSpPr>
                <a:spLocks noChangeShapeType="1"/>
              </p:cNvSpPr>
              <p:nvPr/>
            </p:nvSpPr>
            <p:spPr bwMode="auto">
              <a:xfrm>
                <a:off x="2461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" name="Line 186"/>
              <p:cNvSpPr>
                <a:spLocks noChangeShapeType="1"/>
              </p:cNvSpPr>
              <p:nvPr/>
            </p:nvSpPr>
            <p:spPr bwMode="auto">
              <a:xfrm>
                <a:off x="2587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Line 187"/>
              <p:cNvSpPr>
                <a:spLocks noChangeShapeType="1"/>
              </p:cNvSpPr>
              <p:nvPr/>
            </p:nvSpPr>
            <p:spPr bwMode="auto">
              <a:xfrm>
                <a:off x="2712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Line 188"/>
              <p:cNvSpPr>
                <a:spLocks noChangeShapeType="1"/>
              </p:cNvSpPr>
              <p:nvPr/>
            </p:nvSpPr>
            <p:spPr bwMode="auto">
              <a:xfrm>
                <a:off x="2838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Line 189"/>
              <p:cNvSpPr>
                <a:spLocks noChangeShapeType="1"/>
              </p:cNvSpPr>
              <p:nvPr/>
            </p:nvSpPr>
            <p:spPr bwMode="auto">
              <a:xfrm>
                <a:off x="2964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Line 190"/>
              <p:cNvSpPr>
                <a:spLocks noChangeShapeType="1"/>
              </p:cNvSpPr>
              <p:nvPr/>
            </p:nvSpPr>
            <p:spPr bwMode="auto">
              <a:xfrm>
                <a:off x="3089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Line 191"/>
              <p:cNvSpPr>
                <a:spLocks noChangeShapeType="1"/>
              </p:cNvSpPr>
              <p:nvPr/>
            </p:nvSpPr>
            <p:spPr bwMode="auto">
              <a:xfrm>
                <a:off x="3215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Line 192"/>
              <p:cNvSpPr>
                <a:spLocks noChangeShapeType="1"/>
              </p:cNvSpPr>
              <p:nvPr/>
            </p:nvSpPr>
            <p:spPr bwMode="auto">
              <a:xfrm>
                <a:off x="3341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Line 193"/>
              <p:cNvSpPr>
                <a:spLocks noChangeShapeType="1"/>
              </p:cNvSpPr>
              <p:nvPr/>
            </p:nvSpPr>
            <p:spPr bwMode="auto">
              <a:xfrm>
                <a:off x="3466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Line 194"/>
              <p:cNvSpPr>
                <a:spLocks noChangeShapeType="1"/>
              </p:cNvSpPr>
              <p:nvPr/>
            </p:nvSpPr>
            <p:spPr bwMode="auto">
              <a:xfrm>
                <a:off x="3592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Line 195"/>
              <p:cNvSpPr>
                <a:spLocks noChangeShapeType="1"/>
              </p:cNvSpPr>
              <p:nvPr/>
            </p:nvSpPr>
            <p:spPr bwMode="auto">
              <a:xfrm>
                <a:off x="3718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Line 196"/>
              <p:cNvSpPr>
                <a:spLocks noChangeShapeType="1"/>
              </p:cNvSpPr>
              <p:nvPr/>
            </p:nvSpPr>
            <p:spPr bwMode="auto">
              <a:xfrm>
                <a:off x="3843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Line 197"/>
              <p:cNvSpPr>
                <a:spLocks noChangeShapeType="1"/>
              </p:cNvSpPr>
              <p:nvPr/>
            </p:nvSpPr>
            <p:spPr bwMode="auto">
              <a:xfrm>
                <a:off x="3969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Line 198"/>
              <p:cNvSpPr>
                <a:spLocks noChangeShapeType="1"/>
              </p:cNvSpPr>
              <p:nvPr/>
            </p:nvSpPr>
            <p:spPr bwMode="auto">
              <a:xfrm>
                <a:off x="4095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Line 199"/>
              <p:cNvSpPr>
                <a:spLocks noChangeShapeType="1"/>
              </p:cNvSpPr>
              <p:nvPr/>
            </p:nvSpPr>
            <p:spPr bwMode="auto">
              <a:xfrm>
                <a:off x="4221" y="163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Line 200"/>
              <p:cNvSpPr>
                <a:spLocks noChangeShapeType="1"/>
              </p:cNvSpPr>
              <p:nvPr/>
            </p:nvSpPr>
            <p:spPr bwMode="auto">
              <a:xfrm>
                <a:off x="4346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Line 201"/>
              <p:cNvSpPr>
                <a:spLocks noChangeShapeType="1"/>
              </p:cNvSpPr>
              <p:nvPr/>
            </p:nvSpPr>
            <p:spPr bwMode="auto">
              <a:xfrm>
                <a:off x="4472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Line 202"/>
              <p:cNvSpPr>
                <a:spLocks noChangeShapeType="1"/>
              </p:cNvSpPr>
              <p:nvPr/>
            </p:nvSpPr>
            <p:spPr bwMode="auto">
              <a:xfrm>
                <a:off x="4598" y="163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Line 203"/>
              <p:cNvSpPr>
                <a:spLocks noChangeShapeType="1"/>
              </p:cNvSpPr>
              <p:nvPr/>
            </p:nvSpPr>
            <p:spPr bwMode="auto">
              <a:xfrm>
                <a:off x="4723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Line 204"/>
              <p:cNvSpPr>
                <a:spLocks noChangeShapeType="1"/>
              </p:cNvSpPr>
              <p:nvPr/>
            </p:nvSpPr>
            <p:spPr bwMode="auto">
              <a:xfrm>
                <a:off x="4849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98" name="Group 406"/>
            <p:cNvGrpSpPr>
              <a:grpSpLocks/>
            </p:cNvGrpSpPr>
            <p:nvPr/>
          </p:nvGrpSpPr>
          <p:grpSpPr bwMode="auto">
            <a:xfrm>
              <a:off x="244" y="449"/>
              <a:ext cx="5387" cy="3216"/>
              <a:chOff x="244" y="449"/>
              <a:chExt cx="5387" cy="3216"/>
            </a:xfrm>
          </p:grpSpPr>
          <p:sp>
            <p:nvSpPr>
              <p:cNvPr id="732" name="Line 206"/>
              <p:cNvSpPr>
                <a:spLocks noChangeShapeType="1"/>
              </p:cNvSpPr>
              <p:nvPr/>
            </p:nvSpPr>
            <p:spPr bwMode="auto">
              <a:xfrm>
                <a:off x="4975" y="163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3" name="Line 207"/>
              <p:cNvSpPr>
                <a:spLocks noChangeShapeType="1"/>
              </p:cNvSpPr>
              <p:nvPr/>
            </p:nvSpPr>
            <p:spPr bwMode="auto">
              <a:xfrm>
                <a:off x="5100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" name="Line 208"/>
              <p:cNvSpPr>
                <a:spLocks noChangeShapeType="1"/>
              </p:cNvSpPr>
              <p:nvPr/>
            </p:nvSpPr>
            <p:spPr bwMode="auto">
              <a:xfrm>
                <a:off x="5226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" name="Line 209"/>
              <p:cNvSpPr>
                <a:spLocks noChangeShapeType="1"/>
              </p:cNvSpPr>
              <p:nvPr/>
            </p:nvSpPr>
            <p:spPr bwMode="auto">
              <a:xfrm>
                <a:off x="5352" y="1636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" name="Line 210"/>
              <p:cNvSpPr>
                <a:spLocks noChangeShapeType="1"/>
              </p:cNvSpPr>
              <p:nvPr/>
            </p:nvSpPr>
            <p:spPr bwMode="auto">
              <a:xfrm>
                <a:off x="5477" y="1636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" name="Line 211"/>
              <p:cNvSpPr>
                <a:spLocks noChangeShapeType="1"/>
              </p:cNvSpPr>
              <p:nvPr/>
            </p:nvSpPr>
            <p:spPr bwMode="auto">
              <a:xfrm>
                <a:off x="5603" y="1636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" name="Line 212"/>
              <p:cNvSpPr>
                <a:spLocks noChangeShapeType="1"/>
              </p:cNvSpPr>
              <p:nvPr/>
            </p:nvSpPr>
            <p:spPr bwMode="auto">
              <a:xfrm>
                <a:off x="1585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" name="Line 213"/>
              <p:cNvSpPr>
                <a:spLocks noChangeShapeType="1"/>
              </p:cNvSpPr>
              <p:nvPr/>
            </p:nvSpPr>
            <p:spPr bwMode="auto">
              <a:xfrm>
                <a:off x="1711" y="12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" name="Line 214"/>
              <p:cNvSpPr>
                <a:spLocks noChangeShapeType="1"/>
              </p:cNvSpPr>
              <p:nvPr/>
            </p:nvSpPr>
            <p:spPr bwMode="auto">
              <a:xfrm>
                <a:off x="1836" y="1298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" name="Line 215"/>
              <p:cNvSpPr>
                <a:spLocks noChangeShapeType="1"/>
              </p:cNvSpPr>
              <p:nvPr/>
            </p:nvSpPr>
            <p:spPr bwMode="auto">
              <a:xfrm>
                <a:off x="1958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" name="Line 216"/>
              <p:cNvSpPr>
                <a:spLocks noChangeShapeType="1"/>
              </p:cNvSpPr>
              <p:nvPr/>
            </p:nvSpPr>
            <p:spPr bwMode="auto">
              <a:xfrm>
                <a:off x="2084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3" name="Line 217"/>
              <p:cNvSpPr>
                <a:spLocks noChangeShapeType="1"/>
              </p:cNvSpPr>
              <p:nvPr/>
            </p:nvSpPr>
            <p:spPr bwMode="auto">
              <a:xfrm>
                <a:off x="2210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4" name="Line 218"/>
              <p:cNvSpPr>
                <a:spLocks noChangeShapeType="1"/>
              </p:cNvSpPr>
              <p:nvPr/>
            </p:nvSpPr>
            <p:spPr bwMode="auto">
              <a:xfrm>
                <a:off x="2335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5" name="Line 219"/>
              <p:cNvSpPr>
                <a:spLocks noChangeShapeType="1"/>
              </p:cNvSpPr>
              <p:nvPr/>
            </p:nvSpPr>
            <p:spPr bwMode="auto">
              <a:xfrm>
                <a:off x="2461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6" name="Line 220"/>
              <p:cNvSpPr>
                <a:spLocks noChangeShapeType="1"/>
              </p:cNvSpPr>
              <p:nvPr/>
            </p:nvSpPr>
            <p:spPr bwMode="auto">
              <a:xfrm>
                <a:off x="2587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7" name="Line 221"/>
              <p:cNvSpPr>
                <a:spLocks noChangeShapeType="1"/>
              </p:cNvSpPr>
              <p:nvPr/>
            </p:nvSpPr>
            <p:spPr bwMode="auto">
              <a:xfrm>
                <a:off x="2712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8" name="Line 222"/>
              <p:cNvSpPr>
                <a:spLocks noChangeShapeType="1"/>
              </p:cNvSpPr>
              <p:nvPr/>
            </p:nvSpPr>
            <p:spPr bwMode="auto">
              <a:xfrm>
                <a:off x="2838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9" name="Line 223"/>
              <p:cNvSpPr>
                <a:spLocks noChangeShapeType="1"/>
              </p:cNvSpPr>
              <p:nvPr/>
            </p:nvSpPr>
            <p:spPr bwMode="auto">
              <a:xfrm>
                <a:off x="2964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0" name="Line 224"/>
              <p:cNvSpPr>
                <a:spLocks noChangeShapeType="1"/>
              </p:cNvSpPr>
              <p:nvPr/>
            </p:nvSpPr>
            <p:spPr bwMode="auto">
              <a:xfrm>
                <a:off x="3089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1" name="Line 225"/>
              <p:cNvSpPr>
                <a:spLocks noChangeShapeType="1"/>
              </p:cNvSpPr>
              <p:nvPr/>
            </p:nvSpPr>
            <p:spPr bwMode="auto">
              <a:xfrm>
                <a:off x="3215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2" name="Line 226"/>
              <p:cNvSpPr>
                <a:spLocks noChangeShapeType="1"/>
              </p:cNvSpPr>
              <p:nvPr/>
            </p:nvSpPr>
            <p:spPr bwMode="auto">
              <a:xfrm>
                <a:off x="3341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3" name="Line 227"/>
              <p:cNvSpPr>
                <a:spLocks noChangeShapeType="1"/>
              </p:cNvSpPr>
              <p:nvPr/>
            </p:nvSpPr>
            <p:spPr bwMode="auto">
              <a:xfrm>
                <a:off x="3466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4" name="Line 228"/>
              <p:cNvSpPr>
                <a:spLocks noChangeShapeType="1"/>
              </p:cNvSpPr>
              <p:nvPr/>
            </p:nvSpPr>
            <p:spPr bwMode="auto">
              <a:xfrm>
                <a:off x="3592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5" name="Line 229"/>
              <p:cNvSpPr>
                <a:spLocks noChangeShapeType="1"/>
              </p:cNvSpPr>
              <p:nvPr/>
            </p:nvSpPr>
            <p:spPr bwMode="auto">
              <a:xfrm>
                <a:off x="3718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6" name="Line 230"/>
              <p:cNvSpPr>
                <a:spLocks noChangeShapeType="1"/>
              </p:cNvSpPr>
              <p:nvPr/>
            </p:nvSpPr>
            <p:spPr bwMode="auto">
              <a:xfrm>
                <a:off x="3843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7" name="Line 231"/>
              <p:cNvSpPr>
                <a:spLocks noChangeShapeType="1"/>
              </p:cNvSpPr>
              <p:nvPr/>
            </p:nvSpPr>
            <p:spPr bwMode="auto">
              <a:xfrm>
                <a:off x="3969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8" name="Line 232"/>
              <p:cNvSpPr>
                <a:spLocks noChangeShapeType="1"/>
              </p:cNvSpPr>
              <p:nvPr/>
            </p:nvSpPr>
            <p:spPr bwMode="auto">
              <a:xfrm>
                <a:off x="4095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9" name="Line 233"/>
              <p:cNvSpPr>
                <a:spLocks noChangeShapeType="1"/>
              </p:cNvSpPr>
              <p:nvPr/>
            </p:nvSpPr>
            <p:spPr bwMode="auto">
              <a:xfrm>
                <a:off x="4221" y="12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0" name="Line 234"/>
              <p:cNvSpPr>
                <a:spLocks noChangeShapeType="1"/>
              </p:cNvSpPr>
              <p:nvPr/>
            </p:nvSpPr>
            <p:spPr bwMode="auto">
              <a:xfrm>
                <a:off x="4346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1" name="Line 235"/>
              <p:cNvSpPr>
                <a:spLocks noChangeShapeType="1"/>
              </p:cNvSpPr>
              <p:nvPr/>
            </p:nvSpPr>
            <p:spPr bwMode="auto">
              <a:xfrm>
                <a:off x="4472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2" name="Line 236"/>
              <p:cNvSpPr>
                <a:spLocks noChangeShapeType="1"/>
              </p:cNvSpPr>
              <p:nvPr/>
            </p:nvSpPr>
            <p:spPr bwMode="auto">
              <a:xfrm>
                <a:off x="4598" y="12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3" name="Line 237"/>
              <p:cNvSpPr>
                <a:spLocks noChangeShapeType="1"/>
              </p:cNvSpPr>
              <p:nvPr/>
            </p:nvSpPr>
            <p:spPr bwMode="auto">
              <a:xfrm>
                <a:off x="4723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4" name="Line 238"/>
              <p:cNvSpPr>
                <a:spLocks noChangeShapeType="1"/>
              </p:cNvSpPr>
              <p:nvPr/>
            </p:nvSpPr>
            <p:spPr bwMode="auto">
              <a:xfrm>
                <a:off x="4849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5" name="Line 239"/>
              <p:cNvSpPr>
                <a:spLocks noChangeShapeType="1"/>
              </p:cNvSpPr>
              <p:nvPr/>
            </p:nvSpPr>
            <p:spPr bwMode="auto">
              <a:xfrm>
                <a:off x="4975" y="12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6" name="Line 240"/>
              <p:cNvSpPr>
                <a:spLocks noChangeShapeType="1"/>
              </p:cNvSpPr>
              <p:nvPr/>
            </p:nvSpPr>
            <p:spPr bwMode="auto">
              <a:xfrm>
                <a:off x="5100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7" name="Line 241"/>
              <p:cNvSpPr>
                <a:spLocks noChangeShapeType="1"/>
              </p:cNvSpPr>
              <p:nvPr/>
            </p:nvSpPr>
            <p:spPr bwMode="auto">
              <a:xfrm>
                <a:off x="5226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8" name="Line 242"/>
              <p:cNvSpPr>
                <a:spLocks noChangeShapeType="1"/>
              </p:cNvSpPr>
              <p:nvPr/>
            </p:nvSpPr>
            <p:spPr bwMode="auto">
              <a:xfrm>
                <a:off x="5352" y="1298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9" name="Line 243"/>
              <p:cNvSpPr>
                <a:spLocks noChangeShapeType="1"/>
              </p:cNvSpPr>
              <p:nvPr/>
            </p:nvSpPr>
            <p:spPr bwMode="auto">
              <a:xfrm>
                <a:off x="5477" y="1298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0" name="Line 244"/>
              <p:cNvSpPr>
                <a:spLocks noChangeShapeType="1"/>
              </p:cNvSpPr>
              <p:nvPr/>
            </p:nvSpPr>
            <p:spPr bwMode="auto">
              <a:xfrm>
                <a:off x="5603" y="1298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1" name="Line 245"/>
              <p:cNvSpPr>
                <a:spLocks noChangeShapeType="1"/>
              </p:cNvSpPr>
              <p:nvPr/>
            </p:nvSpPr>
            <p:spPr bwMode="auto">
              <a:xfrm>
                <a:off x="1585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2" name="Line 246"/>
              <p:cNvSpPr>
                <a:spLocks noChangeShapeType="1"/>
              </p:cNvSpPr>
              <p:nvPr/>
            </p:nvSpPr>
            <p:spPr bwMode="auto">
              <a:xfrm>
                <a:off x="1711" y="96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3" name="Line 247"/>
              <p:cNvSpPr>
                <a:spLocks noChangeShapeType="1"/>
              </p:cNvSpPr>
              <p:nvPr/>
            </p:nvSpPr>
            <p:spPr bwMode="auto">
              <a:xfrm>
                <a:off x="1836" y="962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4" name="Line 248"/>
              <p:cNvSpPr>
                <a:spLocks noChangeShapeType="1"/>
              </p:cNvSpPr>
              <p:nvPr/>
            </p:nvSpPr>
            <p:spPr bwMode="auto">
              <a:xfrm>
                <a:off x="1958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5" name="Line 249"/>
              <p:cNvSpPr>
                <a:spLocks noChangeShapeType="1"/>
              </p:cNvSpPr>
              <p:nvPr/>
            </p:nvSpPr>
            <p:spPr bwMode="auto">
              <a:xfrm>
                <a:off x="2084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6" name="Line 250"/>
              <p:cNvSpPr>
                <a:spLocks noChangeShapeType="1"/>
              </p:cNvSpPr>
              <p:nvPr/>
            </p:nvSpPr>
            <p:spPr bwMode="auto">
              <a:xfrm>
                <a:off x="2210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7" name="Line 251"/>
              <p:cNvSpPr>
                <a:spLocks noChangeShapeType="1"/>
              </p:cNvSpPr>
              <p:nvPr/>
            </p:nvSpPr>
            <p:spPr bwMode="auto">
              <a:xfrm>
                <a:off x="2335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8" name="Line 252"/>
              <p:cNvSpPr>
                <a:spLocks noChangeShapeType="1"/>
              </p:cNvSpPr>
              <p:nvPr/>
            </p:nvSpPr>
            <p:spPr bwMode="auto">
              <a:xfrm>
                <a:off x="2461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9" name="Line 253"/>
              <p:cNvSpPr>
                <a:spLocks noChangeShapeType="1"/>
              </p:cNvSpPr>
              <p:nvPr/>
            </p:nvSpPr>
            <p:spPr bwMode="auto">
              <a:xfrm>
                <a:off x="2587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0" name="Line 254"/>
              <p:cNvSpPr>
                <a:spLocks noChangeShapeType="1"/>
              </p:cNvSpPr>
              <p:nvPr/>
            </p:nvSpPr>
            <p:spPr bwMode="auto">
              <a:xfrm>
                <a:off x="2712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1" name="Line 255"/>
              <p:cNvSpPr>
                <a:spLocks noChangeShapeType="1"/>
              </p:cNvSpPr>
              <p:nvPr/>
            </p:nvSpPr>
            <p:spPr bwMode="auto">
              <a:xfrm>
                <a:off x="2838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2" name="Line 256"/>
              <p:cNvSpPr>
                <a:spLocks noChangeShapeType="1"/>
              </p:cNvSpPr>
              <p:nvPr/>
            </p:nvSpPr>
            <p:spPr bwMode="auto">
              <a:xfrm>
                <a:off x="2964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3" name="Line 257"/>
              <p:cNvSpPr>
                <a:spLocks noChangeShapeType="1"/>
              </p:cNvSpPr>
              <p:nvPr/>
            </p:nvSpPr>
            <p:spPr bwMode="auto">
              <a:xfrm>
                <a:off x="3089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4" name="Line 258"/>
              <p:cNvSpPr>
                <a:spLocks noChangeShapeType="1"/>
              </p:cNvSpPr>
              <p:nvPr/>
            </p:nvSpPr>
            <p:spPr bwMode="auto">
              <a:xfrm>
                <a:off x="3215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5" name="Line 259"/>
              <p:cNvSpPr>
                <a:spLocks noChangeShapeType="1"/>
              </p:cNvSpPr>
              <p:nvPr/>
            </p:nvSpPr>
            <p:spPr bwMode="auto">
              <a:xfrm>
                <a:off x="3341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6" name="Line 260"/>
              <p:cNvSpPr>
                <a:spLocks noChangeShapeType="1"/>
              </p:cNvSpPr>
              <p:nvPr/>
            </p:nvSpPr>
            <p:spPr bwMode="auto">
              <a:xfrm>
                <a:off x="3466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7" name="Line 261"/>
              <p:cNvSpPr>
                <a:spLocks noChangeShapeType="1"/>
              </p:cNvSpPr>
              <p:nvPr/>
            </p:nvSpPr>
            <p:spPr bwMode="auto">
              <a:xfrm>
                <a:off x="3592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8" name="Line 262"/>
              <p:cNvSpPr>
                <a:spLocks noChangeShapeType="1"/>
              </p:cNvSpPr>
              <p:nvPr/>
            </p:nvSpPr>
            <p:spPr bwMode="auto">
              <a:xfrm>
                <a:off x="3718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9" name="Line 263"/>
              <p:cNvSpPr>
                <a:spLocks noChangeShapeType="1"/>
              </p:cNvSpPr>
              <p:nvPr/>
            </p:nvSpPr>
            <p:spPr bwMode="auto">
              <a:xfrm>
                <a:off x="3843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0" name="Line 264"/>
              <p:cNvSpPr>
                <a:spLocks noChangeShapeType="1"/>
              </p:cNvSpPr>
              <p:nvPr/>
            </p:nvSpPr>
            <p:spPr bwMode="auto">
              <a:xfrm>
                <a:off x="3969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1" name="Line 265"/>
              <p:cNvSpPr>
                <a:spLocks noChangeShapeType="1"/>
              </p:cNvSpPr>
              <p:nvPr/>
            </p:nvSpPr>
            <p:spPr bwMode="auto">
              <a:xfrm>
                <a:off x="4095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2" name="Line 266"/>
              <p:cNvSpPr>
                <a:spLocks noChangeShapeType="1"/>
              </p:cNvSpPr>
              <p:nvPr/>
            </p:nvSpPr>
            <p:spPr bwMode="auto">
              <a:xfrm>
                <a:off x="4221" y="96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3" name="Line 267"/>
              <p:cNvSpPr>
                <a:spLocks noChangeShapeType="1"/>
              </p:cNvSpPr>
              <p:nvPr/>
            </p:nvSpPr>
            <p:spPr bwMode="auto">
              <a:xfrm>
                <a:off x="4346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4" name="Line 268"/>
              <p:cNvSpPr>
                <a:spLocks noChangeShapeType="1"/>
              </p:cNvSpPr>
              <p:nvPr/>
            </p:nvSpPr>
            <p:spPr bwMode="auto">
              <a:xfrm>
                <a:off x="4472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5" name="Line 269"/>
              <p:cNvSpPr>
                <a:spLocks noChangeShapeType="1"/>
              </p:cNvSpPr>
              <p:nvPr/>
            </p:nvSpPr>
            <p:spPr bwMode="auto">
              <a:xfrm>
                <a:off x="4598" y="96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6" name="Line 270"/>
              <p:cNvSpPr>
                <a:spLocks noChangeShapeType="1"/>
              </p:cNvSpPr>
              <p:nvPr/>
            </p:nvSpPr>
            <p:spPr bwMode="auto">
              <a:xfrm>
                <a:off x="4723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7" name="Line 271"/>
              <p:cNvSpPr>
                <a:spLocks noChangeShapeType="1"/>
              </p:cNvSpPr>
              <p:nvPr/>
            </p:nvSpPr>
            <p:spPr bwMode="auto">
              <a:xfrm>
                <a:off x="4849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8" name="Line 272"/>
              <p:cNvSpPr>
                <a:spLocks noChangeShapeType="1"/>
              </p:cNvSpPr>
              <p:nvPr/>
            </p:nvSpPr>
            <p:spPr bwMode="auto">
              <a:xfrm>
                <a:off x="4975" y="96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9" name="Line 273"/>
              <p:cNvSpPr>
                <a:spLocks noChangeShapeType="1"/>
              </p:cNvSpPr>
              <p:nvPr/>
            </p:nvSpPr>
            <p:spPr bwMode="auto">
              <a:xfrm>
                <a:off x="5100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0" name="Line 274"/>
              <p:cNvSpPr>
                <a:spLocks noChangeShapeType="1"/>
              </p:cNvSpPr>
              <p:nvPr/>
            </p:nvSpPr>
            <p:spPr bwMode="auto">
              <a:xfrm>
                <a:off x="5226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1" name="Line 275"/>
              <p:cNvSpPr>
                <a:spLocks noChangeShapeType="1"/>
              </p:cNvSpPr>
              <p:nvPr/>
            </p:nvSpPr>
            <p:spPr bwMode="auto">
              <a:xfrm>
                <a:off x="5352" y="962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2" name="Line 276"/>
              <p:cNvSpPr>
                <a:spLocks noChangeShapeType="1"/>
              </p:cNvSpPr>
              <p:nvPr/>
            </p:nvSpPr>
            <p:spPr bwMode="auto">
              <a:xfrm>
                <a:off x="5477" y="962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3" name="Line 277"/>
              <p:cNvSpPr>
                <a:spLocks noChangeShapeType="1"/>
              </p:cNvSpPr>
              <p:nvPr/>
            </p:nvSpPr>
            <p:spPr bwMode="auto">
              <a:xfrm>
                <a:off x="5603" y="962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4" name="Line 278"/>
              <p:cNvSpPr>
                <a:spLocks noChangeShapeType="1"/>
              </p:cNvSpPr>
              <p:nvPr/>
            </p:nvSpPr>
            <p:spPr bwMode="auto">
              <a:xfrm>
                <a:off x="1585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5" name="Line 279"/>
              <p:cNvSpPr>
                <a:spLocks noChangeShapeType="1"/>
              </p:cNvSpPr>
              <p:nvPr/>
            </p:nvSpPr>
            <p:spPr bwMode="auto">
              <a:xfrm>
                <a:off x="1711" y="62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6" name="Line 280"/>
              <p:cNvSpPr>
                <a:spLocks noChangeShapeType="1"/>
              </p:cNvSpPr>
              <p:nvPr/>
            </p:nvSpPr>
            <p:spPr bwMode="auto">
              <a:xfrm>
                <a:off x="1836" y="624"/>
                <a:ext cx="81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7" name="Line 281"/>
              <p:cNvSpPr>
                <a:spLocks noChangeShapeType="1"/>
              </p:cNvSpPr>
              <p:nvPr/>
            </p:nvSpPr>
            <p:spPr bwMode="auto">
              <a:xfrm>
                <a:off x="1958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8" name="Line 282"/>
              <p:cNvSpPr>
                <a:spLocks noChangeShapeType="1"/>
              </p:cNvSpPr>
              <p:nvPr/>
            </p:nvSpPr>
            <p:spPr bwMode="auto">
              <a:xfrm>
                <a:off x="2084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" name="Line 283"/>
              <p:cNvSpPr>
                <a:spLocks noChangeShapeType="1"/>
              </p:cNvSpPr>
              <p:nvPr/>
            </p:nvSpPr>
            <p:spPr bwMode="auto">
              <a:xfrm>
                <a:off x="2210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0" name="Line 284"/>
              <p:cNvSpPr>
                <a:spLocks noChangeShapeType="1"/>
              </p:cNvSpPr>
              <p:nvPr/>
            </p:nvSpPr>
            <p:spPr bwMode="auto">
              <a:xfrm>
                <a:off x="2335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1" name="Line 285"/>
              <p:cNvSpPr>
                <a:spLocks noChangeShapeType="1"/>
              </p:cNvSpPr>
              <p:nvPr/>
            </p:nvSpPr>
            <p:spPr bwMode="auto">
              <a:xfrm>
                <a:off x="2461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2" name="Line 286"/>
              <p:cNvSpPr>
                <a:spLocks noChangeShapeType="1"/>
              </p:cNvSpPr>
              <p:nvPr/>
            </p:nvSpPr>
            <p:spPr bwMode="auto">
              <a:xfrm>
                <a:off x="2587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3" name="Line 287"/>
              <p:cNvSpPr>
                <a:spLocks noChangeShapeType="1"/>
              </p:cNvSpPr>
              <p:nvPr/>
            </p:nvSpPr>
            <p:spPr bwMode="auto">
              <a:xfrm>
                <a:off x="2712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4" name="Line 288"/>
              <p:cNvSpPr>
                <a:spLocks noChangeShapeType="1"/>
              </p:cNvSpPr>
              <p:nvPr/>
            </p:nvSpPr>
            <p:spPr bwMode="auto">
              <a:xfrm>
                <a:off x="2838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5" name="Line 289"/>
              <p:cNvSpPr>
                <a:spLocks noChangeShapeType="1"/>
              </p:cNvSpPr>
              <p:nvPr/>
            </p:nvSpPr>
            <p:spPr bwMode="auto">
              <a:xfrm>
                <a:off x="2964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6" name="Line 290"/>
              <p:cNvSpPr>
                <a:spLocks noChangeShapeType="1"/>
              </p:cNvSpPr>
              <p:nvPr/>
            </p:nvSpPr>
            <p:spPr bwMode="auto">
              <a:xfrm>
                <a:off x="3089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7" name="Line 291"/>
              <p:cNvSpPr>
                <a:spLocks noChangeShapeType="1"/>
              </p:cNvSpPr>
              <p:nvPr/>
            </p:nvSpPr>
            <p:spPr bwMode="auto">
              <a:xfrm>
                <a:off x="3215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8" name="Line 292"/>
              <p:cNvSpPr>
                <a:spLocks noChangeShapeType="1"/>
              </p:cNvSpPr>
              <p:nvPr/>
            </p:nvSpPr>
            <p:spPr bwMode="auto">
              <a:xfrm>
                <a:off x="3341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9" name="Line 293"/>
              <p:cNvSpPr>
                <a:spLocks noChangeShapeType="1"/>
              </p:cNvSpPr>
              <p:nvPr/>
            </p:nvSpPr>
            <p:spPr bwMode="auto">
              <a:xfrm>
                <a:off x="3466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0" name="Line 294"/>
              <p:cNvSpPr>
                <a:spLocks noChangeShapeType="1"/>
              </p:cNvSpPr>
              <p:nvPr/>
            </p:nvSpPr>
            <p:spPr bwMode="auto">
              <a:xfrm>
                <a:off x="3592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1" name="Line 295"/>
              <p:cNvSpPr>
                <a:spLocks noChangeShapeType="1"/>
              </p:cNvSpPr>
              <p:nvPr/>
            </p:nvSpPr>
            <p:spPr bwMode="auto">
              <a:xfrm>
                <a:off x="3718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2" name="Line 296"/>
              <p:cNvSpPr>
                <a:spLocks noChangeShapeType="1"/>
              </p:cNvSpPr>
              <p:nvPr/>
            </p:nvSpPr>
            <p:spPr bwMode="auto">
              <a:xfrm>
                <a:off x="3843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" name="Line 297"/>
              <p:cNvSpPr>
                <a:spLocks noChangeShapeType="1"/>
              </p:cNvSpPr>
              <p:nvPr/>
            </p:nvSpPr>
            <p:spPr bwMode="auto">
              <a:xfrm>
                <a:off x="3969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" name="Line 298"/>
              <p:cNvSpPr>
                <a:spLocks noChangeShapeType="1"/>
              </p:cNvSpPr>
              <p:nvPr/>
            </p:nvSpPr>
            <p:spPr bwMode="auto">
              <a:xfrm>
                <a:off x="4095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" name="Line 299"/>
              <p:cNvSpPr>
                <a:spLocks noChangeShapeType="1"/>
              </p:cNvSpPr>
              <p:nvPr/>
            </p:nvSpPr>
            <p:spPr bwMode="auto">
              <a:xfrm>
                <a:off x="4221" y="62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" name="Line 300"/>
              <p:cNvSpPr>
                <a:spLocks noChangeShapeType="1"/>
              </p:cNvSpPr>
              <p:nvPr/>
            </p:nvSpPr>
            <p:spPr bwMode="auto">
              <a:xfrm>
                <a:off x="4346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" name="Line 301"/>
              <p:cNvSpPr>
                <a:spLocks noChangeShapeType="1"/>
              </p:cNvSpPr>
              <p:nvPr/>
            </p:nvSpPr>
            <p:spPr bwMode="auto">
              <a:xfrm>
                <a:off x="4472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" name="Line 302"/>
              <p:cNvSpPr>
                <a:spLocks noChangeShapeType="1"/>
              </p:cNvSpPr>
              <p:nvPr/>
            </p:nvSpPr>
            <p:spPr bwMode="auto">
              <a:xfrm>
                <a:off x="4598" y="62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" name="Line 303"/>
              <p:cNvSpPr>
                <a:spLocks noChangeShapeType="1"/>
              </p:cNvSpPr>
              <p:nvPr/>
            </p:nvSpPr>
            <p:spPr bwMode="auto">
              <a:xfrm>
                <a:off x="4723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" name="Line 304"/>
              <p:cNvSpPr>
                <a:spLocks noChangeShapeType="1"/>
              </p:cNvSpPr>
              <p:nvPr/>
            </p:nvSpPr>
            <p:spPr bwMode="auto">
              <a:xfrm>
                <a:off x="4849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" name="Line 305"/>
              <p:cNvSpPr>
                <a:spLocks noChangeShapeType="1"/>
              </p:cNvSpPr>
              <p:nvPr/>
            </p:nvSpPr>
            <p:spPr bwMode="auto">
              <a:xfrm>
                <a:off x="4975" y="62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" name="Line 306"/>
              <p:cNvSpPr>
                <a:spLocks noChangeShapeType="1"/>
              </p:cNvSpPr>
              <p:nvPr/>
            </p:nvSpPr>
            <p:spPr bwMode="auto">
              <a:xfrm>
                <a:off x="5100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" name="Line 307"/>
              <p:cNvSpPr>
                <a:spLocks noChangeShapeType="1"/>
              </p:cNvSpPr>
              <p:nvPr/>
            </p:nvSpPr>
            <p:spPr bwMode="auto">
              <a:xfrm>
                <a:off x="5226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" name="Line 308"/>
              <p:cNvSpPr>
                <a:spLocks noChangeShapeType="1"/>
              </p:cNvSpPr>
              <p:nvPr/>
            </p:nvSpPr>
            <p:spPr bwMode="auto">
              <a:xfrm>
                <a:off x="5352" y="624"/>
                <a:ext cx="83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" name="Line 309"/>
              <p:cNvSpPr>
                <a:spLocks noChangeShapeType="1"/>
              </p:cNvSpPr>
              <p:nvPr/>
            </p:nvSpPr>
            <p:spPr bwMode="auto">
              <a:xfrm>
                <a:off x="5477" y="624"/>
                <a:ext cx="84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" name="Line 310"/>
              <p:cNvSpPr>
                <a:spLocks noChangeShapeType="1"/>
              </p:cNvSpPr>
              <p:nvPr/>
            </p:nvSpPr>
            <p:spPr bwMode="auto">
              <a:xfrm>
                <a:off x="5603" y="624"/>
                <a:ext cx="28" cy="0"/>
              </a:xfrm>
              <a:prstGeom prst="line">
                <a:avLst/>
              </a:prstGeom>
              <a:noFill/>
              <a:ln w="22225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" name="Line 311"/>
              <p:cNvSpPr>
                <a:spLocks noChangeShapeType="1"/>
              </p:cNvSpPr>
              <p:nvPr/>
            </p:nvSpPr>
            <p:spPr bwMode="auto">
              <a:xfrm>
                <a:off x="1676" y="3571"/>
                <a:ext cx="1071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" name="Line 312"/>
              <p:cNvSpPr>
                <a:spLocks noChangeShapeType="1"/>
              </p:cNvSpPr>
              <p:nvPr/>
            </p:nvSpPr>
            <p:spPr bwMode="auto">
              <a:xfrm>
                <a:off x="1676" y="3487"/>
                <a:ext cx="883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" name="Line 313"/>
              <p:cNvSpPr>
                <a:spLocks noChangeShapeType="1"/>
              </p:cNvSpPr>
              <p:nvPr/>
            </p:nvSpPr>
            <p:spPr bwMode="auto">
              <a:xfrm>
                <a:off x="1676" y="3403"/>
                <a:ext cx="698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" name="Line 314"/>
              <p:cNvSpPr>
                <a:spLocks noChangeShapeType="1"/>
              </p:cNvSpPr>
              <p:nvPr/>
            </p:nvSpPr>
            <p:spPr bwMode="auto">
              <a:xfrm>
                <a:off x="1676" y="3235"/>
                <a:ext cx="1019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" name="Line 315"/>
              <p:cNvSpPr>
                <a:spLocks noChangeShapeType="1"/>
              </p:cNvSpPr>
              <p:nvPr/>
            </p:nvSpPr>
            <p:spPr bwMode="auto">
              <a:xfrm>
                <a:off x="1731" y="3152"/>
                <a:ext cx="947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" name="Line 316"/>
              <p:cNvSpPr>
                <a:spLocks noChangeShapeType="1"/>
              </p:cNvSpPr>
              <p:nvPr/>
            </p:nvSpPr>
            <p:spPr bwMode="auto">
              <a:xfrm>
                <a:off x="1676" y="3068"/>
                <a:ext cx="1002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" name="Line 317"/>
              <p:cNvSpPr>
                <a:spLocks noChangeShapeType="1"/>
              </p:cNvSpPr>
              <p:nvPr/>
            </p:nvSpPr>
            <p:spPr bwMode="auto">
              <a:xfrm>
                <a:off x="1731" y="2897"/>
                <a:ext cx="988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" name="Line 318"/>
              <p:cNvSpPr>
                <a:spLocks noChangeShapeType="1"/>
              </p:cNvSpPr>
              <p:nvPr/>
            </p:nvSpPr>
            <p:spPr bwMode="auto">
              <a:xfrm>
                <a:off x="1868" y="2813"/>
                <a:ext cx="1256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" name="Line 319"/>
              <p:cNvSpPr>
                <a:spLocks noChangeShapeType="1"/>
              </p:cNvSpPr>
              <p:nvPr/>
            </p:nvSpPr>
            <p:spPr bwMode="auto">
              <a:xfrm>
                <a:off x="2088" y="2729"/>
                <a:ext cx="830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" name="Line 320"/>
              <p:cNvSpPr>
                <a:spLocks noChangeShapeType="1"/>
              </p:cNvSpPr>
              <p:nvPr/>
            </p:nvSpPr>
            <p:spPr bwMode="auto">
              <a:xfrm>
                <a:off x="1676" y="2562"/>
                <a:ext cx="726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" name="Line 321"/>
              <p:cNvSpPr>
                <a:spLocks noChangeShapeType="1"/>
              </p:cNvSpPr>
              <p:nvPr/>
            </p:nvSpPr>
            <p:spPr bwMode="auto">
              <a:xfrm>
                <a:off x="1676" y="2478"/>
                <a:ext cx="439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" name="Line 322"/>
              <p:cNvSpPr>
                <a:spLocks noChangeShapeType="1"/>
              </p:cNvSpPr>
              <p:nvPr/>
            </p:nvSpPr>
            <p:spPr bwMode="auto">
              <a:xfrm>
                <a:off x="1808" y="2394"/>
                <a:ext cx="1432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" name="Line 323"/>
              <p:cNvSpPr>
                <a:spLocks noChangeShapeType="1"/>
              </p:cNvSpPr>
              <p:nvPr/>
            </p:nvSpPr>
            <p:spPr bwMode="auto">
              <a:xfrm>
                <a:off x="2691" y="2223"/>
                <a:ext cx="1355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" name="Line 324"/>
              <p:cNvSpPr>
                <a:spLocks noChangeShapeType="1"/>
              </p:cNvSpPr>
              <p:nvPr/>
            </p:nvSpPr>
            <p:spPr bwMode="auto">
              <a:xfrm>
                <a:off x="1676" y="2139"/>
                <a:ext cx="799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" name="Line 325"/>
              <p:cNvSpPr>
                <a:spLocks noChangeShapeType="1"/>
              </p:cNvSpPr>
              <p:nvPr/>
            </p:nvSpPr>
            <p:spPr bwMode="auto">
              <a:xfrm>
                <a:off x="2950" y="2055"/>
                <a:ext cx="1260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" name="Line 326"/>
              <p:cNvSpPr>
                <a:spLocks noChangeShapeType="1"/>
              </p:cNvSpPr>
              <p:nvPr/>
            </p:nvSpPr>
            <p:spPr bwMode="auto">
              <a:xfrm>
                <a:off x="1676" y="1888"/>
                <a:ext cx="1832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" name="Line 327"/>
              <p:cNvSpPr>
                <a:spLocks noChangeShapeType="1"/>
              </p:cNvSpPr>
              <p:nvPr/>
            </p:nvSpPr>
            <p:spPr bwMode="auto">
              <a:xfrm>
                <a:off x="1676" y="1804"/>
                <a:ext cx="1183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" name="Line 328"/>
              <p:cNvSpPr>
                <a:spLocks noChangeShapeType="1"/>
              </p:cNvSpPr>
              <p:nvPr/>
            </p:nvSpPr>
            <p:spPr bwMode="auto">
              <a:xfrm>
                <a:off x="1676" y="1720"/>
                <a:ext cx="1204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" name="Line 329"/>
              <p:cNvSpPr>
                <a:spLocks noChangeShapeType="1"/>
              </p:cNvSpPr>
              <p:nvPr/>
            </p:nvSpPr>
            <p:spPr bwMode="auto">
              <a:xfrm>
                <a:off x="2203" y="1552"/>
                <a:ext cx="1113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" name="Line 330"/>
              <p:cNvSpPr>
                <a:spLocks noChangeShapeType="1"/>
              </p:cNvSpPr>
              <p:nvPr/>
            </p:nvSpPr>
            <p:spPr bwMode="auto">
              <a:xfrm>
                <a:off x="1676" y="1465"/>
                <a:ext cx="1424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" name="Line 331"/>
              <p:cNvSpPr>
                <a:spLocks noChangeShapeType="1"/>
              </p:cNvSpPr>
              <p:nvPr/>
            </p:nvSpPr>
            <p:spPr bwMode="auto">
              <a:xfrm>
                <a:off x="1676" y="1381"/>
                <a:ext cx="827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" name="Line 332"/>
              <p:cNvSpPr>
                <a:spLocks noChangeShapeType="1"/>
              </p:cNvSpPr>
              <p:nvPr/>
            </p:nvSpPr>
            <p:spPr bwMode="auto">
              <a:xfrm>
                <a:off x="2035" y="1214"/>
                <a:ext cx="1316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" name="Line 333"/>
              <p:cNvSpPr>
                <a:spLocks noChangeShapeType="1"/>
              </p:cNvSpPr>
              <p:nvPr/>
            </p:nvSpPr>
            <p:spPr bwMode="auto">
              <a:xfrm>
                <a:off x="2325" y="1130"/>
                <a:ext cx="1620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" name="Line 334"/>
              <p:cNvSpPr>
                <a:spLocks noChangeShapeType="1"/>
              </p:cNvSpPr>
              <p:nvPr/>
            </p:nvSpPr>
            <p:spPr bwMode="auto">
              <a:xfrm>
                <a:off x="2698" y="1046"/>
                <a:ext cx="1125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" name="Line 335"/>
              <p:cNvSpPr>
                <a:spLocks noChangeShapeType="1"/>
              </p:cNvSpPr>
              <p:nvPr/>
            </p:nvSpPr>
            <p:spPr bwMode="auto">
              <a:xfrm>
                <a:off x="3173" y="879"/>
                <a:ext cx="960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" name="Line 336"/>
              <p:cNvSpPr>
                <a:spLocks noChangeShapeType="1"/>
              </p:cNvSpPr>
              <p:nvPr/>
            </p:nvSpPr>
            <p:spPr bwMode="auto">
              <a:xfrm>
                <a:off x="3173" y="791"/>
                <a:ext cx="960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" name="Line 337"/>
              <p:cNvSpPr>
                <a:spLocks noChangeShapeType="1"/>
              </p:cNvSpPr>
              <p:nvPr/>
            </p:nvSpPr>
            <p:spPr bwMode="auto">
              <a:xfrm>
                <a:off x="3205" y="707"/>
                <a:ext cx="932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" name="Line 338"/>
              <p:cNvSpPr>
                <a:spLocks noChangeShapeType="1"/>
              </p:cNvSpPr>
              <p:nvPr/>
            </p:nvSpPr>
            <p:spPr bwMode="auto">
              <a:xfrm>
                <a:off x="3840" y="540"/>
                <a:ext cx="1068" cy="0"/>
              </a:xfrm>
              <a:prstGeom prst="line">
                <a:avLst/>
              </a:prstGeom>
              <a:noFill/>
              <a:ln w="11113">
                <a:solidFill>
                  <a:srgbClr val="90909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5" name="Rectangle 339"/>
              <p:cNvSpPr>
                <a:spLocks noChangeArrowheads="1"/>
              </p:cNvSpPr>
              <p:nvPr/>
            </p:nvSpPr>
            <p:spPr bwMode="auto">
              <a:xfrm>
                <a:off x="2032" y="3550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6" name="Rectangle 340"/>
              <p:cNvSpPr>
                <a:spLocks noChangeArrowheads="1"/>
              </p:cNvSpPr>
              <p:nvPr/>
            </p:nvSpPr>
            <p:spPr bwMode="auto">
              <a:xfrm>
                <a:off x="1892" y="3466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7" name="Rectangle 341"/>
              <p:cNvSpPr>
                <a:spLocks noChangeArrowheads="1"/>
              </p:cNvSpPr>
              <p:nvPr/>
            </p:nvSpPr>
            <p:spPr bwMode="auto">
              <a:xfrm>
                <a:off x="1718" y="3382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8" name="Rectangle 342"/>
              <p:cNvSpPr>
                <a:spLocks noChangeArrowheads="1"/>
              </p:cNvSpPr>
              <p:nvPr/>
            </p:nvSpPr>
            <p:spPr bwMode="auto">
              <a:xfrm>
                <a:off x="2004" y="3211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9" name="Rectangle 343"/>
              <p:cNvSpPr>
                <a:spLocks noChangeArrowheads="1"/>
              </p:cNvSpPr>
              <p:nvPr/>
            </p:nvSpPr>
            <p:spPr bwMode="auto">
              <a:xfrm>
                <a:off x="2182" y="3127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" name="Rectangle 344"/>
              <p:cNvSpPr>
                <a:spLocks noChangeArrowheads="1"/>
              </p:cNvSpPr>
              <p:nvPr/>
            </p:nvSpPr>
            <p:spPr bwMode="auto">
              <a:xfrm>
                <a:off x="2056" y="3043"/>
                <a:ext cx="46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1" name="Rectangle 345"/>
              <p:cNvSpPr>
                <a:spLocks noChangeArrowheads="1"/>
              </p:cNvSpPr>
              <p:nvPr/>
            </p:nvSpPr>
            <p:spPr bwMode="auto">
              <a:xfrm>
                <a:off x="2203" y="2876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2" name="Rectangle 346"/>
              <p:cNvSpPr>
                <a:spLocks noChangeArrowheads="1"/>
              </p:cNvSpPr>
              <p:nvPr/>
            </p:nvSpPr>
            <p:spPr bwMode="auto">
              <a:xfrm>
                <a:off x="2475" y="2792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" name="Rectangle 347"/>
              <p:cNvSpPr>
                <a:spLocks noChangeArrowheads="1"/>
              </p:cNvSpPr>
              <p:nvPr/>
            </p:nvSpPr>
            <p:spPr bwMode="auto">
              <a:xfrm>
                <a:off x="2479" y="2708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" name="Rectangle 348"/>
              <p:cNvSpPr>
                <a:spLocks noChangeArrowheads="1"/>
              </p:cNvSpPr>
              <p:nvPr/>
            </p:nvSpPr>
            <p:spPr bwMode="auto">
              <a:xfrm>
                <a:off x="1903" y="2537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" name="Rectangle 349"/>
              <p:cNvSpPr>
                <a:spLocks noChangeArrowheads="1"/>
              </p:cNvSpPr>
              <p:nvPr/>
            </p:nvSpPr>
            <p:spPr bwMode="auto">
              <a:xfrm>
                <a:off x="1735" y="2453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" name="Rectangle 350"/>
              <p:cNvSpPr>
                <a:spLocks noChangeArrowheads="1"/>
              </p:cNvSpPr>
              <p:nvPr/>
            </p:nvSpPr>
            <p:spPr bwMode="auto">
              <a:xfrm>
                <a:off x="2499" y="2370"/>
                <a:ext cx="46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" name="Rectangle 351"/>
              <p:cNvSpPr>
                <a:spLocks noChangeArrowheads="1"/>
              </p:cNvSpPr>
              <p:nvPr/>
            </p:nvSpPr>
            <p:spPr bwMode="auto">
              <a:xfrm>
                <a:off x="3348" y="2202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" name="Rectangle 352"/>
              <p:cNvSpPr>
                <a:spLocks noChangeArrowheads="1"/>
              </p:cNvSpPr>
              <p:nvPr/>
            </p:nvSpPr>
            <p:spPr bwMode="auto">
              <a:xfrm>
                <a:off x="1794" y="2118"/>
                <a:ext cx="46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" name="Rectangle 353"/>
              <p:cNvSpPr>
                <a:spLocks noChangeArrowheads="1"/>
              </p:cNvSpPr>
              <p:nvPr/>
            </p:nvSpPr>
            <p:spPr bwMode="auto">
              <a:xfrm>
                <a:off x="3557" y="2034"/>
                <a:ext cx="46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" name="Rectangle 354"/>
              <p:cNvSpPr>
                <a:spLocks noChangeArrowheads="1"/>
              </p:cNvSpPr>
              <p:nvPr/>
            </p:nvSpPr>
            <p:spPr bwMode="auto">
              <a:xfrm>
                <a:off x="2377" y="1867"/>
                <a:ext cx="46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" name="Rectangle 355"/>
              <p:cNvSpPr>
                <a:spLocks noChangeArrowheads="1"/>
              </p:cNvSpPr>
              <p:nvPr/>
            </p:nvSpPr>
            <p:spPr bwMode="auto">
              <a:xfrm>
                <a:off x="2112" y="1779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2" name="Rectangle 356"/>
              <p:cNvSpPr>
                <a:spLocks noChangeArrowheads="1"/>
              </p:cNvSpPr>
              <p:nvPr/>
            </p:nvSpPr>
            <p:spPr bwMode="auto">
              <a:xfrm>
                <a:off x="2245" y="1696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3" name="Rectangle 357"/>
              <p:cNvSpPr>
                <a:spLocks noChangeArrowheads="1"/>
              </p:cNvSpPr>
              <p:nvPr/>
            </p:nvSpPr>
            <p:spPr bwMode="auto">
              <a:xfrm>
                <a:off x="2737" y="1528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4" name="Rectangle 358"/>
              <p:cNvSpPr>
                <a:spLocks noChangeArrowheads="1"/>
              </p:cNvSpPr>
              <p:nvPr/>
            </p:nvSpPr>
            <p:spPr bwMode="auto">
              <a:xfrm>
                <a:off x="2140" y="1444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5" name="Rectangle 359"/>
              <p:cNvSpPr>
                <a:spLocks noChangeArrowheads="1"/>
              </p:cNvSpPr>
              <p:nvPr/>
            </p:nvSpPr>
            <p:spPr bwMode="auto">
              <a:xfrm>
                <a:off x="1937" y="1360"/>
                <a:ext cx="46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" name="Rectangle 360"/>
              <p:cNvSpPr>
                <a:spLocks noChangeArrowheads="1"/>
              </p:cNvSpPr>
              <p:nvPr/>
            </p:nvSpPr>
            <p:spPr bwMode="auto">
              <a:xfrm>
                <a:off x="2671" y="1193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" name="Rectangle 361"/>
              <p:cNvSpPr>
                <a:spLocks noChangeArrowheads="1"/>
              </p:cNvSpPr>
              <p:nvPr/>
            </p:nvSpPr>
            <p:spPr bwMode="auto">
              <a:xfrm>
                <a:off x="3114" y="1106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" name="Rectangle 362"/>
              <p:cNvSpPr>
                <a:spLocks noChangeArrowheads="1"/>
              </p:cNvSpPr>
              <p:nvPr/>
            </p:nvSpPr>
            <p:spPr bwMode="auto">
              <a:xfrm>
                <a:off x="3236" y="1022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9" name="Rectangle 363"/>
              <p:cNvSpPr>
                <a:spLocks noChangeArrowheads="1"/>
              </p:cNvSpPr>
              <p:nvPr/>
            </p:nvSpPr>
            <p:spPr bwMode="auto">
              <a:xfrm>
                <a:off x="3631" y="854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0" name="Rectangle 364"/>
              <p:cNvSpPr>
                <a:spLocks noChangeArrowheads="1"/>
              </p:cNvSpPr>
              <p:nvPr/>
            </p:nvSpPr>
            <p:spPr bwMode="auto">
              <a:xfrm>
                <a:off x="3631" y="770"/>
                <a:ext cx="45" cy="46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" name="Rectangle 365"/>
              <p:cNvSpPr>
                <a:spLocks noChangeArrowheads="1"/>
              </p:cNvSpPr>
              <p:nvPr/>
            </p:nvSpPr>
            <p:spPr bwMode="auto">
              <a:xfrm>
                <a:off x="3648" y="687"/>
                <a:ext cx="45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2" name="Rectangle 366"/>
              <p:cNvSpPr>
                <a:spLocks noChangeArrowheads="1"/>
              </p:cNvSpPr>
              <p:nvPr/>
            </p:nvSpPr>
            <p:spPr bwMode="auto">
              <a:xfrm>
                <a:off x="4353" y="519"/>
                <a:ext cx="46" cy="45"/>
              </a:xfrm>
              <a:prstGeom prst="rect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3" name="Line 367"/>
              <p:cNvSpPr>
                <a:spLocks noChangeShapeType="1"/>
              </p:cNvSpPr>
              <p:nvPr/>
            </p:nvSpPr>
            <p:spPr bwMode="auto">
              <a:xfrm flipV="1">
                <a:off x="1585" y="449"/>
                <a:ext cx="0" cy="321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4" name="Line 368"/>
              <p:cNvSpPr>
                <a:spLocks noChangeShapeType="1"/>
              </p:cNvSpPr>
              <p:nvPr/>
            </p:nvSpPr>
            <p:spPr bwMode="auto">
              <a:xfrm flipH="1">
                <a:off x="1526" y="3571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5" name="Rectangle 369"/>
              <p:cNvSpPr>
                <a:spLocks noChangeArrowheads="1"/>
              </p:cNvSpPr>
              <p:nvPr/>
            </p:nvSpPr>
            <p:spPr bwMode="auto">
              <a:xfrm>
                <a:off x="660" y="3525"/>
                <a:ext cx="87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Frac. Foreign Born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6" name="Line 370"/>
              <p:cNvSpPr>
                <a:spLocks noChangeShapeType="1"/>
              </p:cNvSpPr>
              <p:nvPr/>
            </p:nvSpPr>
            <p:spPr bwMode="auto">
              <a:xfrm flipH="1">
                <a:off x="1526" y="3487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7" name="Rectangle 371"/>
              <p:cNvSpPr>
                <a:spLocks noChangeArrowheads="1"/>
              </p:cNvSpPr>
              <p:nvPr/>
            </p:nvSpPr>
            <p:spPr bwMode="auto">
              <a:xfrm>
                <a:off x="702" y="3441"/>
                <a:ext cx="834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Migration Outflow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8" name="Line 372"/>
              <p:cNvSpPr>
                <a:spLocks noChangeShapeType="1"/>
              </p:cNvSpPr>
              <p:nvPr/>
            </p:nvSpPr>
            <p:spPr bwMode="auto">
              <a:xfrm flipH="1">
                <a:off x="1526" y="3403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9" name="Rectangle 373"/>
              <p:cNvSpPr>
                <a:spLocks noChangeArrowheads="1"/>
              </p:cNvSpPr>
              <p:nvPr/>
            </p:nvSpPr>
            <p:spPr bwMode="auto">
              <a:xfrm>
                <a:off x="771" y="3358"/>
                <a:ext cx="765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Migration Inflow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0" name="Line 374"/>
              <p:cNvSpPr>
                <a:spLocks noChangeShapeType="1"/>
              </p:cNvSpPr>
              <p:nvPr/>
            </p:nvSpPr>
            <p:spPr bwMode="auto">
              <a:xfrm flipH="1">
                <a:off x="1526" y="3235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" name="Rectangle 375"/>
              <p:cNvSpPr>
                <a:spLocks noChangeArrowheads="1"/>
              </p:cNvSpPr>
              <p:nvPr/>
            </p:nvSpPr>
            <p:spPr bwMode="auto">
              <a:xfrm>
                <a:off x="628" y="3190"/>
                <a:ext cx="908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Teenage LFP Rate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2" name="Line 376"/>
              <p:cNvSpPr>
                <a:spLocks noChangeShapeType="1"/>
              </p:cNvSpPr>
              <p:nvPr/>
            </p:nvSpPr>
            <p:spPr bwMode="auto">
              <a:xfrm flipH="1">
                <a:off x="1526" y="3152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3" name="Rectangle 377"/>
              <p:cNvSpPr>
                <a:spLocks noChangeArrowheads="1"/>
              </p:cNvSpPr>
              <p:nvPr/>
            </p:nvSpPr>
            <p:spPr bwMode="auto">
              <a:xfrm>
                <a:off x="485" y="3106"/>
                <a:ext cx="105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Chinese Import Growth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4" name="Line 378"/>
              <p:cNvSpPr>
                <a:spLocks noChangeShapeType="1"/>
              </p:cNvSpPr>
              <p:nvPr/>
            </p:nvSpPr>
            <p:spPr bwMode="auto">
              <a:xfrm flipH="1">
                <a:off x="1526" y="3068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5" name="Rectangle 379"/>
              <p:cNvSpPr>
                <a:spLocks noChangeArrowheads="1"/>
              </p:cNvSpPr>
              <p:nvPr/>
            </p:nvSpPr>
            <p:spPr bwMode="auto">
              <a:xfrm>
                <a:off x="573" y="3022"/>
                <a:ext cx="963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Manufacturing Share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6" name="Line 380"/>
              <p:cNvSpPr>
                <a:spLocks noChangeShapeType="1"/>
              </p:cNvSpPr>
              <p:nvPr/>
            </p:nvSpPr>
            <p:spPr bwMode="auto">
              <a:xfrm flipH="1">
                <a:off x="1526" y="2897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7" name="Rectangle 381"/>
              <p:cNvSpPr>
                <a:spLocks noChangeArrowheads="1"/>
              </p:cNvSpPr>
              <p:nvPr/>
            </p:nvSpPr>
            <p:spPr bwMode="auto">
              <a:xfrm>
                <a:off x="244" y="2851"/>
                <a:ext cx="1292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Coll Grad Rate (Inc Adjusted)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8" name="Line 382"/>
              <p:cNvSpPr>
                <a:spLocks noChangeShapeType="1"/>
              </p:cNvSpPr>
              <p:nvPr/>
            </p:nvSpPr>
            <p:spPr bwMode="auto">
              <a:xfrm flipH="1">
                <a:off x="1526" y="2813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9" name="Rectangle 383"/>
              <p:cNvSpPr>
                <a:spLocks noChangeArrowheads="1"/>
              </p:cNvSpPr>
              <p:nvPr/>
            </p:nvSpPr>
            <p:spPr bwMode="auto">
              <a:xfrm>
                <a:off x="803" y="2768"/>
                <a:ext cx="733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College Tuition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0" name="Line 384"/>
              <p:cNvSpPr>
                <a:spLocks noChangeShapeType="1"/>
              </p:cNvSpPr>
              <p:nvPr/>
            </p:nvSpPr>
            <p:spPr bwMode="auto">
              <a:xfrm flipH="1">
                <a:off x="1526" y="2729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" name="Rectangle 385"/>
              <p:cNvSpPr>
                <a:spLocks noChangeArrowheads="1"/>
              </p:cNvSpPr>
              <p:nvPr/>
            </p:nvSpPr>
            <p:spPr bwMode="auto">
              <a:xfrm>
                <a:off x="590" y="2684"/>
                <a:ext cx="94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Colleges per Capita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2" name="Line 386"/>
              <p:cNvSpPr>
                <a:spLocks noChangeShapeType="1"/>
              </p:cNvSpPr>
              <p:nvPr/>
            </p:nvSpPr>
            <p:spPr bwMode="auto">
              <a:xfrm flipH="1">
                <a:off x="1526" y="2562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3" name="Rectangle 387"/>
              <p:cNvSpPr>
                <a:spLocks noChangeArrowheads="1"/>
              </p:cNvSpPr>
              <p:nvPr/>
            </p:nvSpPr>
            <p:spPr bwMode="auto">
              <a:xfrm>
                <a:off x="705" y="2516"/>
                <a:ext cx="83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Tax Progressivity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4" name="Line 388"/>
              <p:cNvSpPr>
                <a:spLocks noChangeShapeType="1"/>
              </p:cNvSpPr>
              <p:nvPr/>
            </p:nvSpPr>
            <p:spPr bwMode="auto">
              <a:xfrm flipH="1">
                <a:off x="1526" y="2478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5" name="Rectangle 389"/>
              <p:cNvSpPr>
                <a:spLocks noChangeArrowheads="1"/>
              </p:cNvSpPr>
              <p:nvPr/>
            </p:nvSpPr>
            <p:spPr bwMode="auto">
              <a:xfrm>
                <a:off x="576" y="2432"/>
                <a:ext cx="96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State EITC Exposure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6" name="Line 390"/>
              <p:cNvSpPr>
                <a:spLocks noChangeShapeType="1"/>
              </p:cNvSpPr>
              <p:nvPr/>
            </p:nvSpPr>
            <p:spPr bwMode="auto">
              <a:xfrm flipH="1">
                <a:off x="1526" y="2394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7" name="Rectangle 391"/>
              <p:cNvSpPr>
                <a:spLocks noChangeArrowheads="1"/>
              </p:cNvSpPr>
              <p:nvPr/>
            </p:nvSpPr>
            <p:spPr bwMode="auto">
              <a:xfrm>
                <a:off x="782" y="2349"/>
                <a:ext cx="754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Local Tax Rate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8" name="Line 392"/>
              <p:cNvSpPr>
                <a:spLocks noChangeShapeType="1"/>
              </p:cNvSpPr>
              <p:nvPr/>
            </p:nvSpPr>
            <p:spPr bwMode="auto">
              <a:xfrm flipH="1">
                <a:off x="1526" y="2223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9" name="Rectangle 393"/>
              <p:cNvSpPr>
                <a:spLocks noChangeArrowheads="1"/>
              </p:cNvSpPr>
              <p:nvPr/>
            </p:nvSpPr>
            <p:spPr bwMode="auto">
              <a:xfrm>
                <a:off x="845" y="2177"/>
                <a:ext cx="69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Frac. Married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0" name="Line 394"/>
              <p:cNvSpPr>
                <a:spLocks noChangeShapeType="1"/>
              </p:cNvSpPr>
              <p:nvPr/>
            </p:nvSpPr>
            <p:spPr bwMode="auto">
              <a:xfrm flipH="1">
                <a:off x="1526" y="2139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1" name="Rectangle 395"/>
              <p:cNvSpPr>
                <a:spLocks noChangeArrowheads="1"/>
              </p:cNvSpPr>
              <p:nvPr/>
            </p:nvSpPr>
            <p:spPr bwMode="auto">
              <a:xfrm>
                <a:off x="887" y="2094"/>
                <a:ext cx="64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Divorce Rate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2" name="Line 396"/>
              <p:cNvSpPr>
                <a:spLocks noChangeShapeType="1"/>
              </p:cNvSpPr>
              <p:nvPr/>
            </p:nvSpPr>
            <p:spPr bwMode="auto">
              <a:xfrm flipH="1">
                <a:off x="1526" y="2055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3" name="Rectangle 397"/>
              <p:cNvSpPr>
                <a:spLocks noChangeArrowheads="1"/>
              </p:cNvSpPr>
              <p:nvPr/>
            </p:nvSpPr>
            <p:spPr bwMode="auto">
              <a:xfrm>
                <a:off x="649" y="2010"/>
                <a:ext cx="887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Frac. Single Moms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4" name="Line 398"/>
              <p:cNvSpPr>
                <a:spLocks noChangeShapeType="1"/>
              </p:cNvSpPr>
              <p:nvPr/>
            </p:nvSpPr>
            <p:spPr bwMode="auto">
              <a:xfrm flipH="1">
                <a:off x="1526" y="1888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5" name="Rectangle 399"/>
              <p:cNvSpPr>
                <a:spLocks noChangeArrowheads="1"/>
              </p:cNvSpPr>
              <p:nvPr/>
            </p:nvSpPr>
            <p:spPr bwMode="auto">
              <a:xfrm>
                <a:off x="646" y="1842"/>
                <a:ext cx="89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Violent Crime Rate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6" name="Line 400"/>
              <p:cNvSpPr>
                <a:spLocks noChangeShapeType="1"/>
              </p:cNvSpPr>
              <p:nvPr/>
            </p:nvSpPr>
            <p:spPr bwMode="auto">
              <a:xfrm flipH="1">
                <a:off x="1526" y="1804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" name="Rectangle 401"/>
              <p:cNvSpPr>
                <a:spLocks noChangeArrowheads="1"/>
              </p:cNvSpPr>
              <p:nvPr/>
            </p:nvSpPr>
            <p:spPr bwMode="auto">
              <a:xfrm>
                <a:off x="775" y="1758"/>
                <a:ext cx="76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Frac. Religious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8" name="Line 402"/>
              <p:cNvSpPr>
                <a:spLocks noChangeShapeType="1"/>
              </p:cNvSpPr>
              <p:nvPr/>
            </p:nvSpPr>
            <p:spPr bwMode="auto">
              <a:xfrm flipH="1">
                <a:off x="1526" y="1720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" name="Rectangle 403"/>
              <p:cNvSpPr>
                <a:spLocks noChangeArrowheads="1"/>
              </p:cNvSpPr>
              <p:nvPr/>
            </p:nvSpPr>
            <p:spPr bwMode="auto">
              <a:xfrm>
                <a:off x="590" y="1675"/>
                <a:ext cx="94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Social Capital Index (+)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0" name="Line 404"/>
              <p:cNvSpPr>
                <a:spLocks noChangeShapeType="1"/>
              </p:cNvSpPr>
              <p:nvPr/>
            </p:nvSpPr>
            <p:spPr bwMode="auto">
              <a:xfrm flipH="1">
                <a:off x="1526" y="1549"/>
                <a:ext cx="59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" name="Rectangle 405"/>
              <p:cNvSpPr>
                <a:spLocks noChangeArrowheads="1"/>
              </p:cNvSpPr>
              <p:nvPr/>
            </p:nvSpPr>
            <p:spPr bwMode="auto">
              <a:xfrm>
                <a:off x="576" y="1504"/>
                <a:ext cx="96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High School Dropout (-)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99" name="Line 407"/>
            <p:cNvSpPr>
              <a:spLocks noChangeShapeType="1"/>
            </p:cNvSpPr>
            <p:nvPr/>
          </p:nvSpPr>
          <p:spPr bwMode="auto">
            <a:xfrm flipH="1">
              <a:off x="1526" y="1465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0" name="Rectangle 408"/>
            <p:cNvSpPr>
              <a:spLocks noChangeArrowheads="1"/>
            </p:cNvSpPr>
            <p:nvPr/>
          </p:nvSpPr>
          <p:spPr bwMode="auto">
            <a:xfrm>
              <a:off x="332" y="1420"/>
              <a:ext cx="120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Test Scores (Inc Adjusted) (+)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1" name="Line 409"/>
            <p:cNvSpPr>
              <a:spLocks noChangeShapeType="1"/>
            </p:cNvSpPr>
            <p:nvPr/>
          </p:nvSpPr>
          <p:spPr bwMode="auto">
            <a:xfrm flipH="1">
              <a:off x="1526" y="138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2" name="Rectangle 410"/>
            <p:cNvSpPr>
              <a:spLocks noChangeArrowheads="1"/>
            </p:cNvSpPr>
            <p:nvPr/>
          </p:nvSpPr>
          <p:spPr bwMode="auto">
            <a:xfrm>
              <a:off x="510" y="1336"/>
              <a:ext cx="102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Student-Teacher Ratio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3" name="Line 411"/>
            <p:cNvSpPr>
              <a:spLocks noChangeShapeType="1"/>
            </p:cNvSpPr>
            <p:nvPr/>
          </p:nvSpPr>
          <p:spPr bwMode="auto">
            <a:xfrm flipH="1">
              <a:off x="1526" y="1214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4" name="Rectangle 412"/>
            <p:cNvSpPr>
              <a:spLocks noChangeArrowheads="1"/>
            </p:cNvSpPr>
            <p:nvPr/>
          </p:nvSpPr>
          <p:spPr bwMode="auto">
            <a:xfrm>
              <a:off x="670" y="1168"/>
              <a:ext cx="86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Top 1% Inc. Share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5" name="Line 413"/>
            <p:cNvSpPr>
              <a:spLocks noChangeShapeType="1"/>
            </p:cNvSpPr>
            <p:nvPr/>
          </p:nvSpPr>
          <p:spPr bwMode="auto">
            <a:xfrm flipH="1">
              <a:off x="1526" y="113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6" name="Rectangle 414"/>
            <p:cNvSpPr>
              <a:spLocks noChangeArrowheads="1"/>
            </p:cNvSpPr>
            <p:nvPr/>
          </p:nvSpPr>
          <p:spPr bwMode="auto">
            <a:xfrm>
              <a:off x="998" y="1085"/>
              <a:ext cx="53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Gini Coef.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7" name="Line 415"/>
            <p:cNvSpPr>
              <a:spLocks noChangeShapeType="1"/>
            </p:cNvSpPr>
            <p:nvPr/>
          </p:nvSpPr>
          <p:spPr bwMode="auto">
            <a:xfrm flipH="1">
              <a:off x="1526" y="1046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8" name="Rectangle 416"/>
            <p:cNvSpPr>
              <a:spLocks noChangeArrowheads="1"/>
            </p:cNvSpPr>
            <p:nvPr/>
          </p:nvSpPr>
          <p:spPr bwMode="auto">
            <a:xfrm>
              <a:off x="408" y="1001"/>
              <a:ext cx="112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Mean Household Income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9" name="Line 417"/>
            <p:cNvSpPr>
              <a:spLocks noChangeShapeType="1"/>
            </p:cNvSpPr>
            <p:nvPr/>
          </p:nvSpPr>
          <p:spPr bwMode="auto">
            <a:xfrm flipH="1">
              <a:off x="1526" y="879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0" name="Rectangle 418"/>
            <p:cNvSpPr>
              <a:spLocks noChangeArrowheads="1"/>
            </p:cNvSpPr>
            <p:nvPr/>
          </p:nvSpPr>
          <p:spPr bwMode="auto">
            <a:xfrm>
              <a:off x="419" y="833"/>
              <a:ext cx="111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Frac. &lt; 15 Mins to Work (+)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1" name="Line 419"/>
            <p:cNvSpPr>
              <a:spLocks noChangeShapeType="1"/>
            </p:cNvSpPr>
            <p:nvPr/>
          </p:nvSpPr>
          <p:spPr bwMode="auto">
            <a:xfrm flipH="1">
              <a:off x="1526" y="791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2" name="Rectangle 420"/>
            <p:cNvSpPr>
              <a:spLocks noChangeArrowheads="1"/>
            </p:cNvSpPr>
            <p:nvPr/>
          </p:nvSpPr>
          <p:spPr bwMode="auto">
            <a:xfrm>
              <a:off x="503" y="746"/>
              <a:ext cx="103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Segregation of Poverty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3" name="Line 421"/>
            <p:cNvSpPr>
              <a:spLocks noChangeShapeType="1"/>
            </p:cNvSpPr>
            <p:nvPr/>
          </p:nvSpPr>
          <p:spPr bwMode="auto">
            <a:xfrm flipH="1">
              <a:off x="1526" y="707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4" name="Rectangle 422"/>
            <p:cNvSpPr>
              <a:spLocks noChangeArrowheads="1"/>
            </p:cNvSpPr>
            <p:nvPr/>
          </p:nvSpPr>
          <p:spPr bwMode="auto">
            <a:xfrm>
              <a:off x="642" y="662"/>
              <a:ext cx="89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Racial Segregation (-)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5" name="Line 423"/>
            <p:cNvSpPr>
              <a:spLocks noChangeShapeType="1"/>
            </p:cNvSpPr>
            <p:nvPr/>
          </p:nvSpPr>
          <p:spPr bwMode="auto">
            <a:xfrm flipH="1">
              <a:off x="1526" y="540"/>
              <a:ext cx="59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" name="Rectangle 424"/>
            <p:cNvSpPr>
              <a:spLocks noChangeArrowheads="1"/>
            </p:cNvSpPr>
            <p:nvPr/>
          </p:nvSpPr>
          <p:spPr bwMode="auto">
            <a:xfrm>
              <a:off x="527" y="494"/>
              <a:ext cx="97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Frac</a:t>
              </a: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. Black Residents (-)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7" name="Line 425"/>
            <p:cNvSpPr>
              <a:spLocks noChangeShapeType="1"/>
            </p:cNvSpPr>
            <p:nvPr/>
          </p:nvSpPr>
          <p:spPr bwMode="auto">
            <a:xfrm>
              <a:off x="1585" y="3665"/>
              <a:ext cx="404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" name="Line 426"/>
            <p:cNvSpPr>
              <a:spLocks noChangeShapeType="1"/>
            </p:cNvSpPr>
            <p:nvPr/>
          </p:nvSpPr>
          <p:spPr bwMode="auto">
            <a:xfrm>
              <a:off x="1676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" name="Rectangle 427"/>
            <p:cNvSpPr>
              <a:spLocks noChangeArrowheads="1"/>
            </p:cNvSpPr>
            <p:nvPr/>
          </p:nvSpPr>
          <p:spPr bwMode="auto">
            <a:xfrm>
              <a:off x="1637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0" name="Line 428"/>
            <p:cNvSpPr>
              <a:spLocks noChangeShapeType="1"/>
            </p:cNvSpPr>
            <p:nvPr/>
          </p:nvSpPr>
          <p:spPr bwMode="auto">
            <a:xfrm>
              <a:off x="2447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" name="Rectangle 429"/>
            <p:cNvSpPr>
              <a:spLocks noChangeArrowheads="1"/>
            </p:cNvSpPr>
            <p:nvPr/>
          </p:nvSpPr>
          <p:spPr bwMode="auto">
            <a:xfrm>
              <a:off x="2346" y="3752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2" name="Line 430"/>
            <p:cNvSpPr>
              <a:spLocks noChangeShapeType="1"/>
            </p:cNvSpPr>
            <p:nvPr/>
          </p:nvSpPr>
          <p:spPr bwMode="auto">
            <a:xfrm>
              <a:off x="322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" name="Rectangle 431"/>
            <p:cNvSpPr>
              <a:spLocks noChangeArrowheads="1"/>
            </p:cNvSpPr>
            <p:nvPr/>
          </p:nvSpPr>
          <p:spPr bwMode="auto">
            <a:xfrm>
              <a:off x="3121" y="3752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4" name="Line 432"/>
            <p:cNvSpPr>
              <a:spLocks noChangeShapeType="1"/>
            </p:cNvSpPr>
            <p:nvPr/>
          </p:nvSpPr>
          <p:spPr bwMode="auto">
            <a:xfrm>
              <a:off x="3994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" name="Rectangle 433"/>
            <p:cNvSpPr>
              <a:spLocks noChangeArrowheads="1"/>
            </p:cNvSpPr>
            <p:nvPr/>
          </p:nvSpPr>
          <p:spPr bwMode="auto">
            <a:xfrm>
              <a:off x="3892" y="3752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6" name="Line 434"/>
            <p:cNvSpPr>
              <a:spLocks noChangeShapeType="1"/>
            </p:cNvSpPr>
            <p:nvPr/>
          </p:nvSpPr>
          <p:spPr bwMode="auto">
            <a:xfrm>
              <a:off x="4765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" name="Rectangle 435"/>
            <p:cNvSpPr>
              <a:spLocks noChangeArrowheads="1"/>
            </p:cNvSpPr>
            <p:nvPr/>
          </p:nvSpPr>
          <p:spPr bwMode="auto">
            <a:xfrm>
              <a:off x="4664" y="3752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8" name="Line 436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" name="Rectangle 437"/>
            <p:cNvSpPr>
              <a:spLocks noChangeArrowheads="1"/>
            </p:cNvSpPr>
            <p:nvPr/>
          </p:nvSpPr>
          <p:spPr bwMode="auto">
            <a:xfrm>
              <a:off x="5439" y="3752"/>
              <a:ext cx="2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0" name="Rectangle 438"/>
            <p:cNvSpPr>
              <a:spLocks noChangeArrowheads="1"/>
            </p:cNvSpPr>
            <p:nvPr/>
          </p:nvSpPr>
          <p:spPr bwMode="auto">
            <a:xfrm>
              <a:off x="2803" y="3937"/>
              <a:ext cx="173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Magnitude of Correlation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1" name="Rectangle 439"/>
            <p:cNvSpPr>
              <a:spLocks noChangeArrowheads="1"/>
            </p:cNvSpPr>
            <p:nvPr/>
          </p:nvSpPr>
          <p:spPr bwMode="auto">
            <a:xfrm>
              <a:off x="3578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58" name="TextBox 257"/>
          <p:cNvSpPr txBox="1"/>
          <p:nvPr/>
        </p:nvSpPr>
        <p:spPr>
          <a:xfrm>
            <a:off x="-28895" y="87868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Correlates of Spatial Variation in Employment Gender Gap</a:t>
            </a:r>
            <a:endParaRPr lang="en-US" altLang="en-US" sz="1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Across CZs, Bottom Parent Income Quintile</a:t>
            </a:r>
          </a:p>
        </p:txBody>
      </p:sp>
      <p:sp>
        <p:nvSpPr>
          <p:cNvPr id="1133" name="TextBox 1132"/>
          <p:cNvSpPr txBox="1"/>
          <p:nvPr/>
        </p:nvSpPr>
        <p:spPr>
          <a:xfrm rot="16200000">
            <a:off x="-2852729" y="2700330"/>
            <a:ext cx="63488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MIG   LAB  COLL  TAX   </a:t>
            </a:r>
            <a:r>
              <a:rPr lang="en-US" sz="1600" b="1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FAM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 SOC K-12  INC   </a:t>
            </a:r>
            <a:r>
              <a:rPr lang="en-US" sz="1600" b="1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SEG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en-US" sz="16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74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6382512"/>
            <a:ext cx="9114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dirty="0" smtClean="0">
                <a:latin typeface="Arial" charset="0"/>
                <a:ea typeface="Arial" charset="0"/>
                <a:cs typeface="Arial" charset="0"/>
              </a:rPr>
              <a:t>Notes: </a:t>
            </a:r>
            <a:r>
              <a:rPr lang="en-GB" sz="1400" i="1" dirty="0" smtClean="0">
                <a:latin typeface="Arial" charset="0"/>
                <a:ea typeface="Arial" charset="0"/>
                <a:cs typeface="Arial" charset="0"/>
              </a:rPr>
              <a:t>Standard </a:t>
            </a:r>
            <a:r>
              <a:rPr lang="en-GB" sz="1400" i="1" dirty="0">
                <a:latin typeface="Arial" charset="0"/>
                <a:ea typeface="Arial" charset="0"/>
                <a:cs typeface="Arial" charset="0"/>
              </a:rPr>
              <a:t>errors clustered </a:t>
            </a:r>
            <a:r>
              <a:rPr lang="en-GB" sz="1400" i="1" dirty="0" smtClean="0">
                <a:latin typeface="Arial" charset="0"/>
                <a:ea typeface="Arial" charset="0"/>
                <a:cs typeface="Arial" charset="0"/>
              </a:rPr>
              <a:t>by state. </a:t>
            </a:r>
          </a:p>
          <a:p>
            <a:r>
              <a:rPr lang="en-GB" sz="1400" i="1" dirty="0" smtClean="0">
                <a:latin typeface="Arial" charset="0"/>
                <a:ea typeface="Arial" charset="0"/>
                <a:cs typeface="Arial" charset="0"/>
              </a:rPr>
              <a:t>Significance levels: </a:t>
            </a:r>
            <a:r>
              <a:rPr lang="hr-HR" sz="14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 p&lt;0.05, 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** </a:t>
            </a:r>
            <a:r>
              <a:rPr lang="en-US" sz="14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p&lt;0.01, 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*** </a:t>
            </a:r>
            <a:r>
              <a:rPr lang="en-US" sz="14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p&lt;0.001</a:t>
            </a:r>
            <a:endParaRPr lang="hr-HR" sz="1400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895" y="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Regression Estimates of Gender Gaps in Employment with Key Correlates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For Children with Parents in the Bottom Quintile of National Income Distribution</a:t>
            </a:r>
            <a:endParaRPr lang="en-US" altLang="en-US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50272"/>
              </p:ext>
            </p:extLst>
          </p:nvPr>
        </p:nvGraphicFramePr>
        <p:xfrm>
          <a:off x="762000" y="1219200"/>
          <a:ext cx="7543800" cy="3373124"/>
        </p:xfrm>
        <a:graphic>
          <a:graphicData uri="http://schemas.openxmlformats.org/drawingml/2006/table">
            <a:tbl>
              <a:tblPr/>
              <a:tblGrid>
                <a:gridCol w="36103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667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667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4727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Male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Female Employment Gap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(1)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(2)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Segregation of Poverty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-1.620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-1.948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(0.323)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(0.197)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% Black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-3.552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-3.335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(0.536)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(0.563)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%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Single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Mothers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(0.666)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(0.413)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State FE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X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214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519291"/>
            <a:ext cx="86868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Why do areas with concentrated poverty produce lower employment rates for poor boys relative to girls?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One potential mechanism: growing up in poverty induces low-ability boys to select out of formal labor force</a:t>
            </a:r>
          </a:p>
          <a:p>
            <a:pPr marL="690562" lvl="1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Growing up in poverty reduces perceived return of formal work relative to crime/other activities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 more men drop out of labor force</a:t>
            </a: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Consistent with this explanation, more segregated areas have higher rates of crime (correlation = 0.27 across CZs)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1524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Mechanisms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8349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3" name="Rectangle 2"/>
          <p:cNvSpPr>
            <a:spLocks noChangeArrowheads="1"/>
          </p:cNvSpPr>
          <p:nvPr/>
        </p:nvSpPr>
        <p:spPr bwMode="auto">
          <a:xfrm>
            <a:off x="228600" y="381000"/>
            <a:ext cx="86868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33362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Gender gap in employment is now reversed for children who grow up in low-income families in the U.S.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Men who grow up in poor families work </a:t>
            </a: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less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than women</a:t>
            </a: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Gender gaps vary substantially across areas, with lower employment rates for boys in high-poverty, high-minority neighborhoods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Findings suggest that childhood disadvantage may have particularly detrimental long-term effects on boys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More broadly, understanding of gender gaps in adulthood can be enriched by starting analysis from childhood</a:t>
            </a:r>
          </a:p>
          <a:p>
            <a:pPr marL="609600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066800" lvl="1" indent="-376238" eaLnBrk="0" fontAlgn="base" hangingPunct="0">
              <a:spcBef>
                <a:spcPct val="0"/>
              </a:spcBef>
              <a:spcAft>
                <a:spcPct val="0"/>
              </a:spcAft>
              <a:buSzPct val="80000"/>
              <a:buFontTx/>
              <a:buBlip>
                <a:blip r:embed="rId3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Can increasing segregation and inequality in America explain recent declines in male labor force participation rates?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8115" name="AutoShape 3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8116" name="Text Box 7"/>
          <p:cNvSpPr txBox="1">
            <a:spLocks noChangeArrowheads="1"/>
          </p:cNvSpPr>
          <p:nvPr/>
        </p:nvSpPr>
        <p:spPr bwMode="auto">
          <a:xfrm>
            <a:off x="152400" y="76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Conclusion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8699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2" t="16112" r="29428" b="22638"/>
          <a:stretch/>
        </p:blipFill>
        <p:spPr bwMode="auto">
          <a:xfrm>
            <a:off x="381000" y="1114424"/>
            <a:ext cx="8382000" cy="513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4763" y="228600"/>
            <a:ext cx="914876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E2D53"/>
                </a:solidFill>
              </a:rPr>
              <a:t>Download County-Level Data on Social Mobility in the U.S.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</a:rPr>
              <a:t>www.equality-of-opportunity.org/data</a:t>
            </a:r>
          </a:p>
        </p:txBody>
      </p:sp>
    </p:spTree>
    <p:extLst>
      <p:ext uri="{BB962C8B-B14F-4D97-AF65-F5344CB8AC3E}">
        <p14:creationId xmlns:p14="http://schemas.microsoft.com/office/powerpoint/2010/main" val="52471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Appendix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76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roup 4"/>
          <p:cNvGrpSpPr>
            <a:grpSpLocks noChangeAspect="1"/>
          </p:cNvGrpSpPr>
          <p:nvPr/>
        </p:nvGrpSpPr>
        <p:grpSpPr bwMode="auto">
          <a:xfrm>
            <a:off x="-4763" y="98425"/>
            <a:ext cx="9258301" cy="6661150"/>
            <a:chOff x="-3" y="62"/>
            <a:chExt cx="5832" cy="4196"/>
          </a:xfrm>
        </p:grpSpPr>
        <p:sp>
          <p:nvSpPr>
            <p:cNvPr id="240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55" name="Group 205"/>
            <p:cNvGrpSpPr>
              <a:grpSpLocks/>
            </p:cNvGrpSpPr>
            <p:nvPr/>
          </p:nvGrpSpPr>
          <p:grpSpPr bwMode="auto">
            <a:xfrm>
              <a:off x="-3" y="62"/>
              <a:ext cx="5766" cy="4196"/>
              <a:chOff x="-3" y="62"/>
              <a:chExt cx="5766" cy="4196"/>
            </a:xfrm>
          </p:grpSpPr>
          <p:sp>
            <p:nvSpPr>
              <p:cNvPr id="966" name="Rectangle 5"/>
              <p:cNvSpPr>
                <a:spLocks noChangeArrowheads="1"/>
              </p:cNvSpPr>
              <p:nvPr/>
            </p:nvSpPr>
            <p:spPr bwMode="auto">
              <a:xfrm>
                <a:off x="-3" y="62"/>
                <a:ext cx="5766" cy="41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7" name="Rectangle 6"/>
              <p:cNvSpPr>
                <a:spLocks noChangeArrowheads="1"/>
              </p:cNvSpPr>
              <p:nvPr/>
            </p:nvSpPr>
            <p:spPr bwMode="auto">
              <a:xfrm>
                <a:off x="0" y="68"/>
                <a:ext cx="5757" cy="4187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8" name="Rectangle 7"/>
              <p:cNvSpPr>
                <a:spLocks noChangeArrowheads="1"/>
              </p:cNvSpPr>
              <p:nvPr/>
            </p:nvSpPr>
            <p:spPr bwMode="auto">
              <a:xfrm>
                <a:off x="548" y="449"/>
                <a:ext cx="5083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9" name="Line 8"/>
              <p:cNvSpPr>
                <a:spLocks noChangeShapeType="1"/>
              </p:cNvSpPr>
              <p:nvPr/>
            </p:nvSpPr>
            <p:spPr bwMode="auto">
              <a:xfrm>
                <a:off x="548" y="3389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0" name="Line 9"/>
              <p:cNvSpPr>
                <a:spLocks noChangeShapeType="1"/>
              </p:cNvSpPr>
              <p:nvPr/>
            </p:nvSpPr>
            <p:spPr bwMode="auto">
              <a:xfrm>
                <a:off x="548" y="2471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1" name="Line 10"/>
              <p:cNvSpPr>
                <a:spLocks noChangeShapeType="1"/>
              </p:cNvSpPr>
              <p:nvPr/>
            </p:nvSpPr>
            <p:spPr bwMode="auto">
              <a:xfrm>
                <a:off x="548" y="1549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2" name="Line 11"/>
              <p:cNvSpPr>
                <a:spLocks noChangeShapeType="1"/>
              </p:cNvSpPr>
              <p:nvPr/>
            </p:nvSpPr>
            <p:spPr bwMode="auto">
              <a:xfrm>
                <a:off x="548" y="631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" name="Oval 12"/>
              <p:cNvSpPr>
                <a:spLocks noChangeArrowheads="1"/>
              </p:cNvSpPr>
              <p:nvPr/>
            </p:nvSpPr>
            <p:spPr bwMode="auto">
              <a:xfrm>
                <a:off x="670" y="326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4" name="Oval 13"/>
              <p:cNvSpPr>
                <a:spLocks noChangeArrowheads="1"/>
              </p:cNvSpPr>
              <p:nvPr/>
            </p:nvSpPr>
            <p:spPr bwMode="auto">
              <a:xfrm>
                <a:off x="719" y="294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5" name="Oval 14"/>
              <p:cNvSpPr>
                <a:spLocks noChangeArrowheads="1"/>
              </p:cNvSpPr>
              <p:nvPr/>
            </p:nvSpPr>
            <p:spPr bwMode="auto">
              <a:xfrm>
                <a:off x="768" y="279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6" name="Oval 15"/>
              <p:cNvSpPr>
                <a:spLocks noChangeArrowheads="1"/>
              </p:cNvSpPr>
              <p:nvPr/>
            </p:nvSpPr>
            <p:spPr bwMode="auto">
              <a:xfrm>
                <a:off x="817" y="258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7" name="Oval 16"/>
              <p:cNvSpPr>
                <a:spLocks noChangeArrowheads="1"/>
              </p:cNvSpPr>
              <p:nvPr/>
            </p:nvSpPr>
            <p:spPr bwMode="auto">
              <a:xfrm>
                <a:off x="866" y="252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8" name="Oval 17"/>
              <p:cNvSpPr>
                <a:spLocks noChangeArrowheads="1"/>
              </p:cNvSpPr>
              <p:nvPr/>
            </p:nvSpPr>
            <p:spPr bwMode="auto">
              <a:xfrm>
                <a:off x="915" y="242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" name="Oval 18"/>
              <p:cNvSpPr>
                <a:spLocks noChangeArrowheads="1"/>
              </p:cNvSpPr>
              <p:nvPr/>
            </p:nvSpPr>
            <p:spPr bwMode="auto">
              <a:xfrm>
                <a:off x="963" y="237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" name="Oval 19"/>
              <p:cNvSpPr>
                <a:spLocks noChangeArrowheads="1"/>
              </p:cNvSpPr>
              <p:nvPr/>
            </p:nvSpPr>
            <p:spPr bwMode="auto">
              <a:xfrm>
                <a:off x="1012" y="230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" name="Oval 20"/>
              <p:cNvSpPr>
                <a:spLocks noChangeArrowheads="1"/>
              </p:cNvSpPr>
              <p:nvPr/>
            </p:nvSpPr>
            <p:spPr bwMode="auto">
              <a:xfrm>
                <a:off x="1061" y="220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" name="Oval 21"/>
              <p:cNvSpPr>
                <a:spLocks noChangeArrowheads="1"/>
              </p:cNvSpPr>
              <p:nvPr/>
            </p:nvSpPr>
            <p:spPr bwMode="auto">
              <a:xfrm>
                <a:off x="1110" y="219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" name="Oval 22"/>
              <p:cNvSpPr>
                <a:spLocks noChangeArrowheads="1"/>
              </p:cNvSpPr>
              <p:nvPr/>
            </p:nvSpPr>
            <p:spPr bwMode="auto">
              <a:xfrm>
                <a:off x="1159" y="216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" name="Oval 23"/>
              <p:cNvSpPr>
                <a:spLocks noChangeArrowheads="1"/>
              </p:cNvSpPr>
              <p:nvPr/>
            </p:nvSpPr>
            <p:spPr bwMode="auto">
              <a:xfrm>
                <a:off x="1208" y="211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" name="Oval 24"/>
              <p:cNvSpPr>
                <a:spLocks noChangeArrowheads="1"/>
              </p:cNvSpPr>
              <p:nvPr/>
            </p:nvSpPr>
            <p:spPr bwMode="auto">
              <a:xfrm>
                <a:off x="1257" y="20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6" name="Oval 25"/>
              <p:cNvSpPr>
                <a:spLocks noChangeArrowheads="1"/>
              </p:cNvSpPr>
              <p:nvPr/>
            </p:nvSpPr>
            <p:spPr bwMode="auto">
              <a:xfrm>
                <a:off x="1306" y="202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" name="Oval 26"/>
              <p:cNvSpPr>
                <a:spLocks noChangeArrowheads="1"/>
              </p:cNvSpPr>
              <p:nvPr/>
            </p:nvSpPr>
            <p:spPr bwMode="auto">
              <a:xfrm>
                <a:off x="1354" y="19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" name="Oval 27"/>
              <p:cNvSpPr>
                <a:spLocks noChangeArrowheads="1"/>
              </p:cNvSpPr>
              <p:nvPr/>
            </p:nvSpPr>
            <p:spPr bwMode="auto">
              <a:xfrm>
                <a:off x="1403" y="197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9" name="Oval 28"/>
              <p:cNvSpPr>
                <a:spLocks noChangeArrowheads="1"/>
              </p:cNvSpPr>
              <p:nvPr/>
            </p:nvSpPr>
            <p:spPr bwMode="auto">
              <a:xfrm>
                <a:off x="1452" y="19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" name="Oval 29"/>
              <p:cNvSpPr>
                <a:spLocks noChangeArrowheads="1"/>
              </p:cNvSpPr>
              <p:nvPr/>
            </p:nvSpPr>
            <p:spPr bwMode="auto">
              <a:xfrm>
                <a:off x="1501" y="188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1" name="Oval 30"/>
              <p:cNvSpPr>
                <a:spLocks noChangeArrowheads="1"/>
              </p:cNvSpPr>
              <p:nvPr/>
            </p:nvSpPr>
            <p:spPr bwMode="auto">
              <a:xfrm>
                <a:off x="1550" y="188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0" name="Oval 31"/>
              <p:cNvSpPr>
                <a:spLocks noChangeArrowheads="1"/>
              </p:cNvSpPr>
              <p:nvPr/>
            </p:nvSpPr>
            <p:spPr bwMode="auto">
              <a:xfrm>
                <a:off x="1599" y="185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1" name="Oval 32"/>
              <p:cNvSpPr>
                <a:spLocks noChangeArrowheads="1"/>
              </p:cNvSpPr>
              <p:nvPr/>
            </p:nvSpPr>
            <p:spPr bwMode="auto">
              <a:xfrm>
                <a:off x="1648" y="177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2" name="Oval 33"/>
              <p:cNvSpPr>
                <a:spLocks noChangeArrowheads="1"/>
              </p:cNvSpPr>
              <p:nvPr/>
            </p:nvSpPr>
            <p:spPr bwMode="auto">
              <a:xfrm>
                <a:off x="1697" y="179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3" name="Oval 34"/>
              <p:cNvSpPr>
                <a:spLocks noChangeArrowheads="1"/>
              </p:cNvSpPr>
              <p:nvPr/>
            </p:nvSpPr>
            <p:spPr bwMode="auto">
              <a:xfrm>
                <a:off x="1745" y="172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4" name="Oval 35"/>
              <p:cNvSpPr>
                <a:spLocks noChangeArrowheads="1"/>
              </p:cNvSpPr>
              <p:nvPr/>
            </p:nvSpPr>
            <p:spPr bwMode="auto">
              <a:xfrm>
                <a:off x="1794" y="1703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5" name="Oval 36"/>
              <p:cNvSpPr>
                <a:spLocks noChangeArrowheads="1"/>
              </p:cNvSpPr>
              <p:nvPr/>
            </p:nvSpPr>
            <p:spPr bwMode="auto">
              <a:xfrm>
                <a:off x="1843" y="169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6" name="Oval 37"/>
              <p:cNvSpPr>
                <a:spLocks noChangeArrowheads="1"/>
              </p:cNvSpPr>
              <p:nvPr/>
            </p:nvSpPr>
            <p:spPr bwMode="auto">
              <a:xfrm>
                <a:off x="1892" y="162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7" name="Oval 38"/>
              <p:cNvSpPr>
                <a:spLocks noChangeArrowheads="1"/>
              </p:cNvSpPr>
              <p:nvPr/>
            </p:nvSpPr>
            <p:spPr bwMode="auto">
              <a:xfrm>
                <a:off x="1941" y="164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8" name="Oval 39"/>
              <p:cNvSpPr>
                <a:spLocks noChangeArrowheads="1"/>
              </p:cNvSpPr>
              <p:nvPr/>
            </p:nvSpPr>
            <p:spPr bwMode="auto">
              <a:xfrm>
                <a:off x="1990" y="160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" name="Oval 40"/>
              <p:cNvSpPr>
                <a:spLocks noChangeArrowheads="1"/>
              </p:cNvSpPr>
              <p:nvPr/>
            </p:nvSpPr>
            <p:spPr bwMode="auto">
              <a:xfrm>
                <a:off x="2039" y="154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0" name="Oval 41"/>
              <p:cNvSpPr>
                <a:spLocks noChangeArrowheads="1"/>
              </p:cNvSpPr>
              <p:nvPr/>
            </p:nvSpPr>
            <p:spPr bwMode="auto">
              <a:xfrm>
                <a:off x="2088" y="1511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1" name="Oval 42"/>
              <p:cNvSpPr>
                <a:spLocks noChangeArrowheads="1"/>
              </p:cNvSpPr>
              <p:nvPr/>
            </p:nvSpPr>
            <p:spPr bwMode="auto">
              <a:xfrm>
                <a:off x="2140" y="15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2" name="Oval 43"/>
              <p:cNvSpPr>
                <a:spLocks noChangeArrowheads="1"/>
              </p:cNvSpPr>
              <p:nvPr/>
            </p:nvSpPr>
            <p:spPr bwMode="auto">
              <a:xfrm>
                <a:off x="2189" y="14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3" name="Oval 44"/>
              <p:cNvSpPr>
                <a:spLocks noChangeArrowheads="1"/>
              </p:cNvSpPr>
              <p:nvPr/>
            </p:nvSpPr>
            <p:spPr bwMode="auto">
              <a:xfrm>
                <a:off x="2238" y="144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4" name="Oval 45"/>
              <p:cNvSpPr>
                <a:spLocks noChangeArrowheads="1"/>
              </p:cNvSpPr>
              <p:nvPr/>
            </p:nvSpPr>
            <p:spPr bwMode="auto">
              <a:xfrm>
                <a:off x="2287" y="1430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5" name="Oval 46"/>
              <p:cNvSpPr>
                <a:spLocks noChangeArrowheads="1"/>
              </p:cNvSpPr>
              <p:nvPr/>
            </p:nvSpPr>
            <p:spPr bwMode="auto">
              <a:xfrm>
                <a:off x="2335" y="135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6" name="Oval 47"/>
              <p:cNvSpPr>
                <a:spLocks noChangeArrowheads="1"/>
              </p:cNvSpPr>
              <p:nvPr/>
            </p:nvSpPr>
            <p:spPr bwMode="auto">
              <a:xfrm>
                <a:off x="2384" y="133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7" name="Oval 48"/>
              <p:cNvSpPr>
                <a:spLocks noChangeArrowheads="1"/>
              </p:cNvSpPr>
              <p:nvPr/>
            </p:nvSpPr>
            <p:spPr bwMode="auto">
              <a:xfrm>
                <a:off x="2433" y="131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8" name="Oval 49"/>
              <p:cNvSpPr>
                <a:spLocks noChangeArrowheads="1"/>
              </p:cNvSpPr>
              <p:nvPr/>
            </p:nvSpPr>
            <p:spPr bwMode="auto">
              <a:xfrm>
                <a:off x="2482" y="1284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9" name="Oval 50"/>
              <p:cNvSpPr>
                <a:spLocks noChangeArrowheads="1"/>
              </p:cNvSpPr>
              <p:nvPr/>
            </p:nvSpPr>
            <p:spPr bwMode="auto">
              <a:xfrm>
                <a:off x="2531" y="128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0" name="Oval 51"/>
              <p:cNvSpPr>
                <a:spLocks noChangeArrowheads="1"/>
              </p:cNvSpPr>
              <p:nvPr/>
            </p:nvSpPr>
            <p:spPr bwMode="auto">
              <a:xfrm>
                <a:off x="2580" y="12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1" name="Oval 52"/>
              <p:cNvSpPr>
                <a:spLocks noChangeArrowheads="1"/>
              </p:cNvSpPr>
              <p:nvPr/>
            </p:nvSpPr>
            <p:spPr bwMode="auto">
              <a:xfrm>
                <a:off x="2629" y="121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2" name="Oval 53"/>
              <p:cNvSpPr>
                <a:spLocks noChangeArrowheads="1"/>
              </p:cNvSpPr>
              <p:nvPr/>
            </p:nvSpPr>
            <p:spPr bwMode="auto">
              <a:xfrm>
                <a:off x="2678" y="1189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" name="Oval 54"/>
              <p:cNvSpPr>
                <a:spLocks noChangeArrowheads="1"/>
              </p:cNvSpPr>
              <p:nvPr/>
            </p:nvSpPr>
            <p:spPr bwMode="auto">
              <a:xfrm>
                <a:off x="2726" y="120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" name="Oval 55"/>
              <p:cNvSpPr>
                <a:spLocks noChangeArrowheads="1"/>
              </p:cNvSpPr>
              <p:nvPr/>
            </p:nvSpPr>
            <p:spPr bwMode="auto">
              <a:xfrm>
                <a:off x="2775" y="116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" name="Oval 56"/>
              <p:cNvSpPr>
                <a:spLocks noChangeArrowheads="1"/>
              </p:cNvSpPr>
              <p:nvPr/>
            </p:nvSpPr>
            <p:spPr bwMode="auto">
              <a:xfrm>
                <a:off x="2824" y="11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" name="Oval 57"/>
              <p:cNvSpPr>
                <a:spLocks noChangeArrowheads="1"/>
              </p:cNvSpPr>
              <p:nvPr/>
            </p:nvSpPr>
            <p:spPr bwMode="auto">
              <a:xfrm>
                <a:off x="2873" y="109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" name="Oval 58"/>
              <p:cNvSpPr>
                <a:spLocks noChangeArrowheads="1"/>
              </p:cNvSpPr>
              <p:nvPr/>
            </p:nvSpPr>
            <p:spPr bwMode="auto">
              <a:xfrm>
                <a:off x="2922" y="1106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" name="Oval 59"/>
              <p:cNvSpPr>
                <a:spLocks noChangeArrowheads="1"/>
              </p:cNvSpPr>
              <p:nvPr/>
            </p:nvSpPr>
            <p:spPr bwMode="auto">
              <a:xfrm>
                <a:off x="2971" y="105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" name="Oval 60"/>
              <p:cNvSpPr>
                <a:spLocks noChangeArrowheads="1"/>
              </p:cNvSpPr>
              <p:nvPr/>
            </p:nvSpPr>
            <p:spPr bwMode="auto">
              <a:xfrm>
                <a:off x="3020" y="106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0" name="Oval 61"/>
              <p:cNvSpPr>
                <a:spLocks noChangeArrowheads="1"/>
              </p:cNvSpPr>
              <p:nvPr/>
            </p:nvSpPr>
            <p:spPr bwMode="auto">
              <a:xfrm>
                <a:off x="3069" y="1043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" name="Oval 62"/>
              <p:cNvSpPr>
                <a:spLocks noChangeArrowheads="1"/>
              </p:cNvSpPr>
              <p:nvPr/>
            </p:nvSpPr>
            <p:spPr bwMode="auto">
              <a:xfrm>
                <a:off x="3117" y="9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" name="Oval 63"/>
              <p:cNvSpPr>
                <a:spLocks noChangeArrowheads="1"/>
              </p:cNvSpPr>
              <p:nvPr/>
            </p:nvSpPr>
            <p:spPr bwMode="auto">
              <a:xfrm>
                <a:off x="3166" y="99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" name="Oval 64"/>
              <p:cNvSpPr>
                <a:spLocks noChangeArrowheads="1"/>
              </p:cNvSpPr>
              <p:nvPr/>
            </p:nvSpPr>
            <p:spPr bwMode="auto">
              <a:xfrm>
                <a:off x="3215" y="97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" name="Oval 65"/>
              <p:cNvSpPr>
                <a:spLocks noChangeArrowheads="1"/>
              </p:cNvSpPr>
              <p:nvPr/>
            </p:nvSpPr>
            <p:spPr bwMode="auto">
              <a:xfrm>
                <a:off x="3264" y="95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" name="Oval 66"/>
              <p:cNvSpPr>
                <a:spLocks noChangeArrowheads="1"/>
              </p:cNvSpPr>
              <p:nvPr/>
            </p:nvSpPr>
            <p:spPr bwMode="auto">
              <a:xfrm>
                <a:off x="3313" y="95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" name="Oval 67"/>
              <p:cNvSpPr>
                <a:spLocks noChangeArrowheads="1"/>
              </p:cNvSpPr>
              <p:nvPr/>
            </p:nvSpPr>
            <p:spPr bwMode="auto">
              <a:xfrm>
                <a:off x="3362" y="93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" name="Oval 68"/>
              <p:cNvSpPr>
                <a:spLocks noChangeArrowheads="1"/>
              </p:cNvSpPr>
              <p:nvPr/>
            </p:nvSpPr>
            <p:spPr bwMode="auto">
              <a:xfrm>
                <a:off x="3411" y="91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" name="Oval 69"/>
              <p:cNvSpPr>
                <a:spLocks noChangeArrowheads="1"/>
              </p:cNvSpPr>
              <p:nvPr/>
            </p:nvSpPr>
            <p:spPr bwMode="auto">
              <a:xfrm>
                <a:off x="3459" y="88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" name="Oval 70"/>
              <p:cNvSpPr>
                <a:spLocks noChangeArrowheads="1"/>
              </p:cNvSpPr>
              <p:nvPr/>
            </p:nvSpPr>
            <p:spPr bwMode="auto">
              <a:xfrm>
                <a:off x="3508" y="9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2" name="Oval 71"/>
              <p:cNvSpPr>
                <a:spLocks noChangeArrowheads="1"/>
              </p:cNvSpPr>
              <p:nvPr/>
            </p:nvSpPr>
            <p:spPr bwMode="auto">
              <a:xfrm>
                <a:off x="3557" y="86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3" name="Oval 72"/>
              <p:cNvSpPr>
                <a:spLocks noChangeArrowheads="1"/>
              </p:cNvSpPr>
              <p:nvPr/>
            </p:nvSpPr>
            <p:spPr bwMode="auto">
              <a:xfrm>
                <a:off x="3606" y="87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4" name="Oval 73"/>
              <p:cNvSpPr>
                <a:spLocks noChangeArrowheads="1"/>
              </p:cNvSpPr>
              <p:nvPr/>
            </p:nvSpPr>
            <p:spPr bwMode="auto">
              <a:xfrm>
                <a:off x="3655" y="84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5" name="Oval 74"/>
              <p:cNvSpPr>
                <a:spLocks noChangeArrowheads="1"/>
              </p:cNvSpPr>
              <p:nvPr/>
            </p:nvSpPr>
            <p:spPr bwMode="auto">
              <a:xfrm>
                <a:off x="3704" y="81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6" name="Oval 75"/>
              <p:cNvSpPr>
                <a:spLocks noChangeArrowheads="1"/>
              </p:cNvSpPr>
              <p:nvPr/>
            </p:nvSpPr>
            <p:spPr bwMode="auto">
              <a:xfrm>
                <a:off x="3753" y="83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7" name="Oval 76"/>
              <p:cNvSpPr>
                <a:spLocks noChangeArrowheads="1"/>
              </p:cNvSpPr>
              <p:nvPr/>
            </p:nvSpPr>
            <p:spPr bwMode="auto">
              <a:xfrm>
                <a:off x="3805" y="79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8" name="Oval 77"/>
              <p:cNvSpPr>
                <a:spLocks noChangeArrowheads="1"/>
              </p:cNvSpPr>
              <p:nvPr/>
            </p:nvSpPr>
            <p:spPr bwMode="auto">
              <a:xfrm>
                <a:off x="3854" y="79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9" name="Oval 78"/>
              <p:cNvSpPr>
                <a:spLocks noChangeArrowheads="1"/>
              </p:cNvSpPr>
              <p:nvPr/>
            </p:nvSpPr>
            <p:spPr bwMode="auto">
              <a:xfrm>
                <a:off x="3903" y="78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0" name="Oval 79"/>
              <p:cNvSpPr>
                <a:spLocks noChangeArrowheads="1"/>
              </p:cNvSpPr>
              <p:nvPr/>
            </p:nvSpPr>
            <p:spPr bwMode="auto">
              <a:xfrm>
                <a:off x="3952" y="74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1" name="Oval 80"/>
              <p:cNvSpPr>
                <a:spLocks noChangeArrowheads="1"/>
              </p:cNvSpPr>
              <p:nvPr/>
            </p:nvSpPr>
            <p:spPr bwMode="auto">
              <a:xfrm>
                <a:off x="4001" y="76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2" name="Oval 81"/>
              <p:cNvSpPr>
                <a:spLocks noChangeArrowheads="1"/>
              </p:cNvSpPr>
              <p:nvPr/>
            </p:nvSpPr>
            <p:spPr bwMode="auto">
              <a:xfrm>
                <a:off x="4049" y="73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3" name="Oval 82"/>
              <p:cNvSpPr>
                <a:spLocks noChangeArrowheads="1"/>
              </p:cNvSpPr>
              <p:nvPr/>
            </p:nvSpPr>
            <p:spPr bwMode="auto">
              <a:xfrm>
                <a:off x="4098" y="73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4" name="Oval 83"/>
              <p:cNvSpPr>
                <a:spLocks noChangeArrowheads="1"/>
              </p:cNvSpPr>
              <p:nvPr/>
            </p:nvSpPr>
            <p:spPr bwMode="auto">
              <a:xfrm>
                <a:off x="4147" y="7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5" name="Oval 84"/>
              <p:cNvSpPr>
                <a:spLocks noChangeArrowheads="1"/>
              </p:cNvSpPr>
              <p:nvPr/>
            </p:nvSpPr>
            <p:spPr bwMode="auto">
              <a:xfrm>
                <a:off x="4196" y="7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6" name="Oval 85"/>
              <p:cNvSpPr>
                <a:spLocks noChangeArrowheads="1"/>
              </p:cNvSpPr>
              <p:nvPr/>
            </p:nvSpPr>
            <p:spPr bwMode="auto">
              <a:xfrm>
                <a:off x="4245" y="71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7" name="Oval 86"/>
              <p:cNvSpPr>
                <a:spLocks noChangeArrowheads="1"/>
              </p:cNvSpPr>
              <p:nvPr/>
            </p:nvSpPr>
            <p:spPr bwMode="auto">
              <a:xfrm>
                <a:off x="4294" y="70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8" name="Oval 87"/>
              <p:cNvSpPr>
                <a:spLocks noChangeArrowheads="1"/>
              </p:cNvSpPr>
              <p:nvPr/>
            </p:nvSpPr>
            <p:spPr bwMode="auto">
              <a:xfrm>
                <a:off x="4343" y="680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9" name="Oval 88"/>
              <p:cNvSpPr>
                <a:spLocks noChangeArrowheads="1"/>
              </p:cNvSpPr>
              <p:nvPr/>
            </p:nvSpPr>
            <p:spPr bwMode="auto">
              <a:xfrm>
                <a:off x="4392" y="673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0" name="Oval 89"/>
              <p:cNvSpPr>
                <a:spLocks noChangeArrowheads="1"/>
              </p:cNvSpPr>
              <p:nvPr/>
            </p:nvSpPr>
            <p:spPr bwMode="auto">
              <a:xfrm>
                <a:off x="4440" y="67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1" name="Oval 90"/>
              <p:cNvSpPr>
                <a:spLocks noChangeArrowheads="1"/>
              </p:cNvSpPr>
              <p:nvPr/>
            </p:nvSpPr>
            <p:spPr bwMode="auto">
              <a:xfrm>
                <a:off x="4489" y="64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2" name="Oval 91"/>
              <p:cNvSpPr>
                <a:spLocks noChangeArrowheads="1"/>
              </p:cNvSpPr>
              <p:nvPr/>
            </p:nvSpPr>
            <p:spPr bwMode="auto">
              <a:xfrm>
                <a:off x="4538" y="673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3" name="Oval 92"/>
              <p:cNvSpPr>
                <a:spLocks noChangeArrowheads="1"/>
              </p:cNvSpPr>
              <p:nvPr/>
            </p:nvSpPr>
            <p:spPr bwMode="auto">
              <a:xfrm>
                <a:off x="4587" y="67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4" name="Oval 93"/>
              <p:cNvSpPr>
                <a:spLocks noChangeArrowheads="1"/>
              </p:cNvSpPr>
              <p:nvPr/>
            </p:nvSpPr>
            <p:spPr bwMode="auto">
              <a:xfrm>
                <a:off x="4636" y="66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5" name="Oval 94"/>
              <p:cNvSpPr>
                <a:spLocks noChangeArrowheads="1"/>
              </p:cNvSpPr>
              <p:nvPr/>
            </p:nvSpPr>
            <p:spPr bwMode="auto">
              <a:xfrm>
                <a:off x="4685" y="64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6" name="Oval 95"/>
              <p:cNvSpPr>
                <a:spLocks noChangeArrowheads="1"/>
              </p:cNvSpPr>
              <p:nvPr/>
            </p:nvSpPr>
            <p:spPr bwMode="auto">
              <a:xfrm>
                <a:off x="4734" y="62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7" name="Oval 96"/>
              <p:cNvSpPr>
                <a:spLocks noChangeArrowheads="1"/>
              </p:cNvSpPr>
              <p:nvPr/>
            </p:nvSpPr>
            <p:spPr bwMode="auto">
              <a:xfrm>
                <a:off x="4783" y="620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8" name="Oval 97"/>
              <p:cNvSpPr>
                <a:spLocks noChangeArrowheads="1"/>
              </p:cNvSpPr>
              <p:nvPr/>
            </p:nvSpPr>
            <p:spPr bwMode="auto">
              <a:xfrm>
                <a:off x="4831" y="63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9" name="Oval 98"/>
              <p:cNvSpPr>
                <a:spLocks noChangeArrowheads="1"/>
              </p:cNvSpPr>
              <p:nvPr/>
            </p:nvSpPr>
            <p:spPr bwMode="auto">
              <a:xfrm>
                <a:off x="4880" y="6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0" name="Oval 99"/>
              <p:cNvSpPr>
                <a:spLocks noChangeArrowheads="1"/>
              </p:cNvSpPr>
              <p:nvPr/>
            </p:nvSpPr>
            <p:spPr bwMode="auto">
              <a:xfrm>
                <a:off x="4929" y="58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1" name="Oval 100"/>
              <p:cNvSpPr>
                <a:spLocks noChangeArrowheads="1"/>
              </p:cNvSpPr>
              <p:nvPr/>
            </p:nvSpPr>
            <p:spPr bwMode="auto">
              <a:xfrm>
                <a:off x="4978" y="59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2" name="Oval 101"/>
              <p:cNvSpPr>
                <a:spLocks noChangeArrowheads="1"/>
              </p:cNvSpPr>
              <p:nvPr/>
            </p:nvSpPr>
            <p:spPr bwMode="auto">
              <a:xfrm>
                <a:off x="5027" y="6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3" name="Oval 102"/>
              <p:cNvSpPr>
                <a:spLocks noChangeArrowheads="1"/>
              </p:cNvSpPr>
              <p:nvPr/>
            </p:nvSpPr>
            <p:spPr bwMode="auto">
              <a:xfrm>
                <a:off x="5076" y="5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4" name="Oval 103"/>
              <p:cNvSpPr>
                <a:spLocks noChangeArrowheads="1"/>
              </p:cNvSpPr>
              <p:nvPr/>
            </p:nvSpPr>
            <p:spPr bwMode="auto">
              <a:xfrm>
                <a:off x="5125" y="62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5" name="Oval 104"/>
              <p:cNvSpPr>
                <a:spLocks noChangeArrowheads="1"/>
              </p:cNvSpPr>
              <p:nvPr/>
            </p:nvSpPr>
            <p:spPr bwMode="auto">
              <a:xfrm>
                <a:off x="5174" y="603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6" name="Oval 105"/>
              <p:cNvSpPr>
                <a:spLocks noChangeArrowheads="1"/>
              </p:cNvSpPr>
              <p:nvPr/>
            </p:nvSpPr>
            <p:spPr bwMode="auto">
              <a:xfrm>
                <a:off x="5222" y="57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" name="Oval 106"/>
              <p:cNvSpPr>
                <a:spLocks noChangeArrowheads="1"/>
              </p:cNvSpPr>
              <p:nvPr/>
            </p:nvSpPr>
            <p:spPr bwMode="auto">
              <a:xfrm>
                <a:off x="5271" y="5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" name="Oval 107"/>
              <p:cNvSpPr>
                <a:spLocks noChangeArrowheads="1"/>
              </p:cNvSpPr>
              <p:nvPr/>
            </p:nvSpPr>
            <p:spPr bwMode="auto">
              <a:xfrm>
                <a:off x="5320" y="63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" name="Oval 108"/>
              <p:cNvSpPr>
                <a:spLocks noChangeArrowheads="1"/>
              </p:cNvSpPr>
              <p:nvPr/>
            </p:nvSpPr>
            <p:spPr bwMode="auto">
              <a:xfrm>
                <a:off x="5369" y="66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" name="Oval 109"/>
              <p:cNvSpPr>
                <a:spLocks noChangeArrowheads="1"/>
              </p:cNvSpPr>
              <p:nvPr/>
            </p:nvSpPr>
            <p:spPr bwMode="auto">
              <a:xfrm>
                <a:off x="5421" y="70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" name="Oval 110"/>
              <p:cNvSpPr>
                <a:spLocks noChangeArrowheads="1"/>
              </p:cNvSpPr>
              <p:nvPr/>
            </p:nvSpPr>
            <p:spPr bwMode="auto">
              <a:xfrm>
                <a:off x="5470" y="73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" name="Oval 111"/>
              <p:cNvSpPr>
                <a:spLocks noChangeArrowheads="1"/>
              </p:cNvSpPr>
              <p:nvPr/>
            </p:nvSpPr>
            <p:spPr bwMode="auto">
              <a:xfrm>
                <a:off x="5519" y="88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" name="Oval 112"/>
              <p:cNvSpPr>
                <a:spLocks noChangeArrowheads="1"/>
              </p:cNvSpPr>
              <p:nvPr/>
            </p:nvSpPr>
            <p:spPr bwMode="auto">
              <a:xfrm>
                <a:off x="670" y="288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" name="Oval 113"/>
              <p:cNvSpPr>
                <a:spLocks noChangeArrowheads="1"/>
              </p:cNvSpPr>
              <p:nvPr/>
            </p:nvSpPr>
            <p:spPr bwMode="auto">
              <a:xfrm>
                <a:off x="719" y="268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" name="Oval 114"/>
              <p:cNvSpPr>
                <a:spLocks noChangeArrowheads="1"/>
              </p:cNvSpPr>
              <p:nvPr/>
            </p:nvSpPr>
            <p:spPr bwMode="auto">
              <a:xfrm>
                <a:off x="768" y="253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" name="Oval 115"/>
              <p:cNvSpPr>
                <a:spLocks noChangeArrowheads="1"/>
              </p:cNvSpPr>
              <p:nvPr/>
            </p:nvSpPr>
            <p:spPr bwMode="auto">
              <a:xfrm>
                <a:off x="817" y="244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" name="Oval 116"/>
              <p:cNvSpPr>
                <a:spLocks noChangeArrowheads="1"/>
              </p:cNvSpPr>
              <p:nvPr/>
            </p:nvSpPr>
            <p:spPr bwMode="auto">
              <a:xfrm>
                <a:off x="866" y="232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" name="Oval 117"/>
              <p:cNvSpPr>
                <a:spLocks noChangeArrowheads="1"/>
              </p:cNvSpPr>
              <p:nvPr/>
            </p:nvSpPr>
            <p:spPr bwMode="auto">
              <a:xfrm>
                <a:off x="915" y="228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" name="Oval 118"/>
              <p:cNvSpPr>
                <a:spLocks noChangeArrowheads="1"/>
              </p:cNvSpPr>
              <p:nvPr/>
            </p:nvSpPr>
            <p:spPr bwMode="auto">
              <a:xfrm>
                <a:off x="963" y="224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" name="Oval 119"/>
              <p:cNvSpPr>
                <a:spLocks noChangeArrowheads="1"/>
              </p:cNvSpPr>
              <p:nvPr/>
            </p:nvSpPr>
            <p:spPr bwMode="auto">
              <a:xfrm>
                <a:off x="1012" y="221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" name="Oval 120"/>
              <p:cNvSpPr>
                <a:spLocks noChangeArrowheads="1"/>
              </p:cNvSpPr>
              <p:nvPr/>
            </p:nvSpPr>
            <p:spPr bwMode="auto">
              <a:xfrm>
                <a:off x="1061" y="216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" name="Oval 121"/>
              <p:cNvSpPr>
                <a:spLocks noChangeArrowheads="1"/>
              </p:cNvSpPr>
              <p:nvPr/>
            </p:nvSpPr>
            <p:spPr bwMode="auto">
              <a:xfrm>
                <a:off x="1110" y="212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" name="Oval 122"/>
              <p:cNvSpPr>
                <a:spLocks noChangeArrowheads="1"/>
              </p:cNvSpPr>
              <p:nvPr/>
            </p:nvSpPr>
            <p:spPr bwMode="auto">
              <a:xfrm>
                <a:off x="1159" y="207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" name="Oval 123"/>
              <p:cNvSpPr>
                <a:spLocks noChangeArrowheads="1"/>
              </p:cNvSpPr>
              <p:nvPr/>
            </p:nvSpPr>
            <p:spPr bwMode="auto">
              <a:xfrm>
                <a:off x="1208" y="203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" name="Oval 124"/>
              <p:cNvSpPr>
                <a:spLocks noChangeArrowheads="1"/>
              </p:cNvSpPr>
              <p:nvPr/>
            </p:nvSpPr>
            <p:spPr bwMode="auto">
              <a:xfrm>
                <a:off x="1257" y="200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" name="Oval 125"/>
              <p:cNvSpPr>
                <a:spLocks noChangeArrowheads="1"/>
              </p:cNvSpPr>
              <p:nvPr/>
            </p:nvSpPr>
            <p:spPr bwMode="auto">
              <a:xfrm>
                <a:off x="1306" y="1982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" name="Oval 126"/>
              <p:cNvSpPr>
                <a:spLocks noChangeArrowheads="1"/>
              </p:cNvSpPr>
              <p:nvPr/>
            </p:nvSpPr>
            <p:spPr bwMode="auto">
              <a:xfrm>
                <a:off x="1354" y="197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" name="Oval 127"/>
              <p:cNvSpPr>
                <a:spLocks noChangeArrowheads="1"/>
              </p:cNvSpPr>
              <p:nvPr/>
            </p:nvSpPr>
            <p:spPr bwMode="auto">
              <a:xfrm>
                <a:off x="1403" y="198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" name="Oval 128"/>
              <p:cNvSpPr>
                <a:spLocks noChangeArrowheads="1"/>
              </p:cNvSpPr>
              <p:nvPr/>
            </p:nvSpPr>
            <p:spPr bwMode="auto">
              <a:xfrm>
                <a:off x="1452" y="191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" name="Oval 129"/>
              <p:cNvSpPr>
                <a:spLocks noChangeArrowheads="1"/>
              </p:cNvSpPr>
              <p:nvPr/>
            </p:nvSpPr>
            <p:spPr bwMode="auto">
              <a:xfrm>
                <a:off x="1501" y="1930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" name="Oval 130"/>
              <p:cNvSpPr>
                <a:spLocks noChangeArrowheads="1"/>
              </p:cNvSpPr>
              <p:nvPr/>
            </p:nvSpPr>
            <p:spPr bwMode="auto">
              <a:xfrm>
                <a:off x="1550" y="189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2" name="Oval 131"/>
              <p:cNvSpPr>
                <a:spLocks noChangeArrowheads="1"/>
              </p:cNvSpPr>
              <p:nvPr/>
            </p:nvSpPr>
            <p:spPr bwMode="auto">
              <a:xfrm>
                <a:off x="1599" y="187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" name="Oval 132"/>
              <p:cNvSpPr>
                <a:spLocks noChangeArrowheads="1"/>
              </p:cNvSpPr>
              <p:nvPr/>
            </p:nvSpPr>
            <p:spPr bwMode="auto">
              <a:xfrm>
                <a:off x="1648" y="187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" name="Oval 133"/>
              <p:cNvSpPr>
                <a:spLocks noChangeArrowheads="1"/>
              </p:cNvSpPr>
              <p:nvPr/>
            </p:nvSpPr>
            <p:spPr bwMode="auto">
              <a:xfrm>
                <a:off x="1697" y="1863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" name="Oval 134"/>
              <p:cNvSpPr>
                <a:spLocks noChangeArrowheads="1"/>
              </p:cNvSpPr>
              <p:nvPr/>
            </p:nvSpPr>
            <p:spPr bwMode="auto">
              <a:xfrm>
                <a:off x="1745" y="180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" name="Oval 135"/>
              <p:cNvSpPr>
                <a:spLocks noChangeArrowheads="1"/>
              </p:cNvSpPr>
              <p:nvPr/>
            </p:nvSpPr>
            <p:spPr bwMode="auto">
              <a:xfrm>
                <a:off x="1794" y="181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" name="Oval 136"/>
              <p:cNvSpPr>
                <a:spLocks noChangeArrowheads="1"/>
              </p:cNvSpPr>
              <p:nvPr/>
            </p:nvSpPr>
            <p:spPr bwMode="auto">
              <a:xfrm>
                <a:off x="1843" y="182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" name="Oval 137"/>
              <p:cNvSpPr>
                <a:spLocks noChangeArrowheads="1"/>
              </p:cNvSpPr>
              <p:nvPr/>
            </p:nvSpPr>
            <p:spPr bwMode="auto">
              <a:xfrm>
                <a:off x="1892" y="178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" name="Oval 138"/>
              <p:cNvSpPr>
                <a:spLocks noChangeArrowheads="1"/>
              </p:cNvSpPr>
              <p:nvPr/>
            </p:nvSpPr>
            <p:spPr bwMode="auto">
              <a:xfrm>
                <a:off x="1941" y="177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" name="Oval 139"/>
              <p:cNvSpPr>
                <a:spLocks noChangeArrowheads="1"/>
              </p:cNvSpPr>
              <p:nvPr/>
            </p:nvSpPr>
            <p:spPr bwMode="auto">
              <a:xfrm>
                <a:off x="1990" y="174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" name="Oval 140"/>
              <p:cNvSpPr>
                <a:spLocks noChangeArrowheads="1"/>
              </p:cNvSpPr>
              <p:nvPr/>
            </p:nvSpPr>
            <p:spPr bwMode="auto">
              <a:xfrm>
                <a:off x="2039" y="176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" name="Oval 141"/>
              <p:cNvSpPr>
                <a:spLocks noChangeArrowheads="1"/>
              </p:cNvSpPr>
              <p:nvPr/>
            </p:nvSpPr>
            <p:spPr bwMode="auto">
              <a:xfrm>
                <a:off x="2088" y="1772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" name="Oval 142"/>
              <p:cNvSpPr>
                <a:spLocks noChangeArrowheads="1"/>
              </p:cNvSpPr>
              <p:nvPr/>
            </p:nvSpPr>
            <p:spPr bwMode="auto">
              <a:xfrm>
                <a:off x="2140" y="1738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" name="Oval 143"/>
              <p:cNvSpPr>
                <a:spLocks noChangeArrowheads="1"/>
              </p:cNvSpPr>
              <p:nvPr/>
            </p:nvSpPr>
            <p:spPr bwMode="auto">
              <a:xfrm>
                <a:off x="2189" y="169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" name="Oval 144"/>
              <p:cNvSpPr>
                <a:spLocks noChangeArrowheads="1"/>
              </p:cNvSpPr>
              <p:nvPr/>
            </p:nvSpPr>
            <p:spPr bwMode="auto">
              <a:xfrm>
                <a:off x="2238" y="171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" name="Oval 145"/>
              <p:cNvSpPr>
                <a:spLocks noChangeArrowheads="1"/>
              </p:cNvSpPr>
              <p:nvPr/>
            </p:nvSpPr>
            <p:spPr bwMode="auto">
              <a:xfrm>
                <a:off x="2287" y="1703"/>
                <a:ext cx="41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" name="Oval 146"/>
              <p:cNvSpPr>
                <a:spLocks noChangeArrowheads="1"/>
              </p:cNvSpPr>
              <p:nvPr/>
            </p:nvSpPr>
            <p:spPr bwMode="auto">
              <a:xfrm>
                <a:off x="2335" y="167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" name="Oval 147"/>
              <p:cNvSpPr>
                <a:spLocks noChangeArrowheads="1"/>
              </p:cNvSpPr>
              <p:nvPr/>
            </p:nvSpPr>
            <p:spPr bwMode="auto">
              <a:xfrm>
                <a:off x="2384" y="167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" name="Oval 148"/>
              <p:cNvSpPr>
                <a:spLocks noChangeArrowheads="1"/>
              </p:cNvSpPr>
              <p:nvPr/>
            </p:nvSpPr>
            <p:spPr bwMode="auto">
              <a:xfrm>
                <a:off x="2433" y="168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" name="Oval 149"/>
              <p:cNvSpPr>
                <a:spLocks noChangeArrowheads="1"/>
              </p:cNvSpPr>
              <p:nvPr/>
            </p:nvSpPr>
            <p:spPr bwMode="auto">
              <a:xfrm>
                <a:off x="2482" y="164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" name="Oval 150"/>
              <p:cNvSpPr>
                <a:spLocks noChangeArrowheads="1"/>
              </p:cNvSpPr>
              <p:nvPr/>
            </p:nvSpPr>
            <p:spPr bwMode="auto">
              <a:xfrm>
                <a:off x="2531" y="163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" name="Oval 151"/>
              <p:cNvSpPr>
                <a:spLocks noChangeArrowheads="1"/>
              </p:cNvSpPr>
              <p:nvPr/>
            </p:nvSpPr>
            <p:spPr bwMode="auto">
              <a:xfrm>
                <a:off x="2580" y="162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" name="Oval 152"/>
              <p:cNvSpPr>
                <a:spLocks noChangeArrowheads="1"/>
              </p:cNvSpPr>
              <p:nvPr/>
            </p:nvSpPr>
            <p:spPr bwMode="auto">
              <a:xfrm>
                <a:off x="2629" y="161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" name="Oval 153"/>
              <p:cNvSpPr>
                <a:spLocks noChangeArrowheads="1"/>
              </p:cNvSpPr>
              <p:nvPr/>
            </p:nvSpPr>
            <p:spPr bwMode="auto">
              <a:xfrm>
                <a:off x="2678" y="1608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" name="Oval 154"/>
              <p:cNvSpPr>
                <a:spLocks noChangeArrowheads="1"/>
              </p:cNvSpPr>
              <p:nvPr/>
            </p:nvSpPr>
            <p:spPr bwMode="auto">
              <a:xfrm>
                <a:off x="2726" y="157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Oval 155"/>
              <p:cNvSpPr>
                <a:spLocks noChangeArrowheads="1"/>
              </p:cNvSpPr>
              <p:nvPr/>
            </p:nvSpPr>
            <p:spPr bwMode="auto">
              <a:xfrm>
                <a:off x="2775" y="160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" name="Oval 156"/>
              <p:cNvSpPr>
                <a:spLocks noChangeArrowheads="1"/>
              </p:cNvSpPr>
              <p:nvPr/>
            </p:nvSpPr>
            <p:spPr bwMode="auto">
              <a:xfrm>
                <a:off x="2824" y="157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" name="Oval 157"/>
              <p:cNvSpPr>
                <a:spLocks noChangeArrowheads="1"/>
              </p:cNvSpPr>
              <p:nvPr/>
            </p:nvSpPr>
            <p:spPr bwMode="auto">
              <a:xfrm>
                <a:off x="2873" y="154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Oval 158"/>
              <p:cNvSpPr>
                <a:spLocks noChangeArrowheads="1"/>
              </p:cNvSpPr>
              <p:nvPr/>
            </p:nvSpPr>
            <p:spPr bwMode="auto">
              <a:xfrm>
                <a:off x="2922" y="151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" name="Oval 159"/>
              <p:cNvSpPr>
                <a:spLocks noChangeArrowheads="1"/>
              </p:cNvSpPr>
              <p:nvPr/>
            </p:nvSpPr>
            <p:spPr bwMode="auto">
              <a:xfrm>
                <a:off x="2971" y="1518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" name="Oval 160"/>
              <p:cNvSpPr>
                <a:spLocks noChangeArrowheads="1"/>
              </p:cNvSpPr>
              <p:nvPr/>
            </p:nvSpPr>
            <p:spPr bwMode="auto">
              <a:xfrm>
                <a:off x="3020" y="1525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Oval 161"/>
              <p:cNvSpPr>
                <a:spLocks noChangeArrowheads="1"/>
              </p:cNvSpPr>
              <p:nvPr/>
            </p:nvSpPr>
            <p:spPr bwMode="auto">
              <a:xfrm>
                <a:off x="3069" y="1490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" name="Oval 162"/>
              <p:cNvSpPr>
                <a:spLocks noChangeArrowheads="1"/>
              </p:cNvSpPr>
              <p:nvPr/>
            </p:nvSpPr>
            <p:spPr bwMode="auto">
              <a:xfrm>
                <a:off x="3117" y="1497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Oval 163"/>
              <p:cNvSpPr>
                <a:spLocks noChangeArrowheads="1"/>
              </p:cNvSpPr>
              <p:nvPr/>
            </p:nvSpPr>
            <p:spPr bwMode="auto">
              <a:xfrm>
                <a:off x="3166" y="147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" name="Oval 164"/>
              <p:cNvSpPr>
                <a:spLocks noChangeArrowheads="1"/>
              </p:cNvSpPr>
              <p:nvPr/>
            </p:nvSpPr>
            <p:spPr bwMode="auto">
              <a:xfrm>
                <a:off x="3215" y="145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Oval 165"/>
              <p:cNvSpPr>
                <a:spLocks noChangeArrowheads="1"/>
              </p:cNvSpPr>
              <p:nvPr/>
            </p:nvSpPr>
            <p:spPr bwMode="auto">
              <a:xfrm>
                <a:off x="3264" y="144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Oval 166"/>
              <p:cNvSpPr>
                <a:spLocks noChangeArrowheads="1"/>
              </p:cNvSpPr>
              <p:nvPr/>
            </p:nvSpPr>
            <p:spPr bwMode="auto">
              <a:xfrm>
                <a:off x="3313" y="141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Oval 167"/>
              <p:cNvSpPr>
                <a:spLocks noChangeArrowheads="1"/>
              </p:cNvSpPr>
              <p:nvPr/>
            </p:nvSpPr>
            <p:spPr bwMode="auto">
              <a:xfrm>
                <a:off x="3362" y="143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Oval 168"/>
              <p:cNvSpPr>
                <a:spLocks noChangeArrowheads="1"/>
              </p:cNvSpPr>
              <p:nvPr/>
            </p:nvSpPr>
            <p:spPr bwMode="auto">
              <a:xfrm>
                <a:off x="3411" y="139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Oval 169"/>
              <p:cNvSpPr>
                <a:spLocks noChangeArrowheads="1"/>
              </p:cNvSpPr>
              <p:nvPr/>
            </p:nvSpPr>
            <p:spPr bwMode="auto">
              <a:xfrm>
                <a:off x="3459" y="139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" name="Oval 170"/>
              <p:cNvSpPr>
                <a:spLocks noChangeArrowheads="1"/>
              </p:cNvSpPr>
              <p:nvPr/>
            </p:nvSpPr>
            <p:spPr bwMode="auto">
              <a:xfrm>
                <a:off x="3508" y="137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Oval 171"/>
              <p:cNvSpPr>
                <a:spLocks noChangeArrowheads="1"/>
              </p:cNvSpPr>
              <p:nvPr/>
            </p:nvSpPr>
            <p:spPr bwMode="auto">
              <a:xfrm>
                <a:off x="3557" y="137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" name="Oval 172"/>
              <p:cNvSpPr>
                <a:spLocks noChangeArrowheads="1"/>
              </p:cNvSpPr>
              <p:nvPr/>
            </p:nvSpPr>
            <p:spPr bwMode="auto">
              <a:xfrm>
                <a:off x="3606" y="137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Oval 173"/>
              <p:cNvSpPr>
                <a:spLocks noChangeArrowheads="1"/>
              </p:cNvSpPr>
              <p:nvPr/>
            </p:nvSpPr>
            <p:spPr bwMode="auto">
              <a:xfrm>
                <a:off x="3655" y="132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" name="Oval 174"/>
              <p:cNvSpPr>
                <a:spLocks noChangeArrowheads="1"/>
              </p:cNvSpPr>
              <p:nvPr/>
            </p:nvSpPr>
            <p:spPr bwMode="auto">
              <a:xfrm>
                <a:off x="3704" y="132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Oval 175"/>
              <p:cNvSpPr>
                <a:spLocks noChangeArrowheads="1"/>
              </p:cNvSpPr>
              <p:nvPr/>
            </p:nvSpPr>
            <p:spPr bwMode="auto">
              <a:xfrm>
                <a:off x="3753" y="131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Oval 176"/>
              <p:cNvSpPr>
                <a:spLocks noChangeArrowheads="1"/>
              </p:cNvSpPr>
              <p:nvPr/>
            </p:nvSpPr>
            <p:spPr bwMode="auto">
              <a:xfrm>
                <a:off x="3805" y="128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Oval 177"/>
              <p:cNvSpPr>
                <a:spLocks noChangeArrowheads="1"/>
              </p:cNvSpPr>
              <p:nvPr/>
            </p:nvSpPr>
            <p:spPr bwMode="auto">
              <a:xfrm>
                <a:off x="3854" y="126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" name="Oval 178"/>
              <p:cNvSpPr>
                <a:spLocks noChangeArrowheads="1"/>
              </p:cNvSpPr>
              <p:nvPr/>
            </p:nvSpPr>
            <p:spPr bwMode="auto">
              <a:xfrm>
                <a:off x="3903" y="125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Oval 179"/>
              <p:cNvSpPr>
                <a:spLocks noChangeArrowheads="1"/>
              </p:cNvSpPr>
              <p:nvPr/>
            </p:nvSpPr>
            <p:spPr bwMode="auto">
              <a:xfrm>
                <a:off x="3952" y="127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" name="Oval 180"/>
              <p:cNvSpPr>
                <a:spLocks noChangeArrowheads="1"/>
              </p:cNvSpPr>
              <p:nvPr/>
            </p:nvSpPr>
            <p:spPr bwMode="auto">
              <a:xfrm>
                <a:off x="4001" y="1249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Oval 181"/>
              <p:cNvSpPr>
                <a:spLocks noChangeArrowheads="1"/>
              </p:cNvSpPr>
              <p:nvPr/>
            </p:nvSpPr>
            <p:spPr bwMode="auto">
              <a:xfrm>
                <a:off x="4049" y="122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Oval 182"/>
              <p:cNvSpPr>
                <a:spLocks noChangeArrowheads="1"/>
              </p:cNvSpPr>
              <p:nvPr/>
            </p:nvSpPr>
            <p:spPr bwMode="auto">
              <a:xfrm>
                <a:off x="4098" y="123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Oval 183"/>
              <p:cNvSpPr>
                <a:spLocks noChangeArrowheads="1"/>
              </p:cNvSpPr>
              <p:nvPr/>
            </p:nvSpPr>
            <p:spPr bwMode="auto">
              <a:xfrm>
                <a:off x="4147" y="122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Oval 184"/>
              <p:cNvSpPr>
                <a:spLocks noChangeArrowheads="1"/>
              </p:cNvSpPr>
              <p:nvPr/>
            </p:nvSpPr>
            <p:spPr bwMode="auto">
              <a:xfrm>
                <a:off x="4196" y="122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Oval 185"/>
              <p:cNvSpPr>
                <a:spLocks noChangeArrowheads="1"/>
              </p:cNvSpPr>
              <p:nvPr/>
            </p:nvSpPr>
            <p:spPr bwMode="auto">
              <a:xfrm>
                <a:off x="4245" y="118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" name="Oval 186"/>
              <p:cNvSpPr>
                <a:spLocks noChangeArrowheads="1"/>
              </p:cNvSpPr>
              <p:nvPr/>
            </p:nvSpPr>
            <p:spPr bwMode="auto">
              <a:xfrm>
                <a:off x="4294" y="116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Oval 187"/>
              <p:cNvSpPr>
                <a:spLocks noChangeArrowheads="1"/>
              </p:cNvSpPr>
              <p:nvPr/>
            </p:nvSpPr>
            <p:spPr bwMode="auto">
              <a:xfrm>
                <a:off x="4343" y="111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Oval 188"/>
              <p:cNvSpPr>
                <a:spLocks noChangeArrowheads="1"/>
              </p:cNvSpPr>
              <p:nvPr/>
            </p:nvSpPr>
            <p:spPr bwMode="auto">
              <a:xfrm>
                <a:off x="4392" y="1147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Oval 189"/>
              <p:cNvSpPr>
                <a:spLocks noChangeArrowheads="1"/>
              </p:cNvSpPr>
              <p:nvPr/>
            </p:nvSpPr>
            <p:spPr bwMode="auto">
              <a:xfrm>
                <a:off x="4440" y="116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Oval 190"/>
              <p:cNvSpPr>
                <a:spLocks noChangeArrowheads="1"/>
              </p:cNvSpPr>
              <p:nvPr/>
            </p:nvSpPr>
            <p:spPr bwMode="auto">
              <a:xfrm>
                <a:off x="4489" y="114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Oval 191"/>
              <p:cNvSpPr>
                <a:spLocks noChangeArrowheads="1"/>
              </p:cNvSpPr>
              <p:nvPr/>
            </p:nvSpPr>
            <p:spPr bwMode="auto">
              <a:xfrm>
                <a:off x="4538" y="110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" name="Oval 192"/>
              <p:cNvSpPr>
                <a:spLocks noChangeArrowheads="1"/>
              </p:cNvSpPr>
              <p:nvPr/>
            </p:nvSpPr>
            <p:spPr bwMode="auto">
              <a:xfrm>
                <a:off x="4587" y="110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Oval 193"/>
              <p:cNvSpPr>
                <a:spLocks noChangeArrowheads="1"/>
              </p:cNvSpPr>
              <p:nvPr/>
            </p:nvSpPr>
            <p:spPr bwMode="auto">
              <a:xfrm>
                <a:off x="4636" y="106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Oval 194"/>
              <p:cNvSpPr>
                <a:spLocks noChangeArrowheads="1"/>
              </p:cNvSpPr>
              <p:nvPr/>
            </p:nvSpPr>
            <p:spPr bwMode="auto">
              <a:xfrm>
                <a:off x="4685" y="107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Oval 195"/>
              <p:cNvSpPr>
                <a:spLocks noChangeArrowheads="1"/>
              </p:cNvSpPr>
              <p:nvPr/>
            </p:nvSpPr>
            <p:spPr bwMode="auto">
              <a:xfrm>
                <a:off x="4734" y="106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Oval 196"/>
              <p:cNvSpPr>
                <a:spLocks noChangeArrowheads="1"/>
              </p:cNvSpPr>
              <p:nvPr/>
            </p:nvSpPr>
            <p:spPr bwMode="auto">
              <a:xfrm>
                <a:off x="4783" y="1046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Oval 197"/>
              <p:cNvSpPr>
                <a:spLocks noChangeArrowheads="1"/>
              </p:cNvSpPr>
              <p:nvPr/>
            </p:nvSpPr>
            <p:spPr bwMode="auto">
              <a:xfrm>
                <a:off x="4831" y="103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Oval 198"/>
              <p:cNvSpPr>
                <a:spLocks noChangeArrowheads="1"/>
              </p:cNvSpPr>
              <p:nvPr/>
            </p:nvSpPr>
            <p:spPr bwMode="auto">
              <a:xfrm>
                <a:off x="4880" y="100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Oval 199"/>
              <p:cNvSpPr>
                <a:spLocks noChangeArrowheads="1"/>
              </p:cNvSpPr>
              <p:nvPr/>
            </p:nvSpPr>
            <p:spPr bwMode="auto">
              <a:xfrm>
                <a:off x="4929" y="101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Oval 200"/>
              <p:cNvSpPr>
                <a:spLocks noChangeArrowheads="1"/>
              </p:cNvSpPr>
              <p:nvPr/>
            </p:nvSpPr>
            <p:spPr bwMode="auto">
              <a:xfrm>
                <a:off x="4978" y="98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Oval 201"/>
              <p:cNvSpPr>
                <a:spLocks noChangeArrowheads="1"/>
              </p:cNvSpPr>
              <p:nvPr/>
            </p:nvSpPr>
            <p:spPr bwMode="auto">
              <a:xfrm>
                <a:off x="5027" y="95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Oval 202"/>
              <p:cNvSpPr>
                <a:spLocks noChangeArrowheads="1"/>
              </p:cNvSpPr>
              <p:nvPr/>
            </p:nvSpPr>
            <p:spPr bwMode="auto">
              <a:xfrm>
                <a:off x="5076" y="95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Oval 203"/>
              <p:cNvSpPr>
                <a:spLocks noChangeArrowheads="1"/>
              </p:cNvSpPr>
              <p:nvPr/>
            </p:nvSpPr>
            <p:spPr bwMode="auto">
              <a:xfrm>
                <a:off x="5125" y="93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Oval 204"/>
              <p:cNvSpPr>
                <a:spLocks noChangeArrowheads="1"/>
              </p:cNvSpPr>
              <p:nvPr/>
            </p:nvSpPr>
            <p:spPr bwMode="auto">
              <a:xfrm>
                <a:off x="5174" y="931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6" name="Oval 206"/>
            <p:cNvSpPr>
              <a:spLocks noChangeArrowheads="1"/>
            </p:cNvSpPr>
            <p:nvPr/>
          </p:nvSpPr>
          <p:spPr bwMode="auto">
            <a:xfrm>
              <a:off x="5222" y="952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7" name="Oval 207"/>
            <p:cNvSpPr>
              <a:spLocks noChangeArrowheads="1"/>
            </p:cNvSpPr>
            <p:nvPr/>
          </p:nvSpPr>
          <p:spPr bwMode="auto">
            <a:xfrm>
              <a:off x="5271" y="969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Oval 208"/>
            <p:cNvSpPr>
              <a:spLocks noChangeArrowheads="1"/>
            </p:cNvSpPr>
            <p:nvPr/>
          </p:nvSpPr>
          <p:spPr bwMode="auto">
            <a:xfrm>
              <a:off x="5320" y="987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Oval 209"/>
            <p:cNvSpPr>
              <a:spLocks noChangeArrowheads="1"/>
            </p:cNvSpPr>
            <p:nvPr/>
          </p:nvSpPr>
          <p:spPr bwMode="auto">
            <a:xfrm>
              <a:off x="5369" y="1008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Oval 210"/>
            <p:cNvSpPr>
              <a:spLocks noChangeArrowheads="1"/>
            </p:cNvSpPr>
            <p:nvPr/>
          </p:nvSpPr>
          <p:spPr bwMode="auto">
            <a:xfrm>
              <a:off x="5421" y="1036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Oval 211"/>
            <p:cNvSpPr>
              <a:spLocks noChangeArrowheads="1"/>
            </p:cNvSpPr>
            <p:nvPr/>
          </p:nvSpPr>
          <p:spPr bwMode="auto">
            <a:xfrm>
              <a:off x="5470" y="1088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Oval 212"/>
            <p:cNvSpPr>
              <a:spLocks noChangeArrowheads="1"/>
            </p:cNvSpPr>
            <p:nvPr/>
          </p:nvSpPr>
          <p:spPr bwMode="auto">
            <a:xfrm>
              <a:off x="5519" y="1315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Rectangle 213"/>
            <p:cNvSpPr>
              <a:spLocks noChangeArrowheads="1"/>
            </p:cNvSpPr>
            <p:nvPr/>
          </p:nvSpPr>
          <p:spPr bwMode="auto">
            <a:xfrm>
              <a:off x="4049" y="2820"/>
              <a:ext cx="178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Male-Female Difference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5" name="Rectangle 214"/>
            <p:cNvSpPr>
              <a:spLocks noChangeArrowheads="1"/>
            </p:cNvSpPr>
            <p:nvPr/>
          </p:nvSpPr>
          <p:spPr bwMode="auto">
            <a:xfrm>
              <a:off x="4049" y="2963"/>
              <a:ext cx="129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p10: -0.7%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6" name="Rectangle 215"/>
            <p:cNvSpPr>
              <a:spLocks noChangeArrowheads="1"/>
            </p:cNvSpPr>
            <p:nvPr/>
          </p:nvSpPr>
          <p:spPr bwMode="auto">
            <a:xfrm>
              <a:off x="4049" y="3110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p50:  4.9%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7" name="Rectangle 216"/>
            <p:cNvSpPr>
              <a:spLocks noChangeArrowheads="1"/>
            </p:cNvSpPr>
            <p:nvPr/>
          </p:nvSpPr>
          <p:spPr bwMode="auto">
            <a:xfrm>
              <a:off x="4049" y="3256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p90:  3.8%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8" name="Line 217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Line 218"/>
            <p:cNvSpPr>
              <a:spLocks noChangeShapeType="1"/>
            </p:cNvSpPr>
            <p:nvPr/>
          </p:nvSpPr>
          <p:spPr bwMode="auto">
            <a:xfrm flipH="1">
              <a:off x="492" y="338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Rectangle 219"/>
            <p:cNvSpPr>
              <a:spLocks noChangeArrowheads="1"/>
            </p:cNvSpPr>
            <p:nvPr/>
          </p:nvSpPr>
          <p:spPr bwMode="auto">
            <a:xfrm rot="16200000">
              <a:off x="278" y="324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1" name="Line 220"/>
            <p:cNvSpPr>
              <a:spLocks noChangeShapeType="1"/>
            </p:cNvSpPr>
            <p:nvPr/>
          </p:nvSpPr>
          <p:spPr bwMode="auto">
            <a:xfrm flipH="1">
              <a:off x="492" y="247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Rectangle 221"/>
            <p:cNvSpPr>
              <a:spLocks noChangeArrowheads="1"/>
            </p:cNvSpPr>
            <p:nvPr/>
          </p:nvSpPr>
          <p:spPr bwMode="auto">
            <a:xfrm rot="16200000">
              <a:off x="278" y="232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3" name="Line 222"/>
            <p:cNvSpPr>
              <a:spLocks noChangeShapeType="1"/>
            </p:cNvSpPr>
            <p:nvPr/>
          </p:nvSpPr>
          <p:spPr bwMode="auto">
            <a:xfrm flipH="1">
              <a:off x="492" y="154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Rectangle 223"/>
            <p:cNvSpPr>
              <a:spLocks noChangeArrowheads="1"/>
            </p:cNvSpPr>
            <p:nvPr/>
          </p:nvSpPr>
          <p:spPr bwMode="auto">
            <a:xfrm rot="16200000">
              <a:off x="278" y="140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5" name="Line 224"/>
            <p:cNvSpPr>
              <a:spLocks noChangeShapeType="1"/>
            </p:cNvSpPr>
            <p:nvPr/>
          </p:nvSpPr>
          <p:spPr bwMode="auto">
            <a:xfrm flipH="1">
              <a:off x="492" y="63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Rectangle 225"/>
            <p:cNvSpPr>
              <a:spLocks noChangeArrowheads="1"/>
            </p:cNvSpPr>
            <p:nvPr/>
          </p:nvSpPr>
          <p:spPr bwMode="auto">
            <a:xfrm rot="16200000">
              <a:off x="278" y="48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7" name="Rectangle 226"/>
            <p:cNvSpPr>
              <a:spLocks noChangeArrowheads="1"/>
            </p:cNvSpPr>
            <p:nvPr/>
          </p:nvSpPr>
          <p:spPr bwMode="auto">
            <a:xfrm rot="16200000">
              <a:off x="-1268" y="1849"/>
              <a:ext cx="29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Percent with Positive W-2 or 1099 Income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8" name="Line 227"/>
            <p:cNvSpPr>
              <a:spLocks noChangeShapeType="1"/>
            </p:cNvSpPr>
            <p:nvPr/>
          </p:nvSpPr>
          <p:spPr bwMode="auto">
            <a:xfrm>
              <a:off x="548" y="366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Line 228"/>
            <p:cNvSpPr>
              <a:spLocks noChangeShapeType="1"/>
            </p:cNvSpPr>
            <p:nvPr/>
          </p:nvSpPr>
          <p:spPr bwMode="auto">
            <a:xfrm>
              <a:off x="64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Rectangle 229"/>
            <p:cNvSpPr>
              <a:spLocks noChangeArrowheads="1"/>
            </p:cNvSpPr>
            <p:nvPr/>
          </p:nvSpPr>
          <p:spPr bwMode="auto">
            <a:xfrm>
              <a:off x="604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1" name="Line 230"/>
            <p:cNvSpPr>
              <a:spLocks noChangeShapeType="1"/>
            </p:cNvSpPr>
            <p:nvPr/>
          </p:nvSpPr>
          <p:spPr bwMode="auto">
            <a:xfrm>
              <a:off x="162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Rectangle 231"/>
            <p:cNvSpPr>
              <a:spLocks noChangeArrowheads="1"/>
            </p:cNvSpPr>
            <p:nvPr/>
          </p:nvSpPr>
          <p:spPr bwMode="auto">
            <a:xfrm>
              <a:off x="153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" name="Line 232"/>
            <p:cNvSpPr>
              <a:spLocks noChangeShapeType="1"/>
            </p:cNvSpPr>
            <p:nvPr/>
          </p:nvSpPr>
          <p:spPr bwMode="auto">
            <a:xfrm>
              <a:off x="2601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Rectangle 233"/>
            <p:cNvSpPr>
              <a:spLocks noChangeArrowheads="1"/>
            </p:cNvSpPr>
            <p:nvPr/>
          </p:nvSpPr>
          <p:spPr bwMode="auto">
            <a:xfrm>
              <a:off x="2520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5" name="Line 234"/>
            <p:cNvSpPr>
              <a:spLocks noChangeShapeType="1"/>
            </p:cNvSpPr>
            <p:nvPr/>
          </p:nvSpPr>
          <p:spPr bwMode="auto">
            <a:xfrm>
              <a:off x="3578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Rectangle 235"/>
            <p:cNvSpPr>
              <a:spLocks noChangeArrowheads="1"/>
            </p:cNvSpPr>
            <p:nvPr/>
          </p:nvSpPr>
          <p:spPr bwMode="auto">
            <a:xfrm>
              <a:off x="3498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7" name="Line 236"/>
            <p:cNvSpPr>
              <a:spLocks noChangeShapeType="1"/>
            </p:cNvSpPr>
            <p:nvPr/>
          </p:nvSpPr>
          <p:spPr bwMode="auto">
            <a:xfrm>
              <a:off x="455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1" name="Rectangle 237"/>
            <p:cNvSpPr>
              <a:spLocks noChangeArrowheads="1"/>
            </p:cNvSpPr>
            <p:nvPr/>
          </p:nvSpPr>
          <p:spPr bwMode="auto">
            <a:xfrm>
              <a:off x="447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2" name="Line 238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3" name="Rectangle 239"/>
            <p:cNvSpPr>
              <a:spLocks noChangeArrowheads="1"/>
            </p:cNvSpPr>
            <p:nvPr/>
          </p:nvSpPr>
          <p:spPr bwMode="auto">
            <a:xfrm>
              <a:off x="5421" y="375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4" name="Rectangle 240"/>
            <p:cNvSpPr>
              <a:spLocks noChangeArrowheads="1"/>
            </p:cNvSpPr>
            <p:nvPr/>
          </p:nvSpPr>
          <p:spPr bwMode="auto">
            <a:xfrm>
              <a:off x="1899" y="3937"/>
              <a:ext cx="25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Household Income Percentile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5" name="Rectangle 241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Children’s Employment Rates at Age 30 by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Income Percentile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Including Non-employee Compensation (Non-Zero Form 1099 Box 7 Income)</a:t>
            </a:r>
            <a:endParaRPr lang="en-US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" name="Rectangle 354"/>
          <p:cNvSpPr>
            <a:spLocks noChangeArrowheads="1"/>
          </p:cNvSpPr>
          <p:nvPr/>
        </p:nvSpPr>
        <p:spPr bwMode="auto">
          <a:xfrm>
            <a:off x="5292725" y="6553200"/>
            <a:ext cx="769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Female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57" name="Oval 351"/>
          <p:cNvSpPr>
            <a:spLocks noChangeArrowheads="1"/>
          </p:cNvSpPr>
          <p:nvPr/>
        </p:nvSpPr>
        <p:spPr bwMode="auto">
          <a:xfrm>
            <a:off x="3730550" y="665398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8" name="Rectangle 354"/>
          <p:cNvSpPr>
            <a:spLocks noChangeArrowheads="1"/>
          </p:cNvSpPr>
          <p:nvPr/>
        </p:nvSpPr>
        <p:spPr bwMode="auto">
          <a:xfrm>
            <a:off x="3995663" y="6553200"/>
            <a:ext cx="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59" name="Oval 47"/>
          <p:cNvSpPr>
            <a:spLocks noChangeArrowheads="1"/>
          </p:cNvSpPr>
          <p:nvPr/>
        </p:nvSpPr>
        <p:spPr bwMode="auto">
          <a:xfrm>
            <a:off x="5029200" y="6653986"/>
            <a:ext cx="98425" cy="100013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5261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4763" y="98425"/>
            <a:ext cx="9153526" cy="6661150"/>
            <a:chOff x="-3" y="62"/>
            <a:chExt cx="5766" cy="4196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-3" y="62"/>
              <a:ext cx="5766" cy="41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0" y="68"/>
              <a:ext cx="5757" cy="4187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548" y="449"/>
              <a:ext cx="5083" cy="3359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548" y="3637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548" y="3019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548" y="2397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548" y="1779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548" y="1158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548" y="540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068" y="3162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2049" y="1696"/>
              <a:ext cx="63" cy="6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3030" y="1661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4008" y="1842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4989" y="952"/>
              <a:ext cx="62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128" y="2827"/>
              <a:ext cx="62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2109" y="2293"/>
              <a:ext cx="62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3089" y="2282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4067" y="1846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5048" y="1573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100" y="2673"/>
              <a:ext cx="0" cy="1044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068" y="3717"/>
              <a:ext cx="67" cy="0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068" y="2673"/>
              <a:ext cx="67" cy="0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081" y="1322"/>
              <a:ext cx="0" cy="807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2049" y="2129"/>
              <a:ext cx="63" cy="0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049" y="1322"/>
              <a:ext cx="63" cy="0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062" y="1291"/>
              <a:ext cx="0" cy="799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31"/>
            <p:cNvSpPr>
              <a:spLocks noChangeShapeType="1"/>
            </p:cNvSpPr>
            <p:nvPr/>
          </p:nvSpPr>
          <p:spPr bwMode="auto">
            <a:xfrm>
              <a:off x="3030" y="2090"/>
              <a:ext cx="63" cy="0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Line 32"/>
            <p:cNvSpPr>
              <a:spLocks noChangeShapeType="1"/>
            </p:cNvSpPr>
            <p:nvPr/>
          </p:nvSpPr>
          <p:spPr bwMode="auto">
            <a:xfrm>
              <a:off x="3030" y="1291"/>
              <a:ext cx="63" cy="0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Line 33"/>
            <p:cNvSpPr>
              <a:spLocks noChangeShapeType="1"/>
            </p:cNvSpPr>
            <p:nvPr/>
          </p:nvSpPr>
          <p:spPr bwMode="auto">
            <a:xfrm>
              <a:off x="4039" y="1476"/>
              <a:ext cx="0" cy="796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34"/>
            <p:cNvSpPr>
              <a:spLocks noChangeShapeType="1"/>
            </p:cNvSpPr>
            <p:nvPr/>
          </p:nvSpPr>
          <p:spPr bwMode="auto">
            <a:xfrm>
              <a:off x="4008" y="2272"/>
              <a:ext cx="62" cy="0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Line 35"/>
            <p:cNvSpPr>
              <a:spLocks noChangeShapeType="1"/>
            </p:cNvSpPr>
            <p:nvPr/>
          </p:nvSpPr>
          <p:spPr bwMode="auto">
            <a:xfrm>
              <a:off x="4008" y="1476"/>
              <a:ext cx="62" cy="0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Line 36"/>
            <p:cNvSpPr>
              <a:spLocks noChangeShapeType="1"/>
            </p:cNvSpPr>
            <p:nvPr/>
          </p:nvSpPr>
          <p:spPr bwMode="auto">
            <a:xfrm>
              <a:off x="5020" y="728"/>
              <a:ext cx="0" cy="507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37"/>
            <p:cNvSpPr>
              <a:spLocks noChangeShapeType="1"/>
            </p:cNvSpPr>
            <p:nvPr/>
          </p:nvSpPr>
          <p:spPr bwMode="auto">
            <a:xfrm>
              <a:off x="4989" y="1235"/>
              <a:ext cx="62" cy="0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Line 38"/>
            <p:cNvSpPr>
              <a:spLocks noChangeShapeType="1"/>
            </p:cNvSpPr>
            <p:nvPr/>
          </p:nvSpPr>
          <p:spPr bwMode="auto">
            <a:xfrm>
              <a:off x="4989" y="728"/>
              <a:ext cx="62" cy="0"/>
            </a:xfrm>
            <a:prstGeom prst="line">
              <a:avLst/>
            </a:pr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Line 39"/>
            <p:cNvSpPr>
              <a:spLocks noChangeShapeType="1"/>
            </p:cNvSpPr>
            <p:nvPr/>
          </p:nvSpPr>
          <p:spPr bwMode="auto">
            <a:xfrm>
              <a:off x="1159" y="2418"/>
              <a:ext cx="0" cy="88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40"/>
            <p:cNvSpPr>
              <a:spLocks noChangeShapeType="1"/>
            </p:cNvSpPr>
            <p:nvPr/>
          </p:nvSpPr>
          <p:spPr bwMode="auto">
            <a:xfrm>
              <a:off x="1128" y="3298"/>
              <a:ext cx="62" cy="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Line 41"/>
            <p:cNvSpPr>
              <a:spLocks noChangeShapeType="1"/>
            </p:cNvSpPr>
            <p:nvPr/>
          </p:nvSpPr>
          <p:spPr bwMode="auto">
            <a:xfrm>
              <a:off x="1128" y="2418"/>
              <a:ext cx="62" cy="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Line 42"/>
            <p:cNvSpPr>
              <a:spLocks noChangeShapeType="1"/>
            </p:cNvSpPr>
            <p:nvPr/>
          </p:nvSpPr>
          <p:spPr bwMode="auto">
            <a:xfrm>
              <a:off x="2140" y="1902"/>
              <a:ext cx="0" cy="848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Line 43"/>
            <p:cNvSpPr>
              <a:spLocks noChangeShapeType="1"/>
            </p:cNvSpPr>
            <p:nvPr/>
          </p:nvSpPr>
          <p:spPr bwMode="auto">
            <a:xfrm>
              <a:off x="2109" y="2750"/>
              <a:ext cx="62" cy="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Line 44"/>
            <p:cNvSpPr>
              <a:spLocks noChangeShapeType="1"/>
            </p:cNvSpPr>
            <p:nvPr/>
          </p:nvSpPr>
          <p:spPr bwMode="auto">
            <a:xfrm>
              <a:off x="2109" y="1902"/>
              <a:ext cx="62" cy="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Line 45"/>
            <p:cNvSpPr>
              <a:spLocks noChangeShapeType="1"/>
            </p:cNvSpPr>
            <p:nvPr/>
          </p:nvSpPr>
          <p:spPr bwMode="auto">
            <a:xfrm>
              <a:off x="3121" y="1895"/>
              <a:ext cx="0" cy="841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Line 46"/>
            <p:cNvSpPr>
              <a:spLocks noChangeShapeType="1"/>
            </p:cNvSpPr>
            <p:nvPr/>
          </p:nvSpPr>
          <p:spPr bwMode="auto">
            <a:xfrm>
              <a:off x="3086" y="2736"/>
              <a:ext cx="66" cy="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Line 47"/>
            <p:cNvSpPr>
              <a:spLocks noChangeShapeType="1"/>
            </p:cNvSpPr>
            <p:nvPr/>
          </p:nvSpPr>
          <p:spPr bwMode="auto">
            <a:xfrm>
              <a:off x="3086" y="1895"/>
              <a:ext cx="66" cy="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Line 48"/>
            <p:cNvSpPr>
              <a:spLocks noChangeShapeType="1"/>
            </p:cNvSpPr>
            <p:nvPr/>
          </p:nvSpPr>
          <p:spPr bwMode="auto">
            <a:xfrm>
              <a:off x="4098" y="1472"/>
              <a:ext cx="0" cy="81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Line 49"/>
            <p:cNvSpPr>
              <a:spLocks noChangeShapeType="1"/>
            </p:cNvSpPr>
            <p:nvPr/>
          </p:nvSpPr>
          <p:spPr bwMode="auto">
            <a:xfrm>
              <a:off x="4067" y="2282"/>
              <a:ext cx="63" cy="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Line 50"/>
            <p:cNvSpPr>
              <a:spLocks noChangeShapeType="1"/>
            </p:cNvSpPr>
            <p:nvPr/>
          </p:nvSpPr>
          <p:spPr bwMode="auto">
            <a:xfrm>
              <a:off x="4067" y="1472"/>
              <a:ext cx="63" cy="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Line 51"/>
            <p:cNvSpPr>
              <a:spLocks noChangeShapeType="1"/>
            </p:cNvSpPr>
            <p:nvPr/>
          </p:nvSpPr>
          <p:spPr bwMode="auto">
            <a:xfrm>
              <a:off x="5079" y="1238"/>
              <a:ext cx="0" cy="733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Line 52"/>
            <p:cNvSpPr>
              <a:spLocks noChangeShapeType="1"/>
            </p:cNvSpPr>
            <p:nvPr/>
          </p:nvSpPr>
          <p:spPr bwMode="auto">
            <a:xfrm>
              <a:off x="5048" y="1971"/>
              <a:ext cx="63" cy="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Line 53"/>
            <p:cNvSpPr>
              <a:spLocks noChangeShapeType="1"/>
            </p:cNvSpPr>
            <p:nvPr/>
          </p:nvSpPr>
          <p:spPr bwMode="auto">
            <a:xfrm>
              <a:off x="5048" y="1238"/>
              <a:ext cx="63" cy="0"/>
            </a:xfrm>
            <a:prstGeom prst="line">
              <a:avLst/>
            </a:pr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Line 54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3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Line 55"/>
            <p:cNvSpPr>
              <a:spLocks noChangeShapeType="1"/>
            </p:cNvSpPr>
            <p:nvPr/>
          </p:nvSpPr>
          <p:spPr bwMode="auto">
            <a:xfrm flipH="1">
              <a:off x="492" y="3637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Rectangle 56"/>
            <p:cNvSpPr>
              <a:spLocks noChangeArrowheads="1"/>
            </p:cNvSpPr>
            <p:nvPr/>
          </p:nvSpPr>
          <p:spPr bwMode="auto">
            <a:xfrm rot="16200000">
              <a:off x="278" y="3495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8" name="Line 57"/>
            <p:cNvSpPr>
              <a:spLocks noChangeShapeType="1"/>
            </p:cNvSpPr>
            <p:nvPr/>
          </p:nvSpPr>
          <p:spPr bwMode="auto">
            <a:xfrm flipH="1">
              <a:off x="492" y="301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9" name="Rectangle 58"/>
            <p:cNvSpPr>
              <a:spLocks noChangeArrowheads="1"/>
            </p:cNvSpPr>
            <p:nvPr/>
          </p:nvSpPr>
          <p:spPr bwMode="auto">
            <a:xfrm rot="16200000">
              <a:off x="278" y="287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0" name="Line 59"/>
            <p:cNvSpPr>
              <a:spLocks noChangeShapeType="1"/>
            </p:cNvSpPr>
            <p:nvPr/>
          </p:nvSpPr>
          <p:spPr bwMode="auto">
            <a:xfrm flipH="1">
              <a:off x="492" y="2397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" name="Rectangle 60"/>
            <p:cNvSpPr>
              <a:spLocks noChangeArrowheads="1"/>
            </p:cNvSpPr>
            <p:nvPr/>
          </p:nvSpPr>
          <p:spPr bwMode="auto">
            <a:xfrm rot="16200000">
              <a:off x="278" y="225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2" name="Line 61"/>
            <p:cNvSpPr>
              <a:spLocks noChangeShapeType="1"/>
            </p:cNvSpPr>
            <p:nvPr/>
          </p:nvSpPr>
          <p:spPr bwMode="auto">
            <a:xfrm flipH="1">
              <a:off x="492" y="1779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3" name="Rectangle 62"/>
            <p:cNvSpPr>
              <a:spLocks noChangeArrowheads="1"/>
            </p:cNvSpPr>
            <p:nvPr/>
          </p:nvSpPr>
          <p:spPr bwMode="auto">
            <a:xfrm rot="16200000">
              <a:off x="278" y="1638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4" name="Line 63"/>
            <p:cNvSpPr>
              <a:spLocks noChangeShapeType="1"/>
            </p:cNvSpPr>
            <p:nvPr/>
          </p:nvSpPr>
          <p:spPr bwMode="auto">
            <a:xfrm flipH="1">
              <a:off x="492" y="1158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Rectangle 64"/>
            <p:cNvSpPr>
              <a:spLocks noChangeArrowheads="1"/>
            </p:cNvSpPr>
            <p:nvPr/>
          </p:nvSpPr>
          <p:spPr bwMode="auto">
            <a:xfrm rot="16200000">
              <a:off x="278" y="101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9" name="Line 65"/>
            <p:cNvSpPr>
              <a:spLocks noChangeShapeType="1"/>
            </p:cNvSpPr>
            <p:nvPr/>
          </p:nvSpPr>
          <p:spPr bwMode="auto">
            <a:xfrm flipH="1">
              <a:off x="492" y="540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" name="Rectangle 66"/>
            <p:cNvSpPr>
              <a:spLocks noChangeArrowheads="1"/>
            </p:cNvSpPr>
            <p:nvPr/>
          </p:nvSpPr>
          <p:spPr bwMode="auto">
            <a:xfrm rot="16200000">
              <a:off x="236" y="394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1" name="Rectangle 67"/>
            <p:cNvSpPr>
              <a:spLocks noChangeArrowheads="1"/>
            </p:cNvSpPr>
            <p:nvPr/>
          </p:nvSpPr>
          <p:spPr bwMode="auto">
            <a:xfrm rot="16200000">
              <a:off x="-465" y="1960"/>
              <a:ext cx="131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Percent Employed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2" name="Line 68"/>
            <p:cNvSpPr>
              <a:spLocks noChangeShapeType="1"/>
            </p:cNvSpPr>
            <p:nvPr/>
          </p:nvSpPr>
          <p:spPr bwMode="auto">
            <a:xfrm>
              <a:off x="548" y="3808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3" name="Line 69"/>
            <p:cNvSpPr>
              <a:spLocks noChangeShapeType="1"/>
            </p:cNvSpPr>
            <p:nvPr/>
          </p:nvSpPr>
          <p:spPr bwMode="auto">
            <a:xfrm>
              <a:off x="1131" y="3808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4" name="Rectangle 70"/>
            <p:cNvSpPr>
              <a:spLocks noChangeArrowheads="1"/>
            </p:cNvSpPr>
            <p:nvPr/>
          </p:nvSpPr>
          <p:spPr bwMode="auto">
            <a:xfrm>
              <a:off x="765" y="3895"/>
              <a:ext cx="82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1st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5" name="Line 71"/>
            <p:cNvSpPr>
              <a:spLocks noChangeShapeType="1"/>
            </p:cNvSpPr>
            <p:nvPr/>
          </p:nvSpPr>
          <p:spPr bwMode="auto">
            <a:xfrm>
              <a:off x="2112" y="3808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6" name="Rectangle 72"/>
            <p:cNvSpPr>
              <a:spLocks noChangeArrowheads="1"/>
            </p:cNvSpPr>
            <p:nvPr/>
          </p:nvSpPr>
          <p:spPr bwMode="auto">
            <a:xfrm>
              <a:off x="1721" y="3895"/>
              <a:ext cx="8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2nd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7" name="Line 73"/>
            <p:cNvSpPr>
              <a:spLocks noChangeShapeType="1"/>
            </p:cNvSpPr>
            <p:nvPr/>
          </p:nvSpPr>
          <p:spPr bwMode="auto">
            <a:xfrm>
              <a:off x="3089" y="3808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8" name="Rectangle 74"/>
            <p:cNvSpPr>
              <a:spLocks noChangeArrowheads="1"/>
            </p:cNvSpPr>
            <p:nvPr/>
          </p:nvSpPr>
          <p:spPr bwMode="auto">
            <a:xfrm>
              <a:off x="2712" y="3895"/>
              <a:ext cx="8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3rd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9" name="Line 75"/>
            <p:cNvSpPr>
              <a:spLocks noChangeShapeType="1"/>
            </p:cNvSpPr>
            <p:nvPr/>
          </p:nvSpPr>
          <p:spPr bwMode="auto">
            <a:xfrm>
              <a:off x="4070" y="3808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Rectangle 76"/>
            <p:cNvSpPr>
              <a:spLocks noChangeArrowheads="1"/>
            </p:cNvSpPr>
            <p:nvPr/>
          </p:nvSpPr>
          <p:spPr bwMode="auto">
            <a:xfrm>
              <a:off x="3697" y="3895"/>
              <a:ext cx="8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4th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1" name="Line 77"/>
            <p:cNvSpPr>
              <a:spLocks noChangeShapeType="1"/>
            </p:cNvSpPr>
            <p:nvPr/>
          </p:nvSpPr>
          <p:spPr bwMode="auto">
            <a:xfrm>
              <a:off x="5048" y="3808"/>
              <a:ext cx="0" cy="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Rectangle 78"/>
            <p:cNvSpPr>
              <a:spLocks noChangeArrowheads="1"/>
            </p:cNvSpPr>
            <p:nvPr/>
          </p:nvSpPr>
          <p:spPr bwMode="auto">
            <a:xfrm>
              <a:off x="4674" y="3895"/>
              <a:ext cx="8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5th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4" name="Rectangle 79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dirty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Children’s Employment Rates at Age 30 by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Income Percentile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Sample Born after Jan 1, 1970 in the PSID</a:t>
            </a:r>
            <a:endParaRPr lang="en-US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" name="Rectangle 354"/>
          <p:cNvSpPr>
            <a:spLocks noChangeArrowheads="1"/>
          </p:cNvSpPr>
          <p:nvPr/>
        </p:nvSpPr>
        <p:spPr bwMode="auto">
          <a:xfrm>
            <a:off x="5292725" y="6553200"/>
            <a:ext cx="769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Female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57" name="Oval 351"/>
          <p:cNvSpPr>
            <a:spLocks noChangeArrowheads="1"/>
          </p:cNvSpPr>
          <p:nvPr/>
        </p:nvSpPr>
        <p:spPr bwMode="auto">
          <a:xfrm>
            <a:off x="3730550" y="665398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8" name="Rectangle 354"/>
          <p:cNvSpPr>
            <a:spLocks noChangeArrowheads="1"/>
          </p:cNvSpPr>
          <p:nvPr/>
        </p:nvSpPr>
        <p:spPr bwMode="auto">
          <a:xfrm>
            <a:off x="3995663" y="6553200"/>
            <a:ext cx="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59" name="Oval 47"/>
          <p:cNvSpPr>
            <a:spLocks noChangeArrowheads="1"/>
          </p:cNvSpPr>
          <p:nvPr/>
        </p:nvSpPr>
        <p:spPr bwMode="auto">
          <a:xfrm>
            <a:off x="5029200" y="6653986"/>
            <a:ext cx="98425" cy="100013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3338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Group 4"/>
          <p:cNvGrpSpPr>
            <a:grpSpLocks noChangeAspect="1"/>
          </p:cNvGrpSpPr>
          <p:nvPr/>
        </p:nvGrpSpPr>
        <p:grpSpPr bwMode="auto">
          <a:xfrm>
            <a:off x="-4763" y="98425"/>
            <a:ext cx="9153526" cy="6661150"/>
            <a:chOff x="-3" y="62"/>
            <a:chExt cx="5766" cy="4196"/>
          </a:xfrm>
        </p:grpSpPr>
        <p:sp>
          <p:nvSpPr>
            <p:cNvPr id="456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7" name="Rectangle 5"/>
            <p:cNvSpPr>
              <a:spLocks noChangeArrowheads="1"/>
            </p:cNvSpPr>
            <p:nvPr/>
          </p:nvSpPr>
          <p:spPr bwMode="auto">
            <a:xfrm>
              <a:off x="-3" y="62"/>
              <a:ext cx="5766" cy="41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Rectangle 6"/>
            <p:cNvSpPr>
              <a:spLocks noChangeArrowheads="1"/>
            </p:cNvSpPr>
            <p:nvPr/>
          </p:nvSpPr>
          <p:spPr bwMode="auto">
            <a:xfrm>
              <a:off x="0" y="68"/>
              <a:ext cx="5757" cy="4187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5" name="Rectangle 7"/>
            <p:cNvSpPr>
              <a:spLocks noChangeArrowheads="1"/>
            </p:cNvSpPr>
            <p:nvPr/>
          </p:nvSpPr>
          <p:spPr bwMode="auto">
            <a:xfrm>
              <a:off x="548" y="449"/>
              <a:ext cx="5083" cy="3216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6" name="Line 8"/>
            <p:cNvSpPr>
              <a:spLocks noChangeShapeType="1"/>
            </p:cNvSpPr>
            <p:nvPr/>
          </p:nvSpPr>
          <p:spPr bwMode="auto">
            <a:xfrm>
              <a:off x="548" y="3571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7" name="Line 9"/>
            <p:cNvSpPr>
              <a:spLocks noChangeShapeType="1"/>
            </p:cNvSpPr>
            <p:nvPr/>
          </p:nvSpPr>
          <p:spPr bwMode="auto">
            <a:xfrm>
              <a:off x="548" y="2813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8" name="Line 10"/>
            <p:cNvSpPr>
              <a:spLocks noChangeShapeType="1"/>
            </p:cNvSpPr>
            <p:nvPr/>
          </p:nvSpPr>
          <p:spPr bwMode="auto">
            <a:xfrm>
              <a:off x="548" y="2055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9" name="Line 11"/>
            <p:cNvSpPr>
              <a:spLocks noChangeShapeType="1"/>
            </p:cNvSpPr>
            <p:nvPr/>
          </p:nvSpPr>
          <p:spPr bwMode="auto">
            <a:xfrm>
              <a:off x="548" y="1298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Line 12"/>
            <p:cNvSpPr>
              <a:spLocks noChangeShapeType="1"/>
            </p:cNvSpPr>
            <p:nvPr/>
          </p:nvSpPr>
          <p:spPr bwMode="auto">
            <a:xfrm>
              <a:off x="548" y="540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Oval 13"/>
            <p:cNvSpPr>
              <a:spLocks noChangeArrowheads="1"/>
            </p:cNvSpPr>
            <p:nvPr/>
          </p:nvSpPr>
          <p:spPr bwMode="auto">
            <a:xfrm>
              <a:off x="890" y="174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Oval 14"/>
            <p:cNvSpPr>
              <a:spLocks noChangeArrowheads="1"/>
            </p:cNvSpPr>
            <p:nvPr/>
          </p:nvSpPr>
          <p:spPr bwMode="auto">
            <a:xfrm>
              <a:off x="1588" y="180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Oval 15"/>
            <p:cNvSpPr>
              <a:spLocks noChangeArrowheads="1"/>
            </p:cNvSpPr>
            <p:nvPr/>
          </p:nvSpPr>
          <p:spPr bwMode="auto">
            <a:xfrm>
              <a:off x="2290" y="1266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Oval 16"/>
            <p:cNvSpPr>
              <a:spLocks noChangeArrowheads="1"/>
            </p:cNvSpPr>
            <p:nvPr/>
          </p:nvSpPr>
          <p:spPr bwMode="auto">
            <a:xfrm>
              <a:off x="2988" y="166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Oval 17"/>
            <p:cNvSpPr>
              <a:spLocks noChangeArrowheads="1"/>
            </p:cNvSpPr>
            <p:nvPr/>
          </p:nvSpPr>
          <p:spPr bwMode="auto">
            <a:xfrm>
              <a:off x="3686" y="202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Oval 18"/>
            <p:cNvSpPr>
              <a:spLocks noChangeArrowheads="1"/>
            </p:cNvSpPr>
            <p:nvPr/>
          </p:nvSpPr>
          <p:spPr bwMode="auto">
            <a:xfrm>
              <a:off x="4388" y="2439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Oval 19"/>
            <p:cNvSpPr>
              <a:spLocks noChangeArrowheads="1"/>
            </p:cNvSpPr>
            <p:nvPr/>
          </p:nvSpPr>
          <p:spPr bwMode="auto">
            <a:xfrm>
              <a:off x="5086" y="3054"/>
              <a:ext cx="63" cy="6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Oval 20"/>
            <p:cNvSpPr>
              <a:spLocks noChangeArrowheads="1"/>
            </p:cNvSpPr>
            <p:nvPr/>
          </p:nvSpPr>
          <p:spPr bwMode="auto">
            <a:xfrm>
              <a:off x="890" y="2823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Oval 21"/>
            <p:cNvSpPr>
              <a:spLocks noChangeArrowheads="1"/>
            </p:cNvSpPr>
            <p:nvPr/>
          </p:nvSpPr>
          <p:spPr bwMode="auto">
            <a:xfrm>
              <a:off x="1588" y="2443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Oval 22"/>
            <p:cNvSpPr>
              <a:spLocks noChangeArrowheads="1"/>
            </p:cNvSpPr>
            <p:nvPr/>
          </p:nvSpPr>
          <p:spPr bwMode="auto">
            <a:xfrm>
              <a:off x="2290" y="2506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Oval 23"/>
            <p:cNvSpPr>
              <a:spLocks noChangeArrowheads="1"/>
            </p:cNvSpPr>
            <p:nvPr/>
          </p:nvSpPr>
          <p:spPr bwMode="auto">
            <a:xfrm>
              <a:off x="2988" y="3099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Oval 24"/>
            <p:cNvSpPr>
              <a:spLocks noChangeArrowheads="1"/>
            </p:cNvSpPr>
            <p:nvPr/>
          </p:nvSpPr>
          <p:spPr bwMode="auto">
            <a:xfrm>
              <a:off x="3686" y="1682"/>
              <a:ext cx="63" cy="6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Oval 25"/>
            <p:cNvSpPr>
              <a:spLocks noChangeArrowheads="1"/>
            </p:cNvSpPr>
            <p:nvPr/>
          </p:nvSpPr>
          <p:spPr bwMode="auto">
            <a:xfrm>
              <a:off x="4388" y="1203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Oval 26"/>
            <p:cNvSpPr>
              <a:spLocks noChangeArrowheads="1"/>
            </p:cNvSpPr>
            <p:nvPr/>
          </p:nvSpPr>
          <p:spPr bwMode="auto">
            <a:xfrm>
              <a:off x="5086" y="2558"/>
              <a:ext cx="63" cy="63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Freeform 27"/>
            <p:cNvSpPr>
              <a:spLocks/>
            </p:cNvSpPr>
            <p:nvPr/>
          </p:nvSpPr>
          <p:spPr bwMode="auto">
            <a:xfrm>
              <a:off x="922" y="1395"/>
              <a:ext cx="4196" cy="1275"/>
            </a:xfrm>
            <a:custGeom>
              <a:avLst/>
              <a:gdLst>
                <a:gd name="T0" fmla="*/ 16 w 1202"/>
                <a:gd name="T1" fmla="*/ 4 h 365"/>
                <a:gd name="T2" fmla="*/ 36 w 1202"/>
                <a:gd name="T3" fmla="*/ 10 h 365"/>
                <a:gd name="T4" fmla="*/ 56 w 1202"/>
                <a:gd name="T5" fmla="*/ 17 h 365"/>
                <a:gd name="T6" fmla="*/ 76 w 1202"/>
                <a:gd name="T7" fmla="*/ 23 h 365"/>
                <a:gd name="T8" fmla="*/ 96 w 1202"/>
                <a:gd name="T9" fmla="*/ 29 h 365"/>
                <a:gd name="T10" fmla="*/ 116 w 1202"/>
                <a:gd name="T11" fmla="*/ 35 h 365"/>
                <a:gd name="T12" fmla="*/ 137 w 1202"/>
                <a:gd name="T13" fmla="*/ 41 h 365"/>
                <a:gd name="T14" fmla="*/ 157 w 1202"/>
                <a:gd name="T15" fmla="*/ 47 h 365"/>
                <a:gd name="T16" fmla="*/ 177 w 1202"/>
                <a:gd name="T17" fmla="*/ 53 h 365"/>
                <a:gd name="T18" fmla="*/ 197 w 1202"/>
                <a:gd name="T19" fmla="*/ 59 h 365"/>
                <a:gd name="T20" fmla="*/ 217 w 1202"/>
                <a:gd name="T21" fmla="*/ 65 h 365"/>
                <a:gd name="T22" fmla="*/ 237 w 1202"/>
                <a:gd name="T23" fmla="*/ 72 h 365"/>
                <a:gd name="T24" fmla="*/ 257 w 1202"/>
                <a:gd name="T25" fmla="*/ 78 h 365"/>
                <a:gd name="T26" fmla="*/ 277 w 1202"/>
                <a:gd name="T27" fmla="*/ 84 h 365"/>
                <a:gd name="T28" fmla="*/ 297 w 1202"/>
                <a:gd name="T29" fmla="*/ 90 h 365"/>
                <a:gd name="T30" fmla="*/ 317 w 1202"/>
                <a:gd name="T31" fmla="*/ 96 h 365"/>
                <a:gd name="T32" fmla="*/ 338 w 1202"/>
                <a:gd name="T33" fmla="*/ 102 h 365"/>
                <a:gd name="T34" fmla="*/ 358 w 1202"/>
                <a:gd name="T35" fmla="*/ 108 h 365"/>
                <a:gd name="T36" fmla="*/ 378 w 1202"/>
                <a:gd name="T37" fmla="*/ 114 h 365"/>
                <a:gd name="T38" fmla="*/ 398 w 1202"/>
                <a:gd name="T39" fmla="*/ 120 h 365"/>
                <a:gd name="T40" fmla="*/ 418 w 1202"/>
                <a:gd name="T41" fmla="*/ 126 h 365"/>
                <a:gd name="T42" fmla="*/ 438 w 1202"/>
                <a:gd name="T43" fmla="*/ 133 h 365"/>
                <a:gd name="T44" fmla="*/ 458 w 1202"/>
                <a:gd name="T45" fmla="*/ 139 h 365"/>
                <a:gd name="T46" fmla="*/ 478 w 1202"/>
                <a:gd name="T47" fmla="*/ 145 h 365"/>
                <a:gd name="T48" fmla="*/ 498 w 1202"/>
                <a:gd name="T49" fmla="*/ 151 h 365"/>
                <a:gd name="T50" fmla="*/ 519 w 1202"/>
                <a:gd name="T51" fmla="*/ 157 h 365"/>
                <a:gd name="T52" fmla="*/ 539 w 1202"/>
                <a:gd name="T53" fmla="*/ 163 h 365"/>
                <a:gd name="T54" fmla="*/ 559 w 1202"/>
                <a:gd name="T55" fmla="*/ 169 h 365"/>
                <a:gd name="T56" fmla="*/ 579 w 1202"/>
                <a:gd name="T57" fmla="*/ 175 h 365"/>
                <a:gd name="T58" fmla="*/ 599 w 1202"/>
                <a:gd name="T59" fmla="*/ 181 h 365"/>
                <a:gd name="T60" fmla="*/ 619 w 1202"/>
                <a:gd name="T61" fmla="*/ 188 h 365"/>
                <a:gd name="T62" fmla="*/ 639 w 1202"/>
                <a:gd name="T63" fmla="*/ 194 h 365"/>
                <a:gd name="T64" fmla="*/ 659 w 1202"/>
                <a:gd name="T65" fmla="*/ 200 h 365"/>
                <a:gd name="T66" fmla="*/ 679 w 1202"/>
                <a:gd name="T67" fmla="*/ 206 h 365"/>
                <a:gd name="T68" fmla="*/ 700 w 1202"/>
                <a:gd name="T69" fmla="*/ 212 h 365"/>
                <a:gd name="T70" fmla="*/ 720 w 1202"/>
                <a:gd name="T71" fmla="*/ 218 h 365"/>
                <a:gd name="T72" fmla="*/ 740 w 1202"/>
                <a:gd name="T73" fmla="*/ 224 h 365"/>
                <a:gd name="T74" fmla="*/ 760 w 1202"/>
                <a:gd name="T75" fmla="*/ 230 h 365"/>
                <a:gd name="T76" fmla="*/ 780 w 1202"/>
                <a:gd name="T77" fmla="*/ 236 h 365"/>
                <a:gd name="T78" fmla="*/ 800 w 1202"/>
                <a:gd name="T79" fmla="*/ 242 h 365"/>
                <a:gd name="T80" fmla="*/ 820 w 1202"/>
                <a:gd name="T81" fmla="*/ 249 h 365"/>
                <a:gd name="T82" fmla="*/ 840 w 1202"/>
                <a:gd name="T83" fmla="*/ 255 h 365"/>
                <a:gd name="T84" fmla="*/ 860 w 1202"/>
                <a:gd name="T85" fmla="*/ 261 h 365"/>
                <a:gd name="T86" fmla="*/ 881 w 1202"/>
                <a:gd name="T87" fmla="*/ 267 h 365"/>
                <a:gd name="T88" fmla="*/ 901 w 1202"/>
                <a:gd name="T89" fmla="*/ 273 h 365"/>
                <a:gd name="T90" fmla="*/ 921 w 1202"/>
                <a:gd name="T91" fmla="*/ 279 h 365"/>
                <a:gd name="T92" fmla="*/ 941 w 1202"/>
                <a:gd name="T93" fmla="*/ 285 h 365"/>
                <a:gd name="T94" fmla="*/ 961 w 1202"/>
                <a:gd name="T95" fmla="*/ 291 h 365"/>
                <a:gd name="T96" fmla="*/ 981 w 1202"/>
                <a:gd name="T97" fmla="*/ 297 h 365"/>
                <a:gd name="T98" fmla="*/ 1001 w 1202"/>
                <a:gd name="T99" fmla="*/ 304 h 365"/>
                <a:gd name="T100" fmla="*/ 1021 w 1202"/>
                <a:gd name="T101" fmla="*/ 310 h 365"/>
                <a:gd name="T102" fmla="*/ 1041 w 1202"/>
                <a:gd name="T103" fmla="*/ 316 h 365"/>
                <a:gd name="T104" fmla="*/ 1062 w 1202"/>
                <a:gd name="T105" fmla="*/ 322 h 365"/>
                <a:gd name="T106" fmla="*/ 1082 w 1202"/>
                <a:gd name="T107" fmla="*/ 328 h 365"/>
                <a:gd name="T108" fmla="*/ 1102 w 1202"/>
                <a:gd name="T109" fmla="*/ 334 h 365"/>
                <a:gd name="T110" fmla="*/ 1122 w 1202"/>
                <a:gd name="T111" fmla="*/ 340 h 365"/>
                <a:gd name="T112" fmla="*/ 1142 w 1202"/>
                <a:gd name="T113" fmla="*/ 346 h 365"/>
                <a:gd name="T114" fmla="*/ 1162 w 1202"/>
                <a:gd name="T115" fmla="*/ 352 h 365"/>
                <a:gd name="T116" fmla="*/ 1182 w 1202"/>
                <a:gd name="T117" fmla="*/ 358 h 365"/>
                <a:gd name="T118" fmla="*/ 1202 w 1202"/>
                <a:gd name="T119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02" h="365">
                  <a:moveTo>
                    <a:pt x="0" y="0"/>
                  </a:moveTo>
                  <a:lnTo>
                    <a:pt x="4" y="1"/>
                  </a:lnTo>
                  <a:lnTo>
                    <a:pt x="8" y="2"/>
                  </a:lnTo>
                  <a:lnTo>
                    <a:pt x="12" y="3"/>
                  </a:lnTo>
                  <a:lnTo>
                    <a:pt x="16" y="4"/>
                  </a:lnTo>
                  <a:lnTo>
                    <a:pt x="20" y="6"/>
                  </a:lnTo>
                  <a:lnTo>
                    <a:pt x="24" y="7"/>
                  </a:lnTo>
                  <a:lnTo>
                    <a:pt x="28" y="8"/>
                  </a:lnTo>
                  <a:lnTo>
                    <a:pt x="32" y="9"/>
                  </a:lnTo>
                  <a:lnTo>
                    <a:pt x="36" y="10"/>
                  </a:lnTo>
                  <a:lnTo>
                    <a:pt x="40" y="12"/>
                  </a:lnTo>
                  <a:lnTo>
                    <a:pt x="44" y="13"/>
                  </a:lnTo>
                  <a:lnTo>
                    <a:pt x="48" y="14"/>
                  </a:lnTo>
                  <a:lnTo>
                    <a:pt x="52" y="15"/>
                  </a:lnTo>
                  <a:lnTo>
                    <a:pt x="56" y="17"/>
                  </a:lnTo>
                  <a:lnTo>
                    <a:pt x="60" y="18"/>
                  </a:lnTo>
                  <a:lnTo>
                    <a:pt x="64" y="19"/>
                  </a:lnTo>
                  <a:lnTo>
                    <a:pt x="68" y="20"/>
                  </a:lnTo>
                  <a:lnTo>
                    <a:pt x="72" y="22"/>
                  </a:lnTo>
                  <a:lnTo>
                    <a:pt x="76" y="23"/>
                  </a:lnTo>
                  <a:lnTo>
                    <a:pt x="80" y="24"/>
                  </a:lnTo>
                  <a:lnTo>
                    <a:pt x="84" y="25"/>
                  </a:lnTo>
                  <a:lnTo>
                    <a:pt x="88" y="26"/>
                  </a:lnTo>
                  <a:lnTo>
                    <a:pt x="92" y="28"/>
                  </a:lnTo>
                  <a:lnTo>
                    <a:pt x="96" y="29"/>
                  </a:lnTo>
                  <a:lnTo>
                    <a:pt x="100" y="30"/>
                  </a:lnTo>
                  <a:lnTo>
                    <a:pt x="104" y="31"/>
                  </a:lnTo>
                  <a:lnTo>
                    <a:pt x="108" y="32"/>
                  </a:lnTo>
                  <a:lnTo>
                    <a:pt x="112" y="34"/>
                  </a:lnTo>
                  <a:lnTo>
                    <a:pt x="116" y="35"/>
                  </a:lnTo>
                  <a:lnTo>
                    <a:pt x="120" y="36"/>
                  </a:lnTo>
                  <a:lnTo>
                    <a:pt x="124" y="37"/>
                  </a:lnTo>
                  <a:lnTo>
                    <a:pt x="128" y="39"/>
                  </a:lnTo>
                  <a:lnTo>
                    <a:pt x="132" y="40"/>
                  </a:lnTo>
                  <a:lnTo>
                    <a:pt x="137" y="41"/>
                  </a:lnTo>
                  <a:lnTo>
                    <a:pt x="141" y="42"/>
                  </a:lnTo>
                  <a:lnTo>
                    <a:pt x="145" y="43"/>
                  </a:lnTo>
                  <a:lnTo>
                    <a:pt x="149" y="45"/>
                  </a:lnTo>
                  <a:lnTo>
                    <a:pt x="153" y="46"/>
                  </a:lnTo>
                  <a:lnTo>
                    <a:pt x="157" y="47"/>
                  </a:lnTo>
                  <a:lnTo>
                    <a:pt x="161" y="48"/>
                  </a:lnTo>
                  <a:lnTo>
                    <a:pt x="165" y="50"/>
                  </a:lnTo>
                  <a:lnTo>
                    <a:pt x="169" y="51"/>
                  </a:lnTo>
                  <a:lnTo>
                    <a:pt x="173" y="52"/>
                  </a:lnTo>
                  <a:lnTo>
                    <a:pt x="177" y="53"/>
                  </a:lnTo>
                  <a:lnTo>
                    <a:pt x="181" y="54"/>
                  </a:lnTo>
                  <a:lnTo>
                    <a:pt x="185" y="56"/>
                  </a:lnTo>
                  <a:lnTo>
                    <a:pt x="189" y="57"/>
                  </a:lnTo>
                  <a:lnTo>
                    <a:pt x="193" y="58"/>
                  </a:lnTo>
                  <a:lnTo>
                    <a:pt x="197" y="59"/>
                  </a:lnTo>
                  <a:lnTo>
                    <a:pt x="201" y="61"/>
                  </a:lnTo>
                  <a:lnTo>
                    <a:pt x="205" y="62"/>
                  </a:lnTo>
                  <a:lnTo>
                    <a:pt x="209" y="63"/>
                  </a:lnTo>
                  <a:lnTo>
                    <a:pt x="213" y="64"/>
                  </a:lnTo>
                  <a:lnTo>
                    <a:pt x="217" y="65"/>
                  </a:lnTo>
                  <a:lnTo>
                    <a:pt x="221" y="67"/>
                  </a:lnTo>
                  <a:lnTo>
                    <a:pt x="225" y="68"/>
                  </a:lnTo>
                  <a:lnTo>
                    <a:pt x="229" y="69"/>
                  </a:lnTo>
                  <a:lnTo>
                    <a:pt x="233" y="70"/>
                  </a:lnTo>
                  <a:lnTo>
                    <a:pt x="237" y="72"/>
                  </a:lnTo>
                  <a:lnTo>
                    <a:pt x="241" y="73"/>
                  </a:lnTo>
                  <a:lnTo>
                    <a:pt x="245" y="74"/>
                  </a:lnTo>
                  <a:lnTo>
                    <a:pt x="249" y="75"/>
                  </a:lnTo>
                  <a:lnTo>
                    <a:pt x="253" y="76"/>
                  </a:lnTo>
                  <a:lnTo>
                    <a:pt x="257" y="78"/>
                  </a:lnTo>
                  <a:lnTo>
                    <a:pt x="261" y="79"/>
                  </a:lnTo>
                  <a:lnTo>
                    <a:pt x="265" y="80"/>
                  </a:lnTo>
                  <a:lnTo>
                    <a:pt x="269" y="81"/>
                  </a:lnTo>
                  <a:lnTo>
                    <a:pt x="273" y="83"/>
                  </a:lnTo>
                  <a:lnTo>
                    <a:pt x="277" y="84"/>
                  </a:lnTo>
                  <a:lnTo>
                    <a:pt x="281" y="85"/>
                  </a:lnTo>
                  <a:lnTo>
                    <a:pt x="285" y="86"/>
                  </a:lnTo>
                  <a:lnTo>
                    <a:pt x="289" y="87"/>
                  </a:lnTo>
                  <a:lnTo>
                    <a:pt x="293" y="89"/>
                  </a:lnTo>
                  <a:lnTo>
                    <a:pt x="297" y="90"/>
                  </a:lnTo>
                  <a:lnTo>
                    <a:pt x="301" y="91"/>
                  </a:lnTo>
                  <a:lnTo>
                    <a:pt x="305" y="92"/>
                  </a:lnTo>
                  <a:lnTo>
                    <a:pt x="309" y="94"/>
                  </a:lnTo>
                  <a:lnTo>
                    <a:pt x="313" y="95"/>
                  </a:lnTo>
                  <a:lnTo>
                    <a:pt x="317" y="96"/>
                  </a:lnTo>
                  <a:lnTo>
                    <a:pt x="321" y="97"/>
                  </a:lnTo>
                  <a:lnTo>
                    <a:pt x="326" y="98"/>
                  </a:lnTo>
                  <a:lnTo>
                    <a:pt x="330" y="100"/>
                  </a:lnTo>
                  <a:lnTo>
                    <a:pt x="334" y="101"/>
                  </a:lnTo>
                  <a:lnTo>
                    <a:pt x="338" y="102"/>
                  </a:lnTo>
                  <a:lnTo>
                    <a:pt x="342" y="103"/>
                  </a:lnTo>
                  <a:lnTo>
                    <a:pt x="346" y="105"/>
                  </a:lnTo>
                  <a:lnTo>
                    <a:pt x="350" y="106"/>
                  </a:lnTo>
                  <a:lnTo>
                    <a:pt x="354" y="107"/>
                  </a:lnTo>
                  <a:lnTo>
                    <a:pt x="358" y="108"/>
                  </a:lnTo>
                  <a:lnTo>
                    <a:pt x="362" y="109"/>
                  </a:lnTo>
                  <a:lnTo>
                    <a:pt x="366" y="111"/>
                  </a:lnTo>
                  <a:lnTo>
                    <a:pt x="370" y="112"/>
                  </a:lnTo>
                  <a:lnTo>
                    <a:pt x="374" y="113"/>
                  </a:lnTo>
                  <a:lnTo>
                    <a:pt x="378" y="114"/>
                  </a:lnTo>
                  <a:lnTo>
                    <a:pt x="382" y="115"/>
                  </a:lnTo>
                  <a:lnTo>
                    <a:pt x="386" y="117"/>
                  </a:lnTo>
                  <a:lnTo>
                    <a:pt x="390" y="118"/>
                  </a:lnTo>
                  <a:lnTo>
                    <a:pt x="394" y="119"/>
                  </a:lnTo>
                  <a:lnTo>
                    <a:pt x="398" y="120"/>
                  </a:lnTo>
                  <a:lnTo>
                    <a:pt x="402" y="122"/>
                  </a:lnTo>
                  <a:lnTo>
                    <a:pt x="406" y="123"/>
                  </a:lnTo>
                  <a:lnTo>
                    <a:pt x="410" y="124"/>
                  </a:lnTo>
                  <a:lnTo>
                    <a:pt x="414" y="125"/>
                  </a:lnTo>
                  <a:lnTo>
                    <a:pt x="418" y="126"/>
                  </a:lnTo>
                  <a:lnTo>
                    <a:pt x="422" y="128"/>
                  </a:lnTo>
                  <a:lnTo>
                    <a:pt x="426" y="129"/>
                  </a:lnTo>
                  <a:lnTo>
                    <a:pt x="430" y="130"/>
                  </a:lnTo>
                  <a:lnTo>
                    <a:pt x="434" y="131"/>
                  </a:lnTo>
                  <a:lnTo>
                    <a:pt x="438" y="133"/>
                  </a:lnTo>
                  <a:lnTo>
                    <a:pt x="442" y="134"/>
                  </a:lnTo>
                  <a:lnTo>
                    <a:pt x="446" y="135"/>
                  </a:lnTo>
                  <a:lnTo>
                    <a:pt x="450" y="136"/>
                  </a:lnTo>
                  <a:lnTo>
                    <a:pt x="454" y="137"/>
                  </a:lnTo>
                  <a:lnTo>
                    <a:pt x="458" y="139"/>
                  </a:lnTo>
                  <a:lnTo>
                    <a:pt x="462" y="140"/>
                  </a:lnTo>
                  <a:lnTo>
                    <a:pt x="466" y="141"/>
                  </a:lnTo>
                  <a:lnTo>
                    <a:pt x="470" y="142"/>
                  </a:lnTo>
                  <a:lnTo>
                    <a:pt x="474" y="144"/>
                  </a:lnTo>
                  <a:lnTo>
                    <a:pt x="478" y="145"/>
                  </a:lnTo>
                  <a:lnTo>
                    <a:pt x="482" y="146"/>
                  </a:lnTo>
                  <a:lnTo>
                    <a:pt x="486" y="147"/>
                  </a:lnTo>
                  <a:lnTo>
                    <a:pt x="490" y="148"/>
                  </a:lnTo>
                  <a:lnTo>
                    <a:pt x="494" y="150"/>
                  </a:lnTo>
                  <a:lnTo>
                    <a:pt x="498" y="151"/>
                  </a:lnTo>
                  <a:lnTo>
                    <a:pt x="502" y="152"/>
                  </a:lnTo>
                  <a:lnTo>
                    <a:pt x="506" y="153"/>
                  </a:lnTo>
                  <a:lnTo>
                    <a:pt x="511" y="155"/>
                  </a:lnTo>
                  <a:lnTo>
                    <a:pt x="515" y="156"/>
                  </a:lnTo>
                  <a:lnTo>
                    <a:pt x="519" y="157"/>
                  </a:lnTo>
                  <a:lnTo>
                    <a:pt x="523" y="158"/>
                  </a:lnTo>
                  <a:lnTo>
                    <a:pt x="527" y="159"/>
                  </a:lnTo>
                  <a:lnTo>
                    <a:pt x="531" y="161"/>
                  </a:lnTo>
                  <a:lnTo>
                    <a:pt x="535" y="162"/>
                  </a:lnTo>
                  <a:lnTo>
                    <a:pt x="539" y="163"/>
                  </a:lnTo>
                  <a:lnTo>
                    <a:pt x="543" y="164"/>
                  </a:lnTo>
                  <a:lnTo>
                    <a:pt x="547" y="166"/>
                  </a:lnTo>
                  <a:lnTo>
                    <a:pt x="551" y="167"/>
                  </a:lnTo>
                  <a:lnTo>
                    <a:pt x="555" y="168"/>
                  </a:lnTo>
                  <a:lnTo>
                    <a:pt x="559" y="169"/>
                  </a:lnTo>
                  <a:lnTo>
                    <a:pt x="563" y="170"/>
                  </a:lnTo>
                  <a:lnTo>
                    <a:pt x="567" y="172"/>
                  </a:lnTo>
                  <a:lnTo>
                    <a:pt x="571" y="173"/>
                  </a:lnTo>
                  <a:lnTo>
                    <a:pt x="575" y="174"/>
                  </a:lnTo>
                  <a:lnTo>
                    <a:pt x="579" y="175"/>
                  </a:lnTo>
                  <a:lnTo>
                    <a:pt x="583" y="177"/>
                  </a:lnTo>
                  <a:lnTo>
                    <a:pt x="587" y="178"/>
                  </a:lnTo>
                  <a:lnTo>
                    <a:pt x="591" y="179"/>
                  </a:lnTo>
                  <a:lnTo>
                    <a:pt x="595" y="180"/>
                  </a:lnTo>
                  <a:lnTo>
                    <a:pt x="599" y="181"/>
                  </a:lnTo>
                  <a:lnTo>
                    <a:pt x="603" y="183"/>
                  </a:lnTo>
                  <a:lnTo>
                    <a:pt x="607" y="184"/>
                  </a:lnTo>
                  <a:lnTo>
                    <a:pt x="611" y="185"/>
                  </a:lnTo>
                  <a:lnTo>
                    <a:pt x="615" y="186"/>
                  </a:lnTo>
                  <a:lnTo>
                    <a:pt x="619" y="188"/>
                  </a:lnTo>
                  <a:lnTo>
                    <a:pt x="623" y="189"/>
                  </a:lnTo>
                  <a:lnTo>
                    <a:pt x="627" y="190"/>
                  </a:lnTo>
                  <a:lnTo>
                    <a:pt x="631" y="191"/>
                  </a:lnTo>
                  <a:lnTo>
                    <a:pt x="635" y="192"/>
                  </a:lnTo>
                  <a:lnTo>
                    <a:pt x="639" y="194"/>
                  </a:lnTo>
                  <a:lnTo>
                    <a:pt x="643" y="195"/>
                  </a:lnTo>
                  <a:lnTo>
                    <a:pt x="647" y="196"/>
                  </a:lnTo>
                  <a:lnTo>
                    <a:pt x="651" y="197"/>
                  </a:lnTo>
                  <a:lnTo>
                    <a:pt x="655" y="199"/>
                  </a:lnTo>
                  <a:lnTo>
                    <a:pt x="659" y="200"/>
                  </a:lnTo>
                  <a:lnTo>
                    <a:pt x="663" y="201"/>
                  </a:lnTo>
                  <a:lnTo>
                    <a:pt x="667" y="202"/>
                  </a:lnTo>
                  <a:lnTo>
                    <a:pt x="671" y="203"/>
                  </a:lnTo>
                  <a:lnTo>
                    <a:pt x="675" y="205"/>
                  </a:lnTo>
                  <a:lnTo>
                    <a:pt x="679" y="206"/>
                  </a:lnTo>
                  <a:lnTo>
                    <a:pt x="684" y="207"/>
                  </a:lnTo>
                  <a:lnTo>
                    <a:pt x="688" y="208"/>
                  </a:lnTo>
                  <a:lnTo>
                    <a:pt x="692" y="210"/>
                  </a:lnTo>
                  <a:lnTo>
                    <a:pt x="696" y="211"/>
                  </a:lnTo>
                  <a:lnTo>
                    <a:pt x="700" y="212"/>
                  </a:lnTo>
                  <a:lnTo>
                    <a:pt x="704" y="213"/>
                  </a:lnTo>
                  <a:lnTo>
                    <a:pt x="708" y="214"/>
                  </a:lnTo>
                  <a:lnTo>
                    <a:pt x="712" y="216"/>
                  </a:lnTo>
                  <a:lnTo>
                    <a:pt x="716" y="217"/>
                  </a:lnTo>
                  <a:lnTo>
                    <a:pt x="720" y="218"/>
                  </a:lnTo>
                  <a:lnTo>
                    <a:pt x="724" y="219"/>
                  </a:lnTo>
                  <a:lnTo>
                    <a:pt x="728" y="220"/>
                  </a:lnTo>
                  <a:lnTo>
                    <a:pt x="732" y="222"/>
                  </a:lnTo>
                  <a:lnTo>
                    <a:pt x="736" y="223"/>
                  </a:lnTo>
                  <a:lnTo>
                    <a:pt x="740" y="224"/>
                  </a:lnTo>
                  <a:lnTo>
                    <a:pt x="744" y="225"/>
                  </a:lnTo>
                  <a:lnTo>
                    <a:pt x="748" y="227"/>
                  </a:lnTo>
                  <a:lnTo>
                    <a:pt x="752" y="228"/>
                  </a:lnTo>
                  <a:lnTo>
                    <a:pt x="756" y="229"/>
                  </a:lnTo>
                  <a:lnTo>
                    <a:pt x="760" y="230"/>
                  </a:lnTo>
                  <a:lnTo>
                    <a:pt x="764" y="231"/>
                  </a:lnTo>
                  <a:lnTo>
                    <a:pt x="768" y="233"/>
                  </a:lnTo>
                  <a:lnTo>
                    <a:pt x="772" y="234"/>
                  </a:lnTo>
                  <a:lnTo>
                    <a:pt x="776" y="235"/>
                  </a:lnTo>
                  <a:lnTo>
                    <a:pt x="780" y="236"/>
                  </a:lnTo>
                  <a:lnTo>
                    <a:pt x="784" y="238"/>
                  </a:lnTo>
                  <a:lnTo>
                    <a:pt x="788" y="239"/>
                  </a:lnTo>
                  <a:lnTo>
                    <a:pt x="792" y="240"/>
                  </a:lnTo>
                  <a:lnTo>
                    <a:pt x="796" y="241"/>
                  </a:lnTo>
                  <a:lnTo>
                    <a:pt x="800" y="242"/>
                  </a:lnTo>
                  <a:lnTo>
                    <a:pt x="804" y="244"/>
                  </a:lnTo>
                  <a:lnTo>
                    <a:pt x="808" y="245"/>
                  </a:lnTo>
                  <a:lnTo>
                    <a:pt x="812" y="246"/>
                  </a:lnTo>
                  <a:lnTo>
                    <a:pt x="816" y="247"/>
                  </a:lnTo>
                  <a:lnTo>
                    <a:pt x="820" y="249"/>
                  </a:lnTo>
                  <a:lnTo>
                    <a:pt x="824" y="250"/>
                  </a:lnTo>
                  <a:lnTo>
                    <a:pt x="828" y="251"/>
                  </a:lnTo>
                  <a:lnTo>
                    <a:pt x="832" y="252"/>
                  </a:lnTo>
                  <a:lnTo>
                    <a:pt x="836" y="253"/>
                  </a:lnTo>
                  <a:lnTo>
                    <a:pt x="840" y="255"/>
                  </a:lnTo>
                  <a:lnTo>
                    <a:pt x="844" y="256"/>
                  </a:lnTo>
                  <a:lnTo>
                    <a:pt x="848" y="257"/>
                  </a:lnTo>
                  <a:lnTo>
                    <a:pt x="852" y="258"/>
                  </a:lnTo>
                  <a:lnTo>
                    <a:pt x="856" y="260"/>
                  </a:lnTo>
                  <a:lnTo>
                    <a:pt x="860" y="261"/>
                  </a:lnTo>
                  <a:lnTo>
                    <a:pt x="864" y="262"/>
                  </a:lnTo>
                  <a:lnTo>
                    <a:pt x="869" y="263"/>
                  </a:lnTo>
                  <a:lnTo>
                    <a:pt x="873" y="264"/>
                  </a:lnTo>
                  <a:lnTo>
                    <a:pt x="877" y="266"/>
                  </a:lnTo>
                  <a:lnTo>
                    <a:pt x="881" y="267"/>
                  </a:lnTo>
                  <a:lnTo>
                    <a:pt x="885" y="268"/>
                  </a:lnTo>
                  <a:lnTo>
                    <a:pt x="889" y="269"/>
                  </a:lnTo>
                  <a:lnTo>
                    <a:pt x="893" y="271"/>
                  </a:lnTo>
                  <a:lnTo>
                    <a:pt x="897" y="272"/>
                  </a:lnTo>
                  <a:lnTo>
                    <a:pt x="901" y="273"/>
                  </a:lnTo>
                  <a:lnTo>
                    <a:pt x="905" y="274"/>
                  </a:lnTo>
                  <a:lnTo>
                    <a:pt x="909" y="275"/>
                  </a:lnTo>
                  <a:lnTo>
                    <a:pt x="913" y="277"/>
                  </a:lnTo>
                  <a:lnTo>
                    <a:pt x="917" y="278"/>
                  </a:lnTo>
                  <a:lnTo>
                    <a:pt x="921" y="279"/>
                  </a:lnTo>
                  <a:lnTo>
                    <a:pt x="925" y="280"/>
                  </a:lnTo>
                  <a:lnTo>
                    <a:pt x="929" y="282"/>
                  </a:lnTo>
                  <a:lnTo>
                    <a:pt x="933" y="283"/>
                  </a:lnTo>
                  <a:lnTo>
                    <a:pt x="937" y="284"/>
                  </a:lnTo>
                  <a:lnTo>
                    <a:pt x="941" y="285"/>
                  </a:lnTo>
                  <a:lnTo>
                    <a:pt x="945" y="286"/>
                  </a:lnTo>
                  <a:lnTo>
                    <a:pt x="949" y="288"/>
                  </a:lnTo>
                  <a:lnTo>
                    <a:pt x="953" y="289"/>
                  </a:lnTo>
                  <a:lnTo>
                    <a:pt x="957" y="290"/>
                  </a:lnTo>
                  <a:lnTo>
                    <a:pt x="961" y="291"/>
                  </a:lnTo>
                  <a:lnTo>
                    <a:pt x="965" y="293"/>
                  </a:lnTo>
                  <a:lnTo>
                    <a:pt x="969" y="294"/>
                  </a:lnTo>
                  <a:lnTo>
                    <a:pt x="973" y="295"/>
                  </a:lnTo>
                  <a:lnTo>
                    <a:pt x="977" y="296"/>
                  </a:lnTo>
                  <a:lnTo>
                    <a:pt x="981" y="297"/>
                  </a:lnTo>
                  <a:lnTo>
                    <a:pt x="985" y="299"/>
                  </a:lnTo>
                  <a:lnTo>
                    <a:pt x="989" y="300"/>
                  </a:lnTo>
                  <a:lnTo>
                    <a:pt x="993" y="301"/>
                  </a:lnTo>
                  <a:lnTo>
                    <a:pt x="997" y="302"/>
                  </a:lnTo>
                  <a:lnTo>
                    <a:pt x="1001" y="304"/>
                  </a:lnTo>
                  <a:lnTo>
                    <a:pt x="1005" y="305"/>
                  </a:lnTo>
                  <a:lnTo>
                    <a:pt x="1009" y="306"/>
                  </a:lnTo>
                  <a:lnTo>
                    <a:pt x="1013" y="307"/>
                  </a:lnTo>
                  <a:lnTo>
                    <a:pt x="1017" y="308"/>
                  </a:lnTo>
                  <a:lnTo>
                    <a:pt x="1021" y="310"/>
                  </a:lnTo>
                  <a:lnTo>
                    <a:pt x="1025" y="311"/>
                  </a:lnTo>
                  <a:lnTo>
                    <a:pt x="1029" y="312"/>
                  </a:lnTo>
                  <a:lnTo>
                    <a:pt x="1033" y="313"/>
                  </a:lnTo>
                  <a:lnTo>
                    <a:pt x="1037" y="315"/>
                  </a:lnTo>
                  <a:lnTo>
                    <a:pt x="1041" y="316"/>
                  </a:lnTo>
                  <a:lnTo>
                    <a:pt x="1045" y="317"/>
                  </a:lnTo>
                  <a:lnTo>
                    <a:pt x="1049" y="318"/>
                  </a:lnTo>
                  <a:lnTo>
                    <a:pt x="1053" y="319"/>
                  </a:lnTo>
                  <a:lnTo>
                    <a:pt x="1058" y="321"/>
                  </a:lnTo>
                  <a:lnTo>
                    <a:pt x="1062" y="322"/>
                  </a:lnTo>
                  <a:lnTo>
                    <a:pt x="1066" y="323"/>
                  </a:lnTo>
                  <a:lnTo>
                    <a:pt x="1070" y="324"/>
                  </a:lnTo>
                  <a:lnTo>
                    <a:pt x="1074" y="325"/>
                  </a:lnTo>
                  <a:lnTo>
                    <a:pt x="1078" y="327"/>
                  </a:lnTo>
                  <a:lnTo>
                    <a:pt x="1082" y="328"/>
                  </a:lnTo>
                  <a:lnTo>
                    <a:pt x="1086" y="329"/>
                  </a:lnTo>
                  <a:lnTo>
                    <a:pt x="1090" y="330"/>
                  </a:lnTo>
                  <a:lnTo>
                    <a:pt x="1094" y="332"/>
                  </a:lnTo>
                  <a:lnTo>
                    <a:pt x="1098" y="333"/>
                  </a:lnTo>
                  <a:lnTo>
                    <a:pt x="1102" y="334"/>
                  </a:lnTo>
                  <a:lnTo>
                    <a:pt x="1106" y="335"/>
                  </a:lnTo>
                  <a:lnTo>
                    <a:pt x="1110" y="336"/>
                  </a:lnTo>
                  <a:lnTo>
                    <a:pt x="1114" y="338"/>
                  </a:lnTo>
                  <a:lnTo>
                    <a:pt x="1118" y="339"/>
                  </a:lnTo>
                  <a:lnTo>
                    <a:pt x="1122" y="340"/>
                  </a:lnTo>
                  <a:lnTo>
                    <a:pt x="1126" y="341"/>
                  </a:lnTo>
                  <a:lnTo>
                    <a:pt x="1130" y="343"/>
                  </a:lnTo>
                  <a:lnTo>
                    <a:pt x="1134" y="344"/>
                  </a:lnTo>
                  <a:lnTo>
                    <a:pt x="1138" y="345"/>
                  </a:lnTo>
                  <a:lnTo>
                    <a:pt x="1142" y="346"/>
                  </a:lnTo>
                  <a:lnTo>
                    <a:pt x="1146" y="347"/>
                  </a:lnTo>
                  <a:lnTo>
                    <a:pt x="1150" y="349"/>
                  </a:lnTo>
                  <a:lnTo>
                    <a:pt x="1154" y="350"/>
                  </a:lnTo>
                  <a:lnTo>
                    <a:pt x="1158" y="351"/>
                  </a:lnTo>
                  <a:lnTo>
                    <a:pt x="1162" y="352"/>
                  </a:lnTo>
                  <a:lnTo>
                    <a:pt x="1166" y="354"/>
                  </a:lnTo>
                  <a:lnTo>
                    <a:pt x="1170" y="355"/>
                  </a:lnTo>
                  <a:lnTo>
                    <a:pt x="1174" y="356"/>
                  </a:lnTo>
                  <a:lnTo>
                    <a:pt x="1178" y="357"/>
                  </a:lnTo>
                  <a:lnTo>
                    <a:pt x="1182" y="358"/>
                  </a:lnTo>
                  <a:lnTo>
                    <a:pt x="1186" y="360"/>
                  </a:lnTo>
                  <a:lnTo>
                    <a:pt x="1190" y="361"/>
                  </a:lnTo>
                  <a:lnTo>
                    <a:pt x="1194" y="362"/>
                  </a:lnTo>
                  <a:lnTo>
                    <a:pt x="1198" y="363"/>
                  </a:lnTo>
                  <a:lnTo>
                    <a:pt x="1202" y="365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28"/>
            <p:cNvSpPr>
              <a:spLocks/>
            </p:cNvSpPr>
            <p:nvPr/>
          </p:nvSpPr>
          <p:spPr bwMode="auto">
            <a:xfrm>
              <a:off x="922" y="1923"/>
              <a:ext cx="4196" cy="876"/>
            </a:xfrm>
            <a:custGeom>
              <a:avLst/>
              <a:gdLst>
                <a:gd name="T0" fmla="*/ 16 w 1202"/>
                <a:gd name="T1" fmla="*/ 248 h 251"/>
                <a:gd name="T2" fmla="*/ 36 w 1202"/>
                <a:gd name="T3" fmla="*/ 244 h 251"/>
                <a:gd name="T4" fmla="*/ 56 w 1202"/>
                <a:gd name="T5" fmla="*/ 239 h 251"/>
                <a:gd name="T6" fmla="*/ 76 w 1202"/>
                <a:gd name="T7" fmla="*/ 235 h 251"/>
                <a:gd name="T8" fmla="*/ 96 w 1202"/>
                <a:gd name="T9" fmla="*/ 231 h 251"/>
                <a:gd name="T10" fmla="*/ 116 w 1202"/>
                <a:gd name="T11" fmla="*/ 227 h 251"/>
                <a:gd name="T12" fmla="*/ 137 w 1202"/>
                <a:gd name="T13" fmla="*/ 223 h 251"/>
                <a:gd name="T14" fmla="*/ 157 w 1202"/>
                <a:gd name="T15" fmla="*/ 218 h 251"/>
                <a:gd name="T16" fmla="*/ 177 w 1202"/>
                <a:gd name="T17" fmla="*/ 214 h 251"/>
                <a:gd name="T18" fmla="*/ 197 w 1202"/>
                <a:gd name="T19" fmla="*/ 210 h 251"/>
                <a:gd name="T20" fmla="*/ 217 w 1202"/>
                <a:gd name="T21" fmla="*/ 206 h 251"/>
                <a:gd name="T22" fmla="*/ 237 w 1202"/>
                <a:gd name="T23" fmla="*/ 202 h 251"/>
                <a:gd name="T24" fmla="*/ 257 w 1202"/>
                <a:gd name="T25" fmla="*/ 198 h 251"/>
                <a:gd name="T26" fmla="*/ 277 w 1202"/>
                <a:gd name="T27" fmla="*/ 193 h 251"/>
                <a:gd name="T28" fmla="*/ 297 w 1202"/>
                <a:gd name="T29" fmla="*/ 189 h 251"/>
                <a:gd name="T30" fmla="*/ 317 w 1202"/>
                <a:gd name="T31" fmla="*/ 185 h 251"/>
                <a:gd name="T32" fmla="*/ 338 w 1202"/>
                <a:gd name="T33" fmla="*/ 181 h 251"/>
                <a:gd name="T34" fmla="*/ 358 w 1202"/>
                <a:gd name="T35" fmla="*/ 177 h 251"/>
                <a:gd name="T36" fmla="*/ 378 w 1202"/>
                <a:gd name="T37" fmla="*/ 172 h 251"/>
                <a:gd name="T38" fmla="*/ 398 w 1202"/>
                <a:gd name="T39" fmla="*/ 168 h 251"/>
                <a:gd name="T40" fmla="*/ 418 w 1202"/>
                <a:gd name="T41" fmla="*/ 164 h 251"/>
                <a:gd name="T42" fmla="*/ 438 w 1202"/>
                <a:gd name="T43" fmla="*/ 160 h 251"/>
                <a:gd name="T44" fmla="*/ 458 w 1202"/>
                <a:gd name="T45" fmla="*/ 156 h 251"/>
                <a:gd name="T46" fmla="*/ 478 w 1202"/>
                <a:gd name="T47" fmla="*/ 151 h 251"/>
                <a:gd name="T48" fmla="*/ 498 w 1202"/>
                <a:gd name="T49" fmla="*/ 147 h 251"/>
                <a:gd name="T50" fmla="*/ 519 w 1202"/>
                <a:gd name="T51" fmla="*/ 143 h 251"/>
                <a:gd name="T52" fmla="*/ 539 w 1202"/>
                <a:gd name="T53" fmla="*/ 139 h 251"/>
                <a:gd name="T54" fmla="*/ 559 w 1202"/>
                <a:gd name="T55" fmla="*/ 135 h 251"/>
                <a:gd name="T56" fmla="*/ 579 w 1202"/>
                <a:gd name="T57" fmla="*/ 130 h 251"/>
                <a:gd name="T58" fmla="*/ 599 w 1202"/>
                <a:gd name="T59" fmla="*/ 126 h 251"/>
                <a:gd name="T60" fmla="*/ 619 w 1202"/>
                <a:gd name="T61" fmla="*/ 122 h 251"/>
                <a:gd name="T62" fmla="*/ 639 w 1202"/>
                <a:gd name="T63" fmla="*/ 118 h 251"/>
                <a:gd name="T64" fmla="*/ 659 w 1202"/>
                <a:gd name="T65" fmla="*/ 114 h 251"/>
                <a:gd name="T66" fmla="*/ 679 w 1202"/>
                <a:gd name="T67" fmla="*/ 109 h 251"/>
                <a:gd name="T68" fmla="*/ 700 w 1202"/>
                <a:gd name="T69" fmla="*/ 105 h 251"/>
                <a:gd name="T70" fmla="*/ 720 w 1202"/>
                <a:gd name="T71" fmla="*/ 101 h 251"/>
                <a:gd name="T72" fmla="*/ 740 w 1202"/>
                <a:gd name="T73" fmla="*/ 97 h 251"/>
                <a:gd name="T74" fmla="*/ 760 w 1202"/>
                <a:gd name="T75" fmla="*/ 93 h 251"/>
                <a:gd name="T76" fmla="*/ 780 w 1202"/>
                <a:gd name="T77" fmla="*/ 88 h 251"/>
                <a:gd name="T78" fmla="*/ 800 w 1202"/>
                <a:gd name="T79" fmla="*/ 84 h 251"/>
                <a:gd name="T80" fmla="*/ 820 w 1202"/>
                <a:gd name="T81" fmla="*/ 80 h 251"/>
                <a:gd name="T82" fmla="*/ 840 w 1202"/>
                <a:gd name="T83" fmla="*/ 76 h 251"/>
                <a:gd name="T84" fmla="*/ 860 w 1202"/>
                <a:gd name="T85" fmla="*/ 72 h 251"/>
                <a:gd name="T86" fmla="*/ 881 w 1202"/>
                <a:gd name="T87" fmla="*/ 68 h 251"/>
                <a:gd name="T88" fmla="*/ 901 w 1202"/>
                <a:gd name="T89" fmla="*/ 63 h 251"/>
                <a:gd name="T90" fmla="*/ 921 w 1202"/>
                <a:gd name="T91" fmla="*/ 59 h 251"/>
                <a:gd name="T92" fmla="*/ 941 w 1202"/>
                <a:gd name="T93" fmla="*/ 55 h 251"/>
                <a:gd name="T94" fmla="*/ 961 w 1202"/>
                <a:gd name="T95" fmla="*/ 51 h 251"/>
                <a:gd name="T96" fmla="*/ 981 w 1202"/>
                <a:gd name="T97" fmla="*/ 47 h 251"/>
                <a:gd name="T98" fmla="*/ 1001 w 1202"/>
                <a:gd name="T99" fmla="*/ 42 h 251"/>
                <a:gd name="T100" fmla="*/ 1021 w 1202"/>
                <a:gd name="T101" fmla="*/ 38 h 251"/>
                <a:gd name="T102" fmla="*/ 1041 w 1202"/>
                <a:gd name="T103" fmla="*/ 34 h 251"/>
                <a:gd name="T104" fmla="*/ 1062 w 1202"/>
                <a:gd name="T105" fmla="*/ 30 h 251"/>
                <a:gd name="T106" fmla="*/ 1082 w 1202"/>
                <a:gd name="T107" fmla="*/ 26 h 251"/>
                <a:gd name="T108" fmla="*/ 1102 w 1202"/>
                <a:gd name="T109" fmla="*/ 21 h 251"/>
                <a:gd name="T110" fmla="*/ 1122 w 1202"/>
                <a:gd name="T111" fmla="*/ 17 h 251"/>
                <a:gd name="T112" fmla="*/ 1142 w 1202"/>
                <a:gd name="T113" fmla="*/ 13 h 251"/>
                <a:gd name="T114" fmla="*/ 1162 w 1202"/>
                <a:gd name="T115" fmla="*/ 9 h 251"/>
                <a:gd name="T116" fmla="*/ 1182 w 1202"/>
                <a:gd name="T117" fmla="*/ 5 h 251"/>
                <a:gd name="T118" fmla="*/ 1202 w 1202"/>
                <a:gd name="T119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02" h="251">
                  <a:moveTo>
                    <a:pt x="0" y="251"/>
                  </a:moveTo>
                  <a:lnTo>
                    <a:pt x="4" y="250"/>
                  </a:lnTo>
                  <a:lnTo>
                    <a:pt x="8" y="249"/>
                  </a:lnTo>
                  <a:lnTo>
                    <a:pt x="12" y="249"/>
                  </a:lnTo>
                  <a:lnTo>
                    <a:pt x="16" y="248"/>
                  </a:lnTo>
                  <a:lnTo>
                    <a:pt x="20" y="247"/>
                  </a:lnTo>
                  <a:lnTo>
                    <a:pt x="24" y="246"/>
                  </a:lnTo>
                  <a:lnTo>
                    <a:pt x="28" y="245"/>
                  </a:lnTo>
                  <a:lnTo>
                    <a:pt x="32" y="244"/>
                  </a:lnTo>
                  <a:lnTo>
                    <a:pt x="36" y="244"/>
                  </a:lnTo>
                  <a:lnTo>
                    <a:pt x="40" y="243"/>
                  </a:lnTo>
                  <a:lnTo>
                    <a:pt x="44" y="242"/>
                  </a:lnTo>
                  <a:lnTo>
                    <a:pt x="48" y="241"/>
                  </a:lnTo>
                  <a:lnTo>
                    <a:pt x="52" y="240"/>
                  </a:lnTo>
                  <a:lnTo>
                    <a:pt x="56" y="239"/>
                  </a:lnTo>
                  <a:lnTo>
                    <a:pt x="60" y="239"/>
                  </a:lnTo>
                  <a:lnTo>
                    <a:pt x="64" y="238"/>
                  </a:lnTo>
                  <a:lnTo>
                    <a:pt x="68" y="237"/>
                  </a:lnTo>
                  <a:lnTo>
                    <a:pt x="72" y="236"/>
                  </a:lnTo>
                  <a:lnTo>
                    <a:pt x="76" y="235"/>
                  </a:lnTo>
                  <a:lnTo>
                    <a:pt x="80" y="234"/>
                  </a:lnTo>
                  <a:lnTo>
                    <a:pt x="84" y="234"/>
                  </a:lnTo>
                  <a:lnTo>
                    <a:pt x="88" y="233"/>
                  </a:lnTo>
                  <a:lnTo>
                    <a:pt x="92" y="232"/>
                  </a:lnTo>
                  <a:lnTo>
                    <a:pt x="96" y="231"/>
                  </a:lnTo>
                  <a:lnTo>
                    <a:pt x="100" y="230"/>
                  </a:lnTo>
                  <a:lnTo>
                    <a:pt x="104" y="229"/>
                  </a:lnTo>
                  <a:lnTo>
                    <a:pt x="108" y="229"/>
                  </a:lnTo>
                  <a:lnTo>
                    <a:pt x="112" y="228"/>
                  </a:lnTo>
                  <a:lnTo>
                    <a:pt x="116" y="227"/>
                  </a:lnTo>
                  <a:lnTo>
                    <a:pt x="120" y="226"/>
                  </a:lnTo>
                  <a:lnTo>
                    <a:pt x="124" y="225"/>
                  </a:lnTo>
                  <a:lnTo>
                    <a:pt x="128" y="224"/>
                  </a:lnTo>
                  <a:lnTo>
                    <a:pt x="132" y="223"/>
                  </a:lnTo>
                  <a:lnTo>
                    <a:pt x="137" y="223"/>
                  </a:lnTo>
                  <a:lnTo>
                    <a:pt x="141" y="222"/>
                  </a:lnTo>
                  <a:lnTo>
                    <a:pt x="145" y="221"/>
                  </a:lnTo>
                  <a:lnTo>
                    <a:pt x="149" y="220"/>
                  </a:lnTo>
                  <a:lnTo>
                    <a:pt x="153" y="219"/>
                  </a:lnTo>
                  <a:lnTo>
                    <a:pt x="157" y="218"/>
                  </a:lnTo>
                  <a:lnTo>
                    <a:pt x="161" y="218"/>
                  </a:lnTo>
                  <a:lnTo>
                    <a:pt x="165" y="217"/>
                  </a:lnTo>
                  <a:lnTo>
                    <a:pt x="169" y="216"/>
                  </a:lnTo>
                  <a:lnTo>
                    <a:pt x="173" y="215"/>
                  </a:lnTo>
                  <a:lnTo>
                    <a:pt x="177" y="214"/>
                  </a:lnTo>
                  <a:lnTo>
                    <a:pt x="181" y="213"/>
                  </a:lnTo>
                  <a:lnTo>
                    <a:pt x="185" y="213"/>
                  </a:lnTo>
                  <a:lnTo>
                    <a:pt x="189" y="212"/>
                  </a:lnTo>
                  <a:lnTo>
                    <a:pt x="193" y="211"/>
                  </a:lnTo>
                  <a:lnTo>
                    <a:pt x="197" y="210"/>
                  </a:lnTo>
                  <a:lnTo>
                    <a:pt x="201" y="209"/>
                  </a:lnTo>
                  <a:lnTo>
                    <a:pt x="205" y="208"/>
                  </a:lnTo>
                  <a:lnTo>
                    <a:pt x="209" y="208"/>
                  </a:lnTo>
                  <a:lnTo>
                    <a:pt x="213" y="207"/>
                  </a:lnTo>
                  <a:lnTo>
                    <a:pt x="217" y="206"/>
                  </a:lnTo>
                  <a:lnTo>
                    <a:pt x="221" y="205"/>
                  </a:lnTo>
                  <a:lnTo>
                    <a:pt x="225" y="204"/>
                  </a:lnTo>
                  <a:lnTo>
                    <a:pt x="229" y="203"/>
                  </a:lnTo>
                  <a:lnTo>
                    <a:pt x="233" y="203"/>
                  </a:lnTo>
                  <a:lnTo>
                    <a:pt x="237" y="202"/>
                  </a:lnTo>
                  <a:lnTo>
                    <a:pt x="241" y="201"/>
                  </a:lnTo>
                  <a:lnTo>
                    <a:pt x="245" y="200"/>
                  </a:lnTo>
                  <a:lnTo>
                    <a:pt x="249" y="199"/>
                  </a:lnTo>
                  <a:lnTo>
                    <a:pt x="253" y="198"/>
                  </a:lnTo>
                  <a:lnTo>
                    <a:pt x="257" y="198"/>
                  </a:lnTo>
                  <a:lnTo>
                    <a:pt x="261" y="197"/>
                  </a:lnTo>
                  <a:lnTo>
                    <a:pt x="265" y="196"/>
                  </a:lnTo>
                  <a:lnTo>
                    <a:pt x="269" y="195"/>
                  </a:lnTo>
                  <a:lnTo>
                    <a:pt x="273" y="194"/>
                  </a:lnTo>
                  <a:lnTo>
                    <a:pt x="277" y="193"/>
                  </a:lnTo>
                  <a:lnTo>
                    <a:pt x="281" y="192"/>
                  </a:lnTo>
                  <a:lnTo>
                    <a:pt x="285" y="192"/>
                  </a:lnTo>
                  <a:lnTo>
                    <a:pt x="289" y="191"/>
                  </a:lnTo>
                  <a:lnTo>
                    <a:pt x="293" y="190"/>
                  </a:lnTo>
                  <a:lnTo>
                    <a:pt x="297" y="189"/>
                  </a:lnTo>
                  <a:lnTo>
                    <a:pt x="301" y="188"/>
                  </a:lnTo>
                  <a:lnTo>
                    <a:pt x="305" y="187"/>
                  </a:lnTo>
                  <a:lnTo>
                    <a:pt x="309" y="187"/>
                  </a:lnTo>
                  <a:lnTo>
                    <a:pt x="313" y="186"/>
                  </a:lnTo>
                  <a:lnTo>
                    <a:pt x="317" y="185"/>
                  </a:lnTo>
                  <a:lnTo>
                    <a:pt x="321" y="184"/>
                  </a:lnTo>
                  <a:lnTo>
                    <a:pt x="326" y="183"/>
                  </a:lnTo>
                  <a:lnTo>
                    <a:pt x="330" y="182"/>
                  </a:lnTo>
                  <a:lnTo>
                    <a:pt x="334" y="182"/>
                  </a:lnTo>
                  <a:lnTo>
                    <a:pt x="338" y="181"/>
                  </a:lnTo>
                  <a:lnTo>
                    <a:pt x="342" y="180"/>
                  </a:lnTo>
                  <a:lnTo>
                    <a:pt x="346" y="179"/>
                  </a:lnTo>
                  <a:lnTo>
                    <a:pt x="350" y="178"/>
                  </a:lnTo>
                  <a:lnTo>
                    <a:pt x="354" y="177"/>
                  </a:lnTo>
                  <a:lnTo>
                    <a:pt x="358" y="177"/>
                  </a:lnTo>
                  <a:lnTo>
                    <a:pt x="362" y="176"/>
                  </a:lnTo>
                  <a:lnTo>
                    <a:pt x="366" y="175"/>
                  </a:lnTo>
                  <a:lnTo>
                    <a:pt x="370" y="174"/>
                  </a:lnTo>
                  <a:lnTo>
                    <a:pt x="374" y="173"/>
                  </a:lnTo>
                  <a:lnTo>
                    <a:pt x="378" y="172"/>
                  </a:lnTo>
                  <a:lnTo>
                    <a:pt x="382" y="171"/>
                  </a:lnTo>
                  <a:lnTo>
                    <a:pt x="386" y="171"/>
                  </a:lnTo>
                  <a:lnTo>
                    <a:pt x="390" y="170"/>
                  </a:lnTo>
                  <a:lnTo>
                    <a:pt x="394" y="169"/>
                  </a:lnTo>
                  <a:lnTo>
                    <a:pt x="398" y="168"/>
                  </a:lnTo>
                  <a:lnTo>
                    <a:pt x="402" y="167"/>
                  </a:lnTo>
                  <a:lnTo>
                    <a:pt x="406" y="166"/>
                  </a:lnTo>
                  <a:lnTo>
                    <a:pt x="410" y="166"/>
                  </a:lnTo>
                  <a:lnTo>
                    <a:pt x="414" y="165"/>
                  </a:lnTo>
                  <a:lnTo>
                    <a:pt x="418" y="164"/>
                  </a:lnTo>
                  <a:lnTo>
                    <a:pt x="422" y="163"/>
                  </a:lnTo>
                  <a:lnTo>
                    <a:pt x="426" y="162"/>
                  </a:lnTo>
                  <a:lnTo>
                    <a:pt x="430" y="161"/>
                  </a:lnTo>
                  <a:lnTo>
                    <a:pt x="434" y="161"/>
                  </a:lnTo>
                  <a:lnTo>
                    <a:pt x="438" y="160"/>
                  </a:lnTo>
                  <a:lnTo>
                    <a:pt x="442" y="159"/>
                  </a:lnTo>
                  <a:lnTo>
                    <a:pt x="446" y="158"/>
                  </a:lnTo>
                  <a:lnTo>
                    <a:pt x="450" y="157"/>
                  </a:lnTo>
                  <a:lnTo>
                    <a:pt x="454" y="156"/>
                  </a:lnTo>
                  <a:lnTo>
                    <a:pt x="458" y="156"/>
                  </a:lnTo>
                  <a:lnTo>
                    <a:pt x="462" y="155"/>
                  </a:lnTo>
                  <a:lnTo>
                    <a:pt x="466" y="154"/>
                  </a:lnTo>
                  <a:lnTo>
                    <a:pt x="470" y="153"/>
                  </a:lnTo>
                  <a:lnTo>
                    <a:pt x="474" y="152"/>
                  </a:lnTo>
                  <a:lnTo>
                    <a:pt x="478" y="151"/>
                  </a:lnTo>
                  <a:lnTo>
                    <a:pt x="482" y="151"/>
                  </a:lnTo>
                  <a:lnTo>
                    <a:pt x="486" y="150"/>
                  </a:lnTo>
                  <a:lnTo>
                    <a:pt x="490" y="149"/>
                  </a:lnTo>
                  <a:lnTo>
                    <a:pt x="494" y="148"/>
                  </a:lnTo>
                  <a:lnTo>
                    <a:pt x="498" y="147"/>
                  </a:lnTo>
                  <a:lnTo>
                    <a:pt x="502" y="146"/>
                  </a:lnTo>
                  <a:lnTo>
                    <a:pt x="506" y="146"/>
                  </a:lnTo>
                  <a:lnTo>
                    <a:pt x="511" y="145"/>
                  </a:lnTo>
                  <a:lnTo>
                    <a:pt x="515" y="144"/>
                  </a:lnTo>
                  <a:lnTo>
                    <a:pt x="519" y="143"/>
                  </a:lnTo>
                  <a:lnTo>
                    <a:pt x="523" y="142"/>
                  </a:lnTo>
                  <a:lnTo>
                    <a:pt x="527" y="141"/>
                  </a:lnTo>
                  <a:lnTo>
                    <a:pt x="531" y="140"/>
                  </a:lnTo>
                  <a:lnTo>
                    <a:pt x="535" y="140"/>
                  </a:lnTo>
                  <a:lnTo>
                    <a:pt x="539" y="139"/>
                  </a:lnTo>
                  <a:lnTo>
                    <a:pt x="543" y="138"/>
                  </a:lnTo>
                  <a:lnTo>
                    <a:pt x="547" y="137"/>
                  </a:lnTo>
                  <a:lnTo>
                    <a:pt x="551" y="136"/>
                  </a:lnTo>
                  <a:lnTo>
                    <a:pt x="555" y="135"/>
                  </a:lnTo>
                  <a:lnTo>
                    <a:pt x="559" y="135"/>
                  </a:lnTo>
                  <a:lnTo>
                    <a:pt x="563" y="134"/>
                  </a:lnTo>
                  <a:lnTo>
                    <a:pt x="567" y="133"/>
                  </a:lnTo>
                  <a:lnTo>
                    <a:pt x="571" y="132"/>
                  </a:lnTo>
                  <a:lnTo>
                    <a:pt x="575" y="131"/>
                  </a:lnTo>
                  <a:lnTo>
                    <a:pt x="579" y="130"/>
                  </a:lnTo>
                  <a:lnTo>
                    <a:pt x="583" y="130"/>
                  </a:lnTo>
                  <a:lnTo>
                    <a:pt x="587" y="129"/>
                  </a:lnTo>
                  <a:lnTo>
                    <a:pt x="591" y="128"/>
                  </a:lnTo>
                  <a:lnTo>
                    <a:pt x="595" y="127"/>
                  </a:lnTo>
                  <a:lnTo>
                    <a:pt x="599" y="126"/>
                  </a:lnTo>
                  <a:lnTo>
                    <a:pt x="603" y="125"/>
                  </a:lnTo>
                  <a:lnTo>
                    <a:pt x="607" y="125"/>
                  </a:lnTo>
                  <a:lnTo>
                    <a:pt x="611" y="124"/>
                  </a:lnTo>
                  <a:lnTo>
                    <a:pt x="615" y="123"/>
                  </a:lnTo>
                  <a:lnTo>
                    <a:pt x="619" y="122"/>
                  </a:lnTo>
                  <a:lnTo>
                    <a:pt x="623" y="121"/>
                  </a:lnTo>
                  <a:lnTo>
                    <a:pt x="627" y="120"/>
                  </a:lnTo>
                  <a:lnTo>
                    <a:pt x="631" y="120"/>
                  </a:lnTo>
                  <a:lnTo>
                    <a:pt x="635" y="119"/>
                  </a:lnTo>
                  <a:lnTo>
                    <a:pt x="639" y="118"/>
                  </a:lnTo>
                  <a:lnTo>
                    <a:pt x="643" y="117"/>
                  </a:lnTo>
                  <a:lnTo>
                    <a:pt x="647" y="116"/>
                  </a:lnTo>
                  <a:lnTo>
                    <a:pt x="651" y="115"/>
                  </a:lnTo>
                  <a:lnTo>
                    <a:pt x="655" y="115"/>
                  </a:lnTo>
                  <a:lnTo>
                    <a:pt x="659" y="114"/>
                  </a:lnTo>
                  <a:lnTo>
                    <a:pt x="663" y="113"/>
                  </a:lnTo>
                  <a:lnTo>
                    <a:pt x="667" y="112"/>
                  </a:lnTo>
                  <a:lnTo>
                    <a:pt x="671" y="111"/>
                  </a:lnTo>
                  <a:lnTo>
                    <a:pt x="675" y="110"/>
                  </a:lnTo>
                  <a:lnTo>
                    <a:pt x="679" y="109"/>
                  </a:lnTo>
                  <a:lnTo>
                    <a:pt x="684" y="109"/>
                  </a:lnTo>
                  <a:lnTo>
                    <a:pt x="688" y="108"/>
                  </a:lnTo>
                  <a:lnTo>
                    <a:pt x="692" y="107"/>
                  </a:lnTo>
                  <a:lnTo>
                    <a:pt x="696" y="106"/>
                  </a:lnTo>
                  <a:lnTo>
                    <a:pt x="700" y="105"/>
                  </a:lnTo>
                  <a:lnTo>
                    <a:pt x="704" y="104"/>
                  </a:lnTo>
                  <a:lnTo>
                    <a:pt x="708" y="104"/>
                  </a:lnTo>
                  <a:lnTo>
                    <a:pt x="712" y="103"/>
                  </a:lnTo>
                  <a:lnTo>
                    <a:pt x="716" y="102"/>
                  </a:lnTo>
                  <a:lnTo>
                    <a:pt x="720" y="101"/>
                  </a:lnTo>
                  <a:lnTo>
                    <a:pt x="724" y="100"/>
                  </a:lnTo>
                  <a:lnTo>
                    <a:pt x="728" y="99"/>
                  </a:lnTo>
                  <a:lnTo>
                    <a:pt x="732" y="99"/>
                  </a:lnTo>
                  <a:lnTo>
                    <a:pt x="736" y="98"/>
                  </a:lnTo>
                  <a:lnTo>
                    <a:pt x="740" y="97"/>
                  </a:lnTo>
                  <a:lnTo>
                    <a:pt x="744" y="96"/>
                  </a:lnTo>
                  <a:lnTo>
                    <a:pt x="748" y="95"/>
                  </a:lnTo>
                  <a:lnTo>
                    <a:pt x="752" y="94"/>
                  </a:lnTo>
                  <a:lnTo>
                    <a:pt x="756" y="94"/>
                  </a:lnTo>
                  <a:lnTo>
                    <a:pt x="760" y="93"/>
                  </a:lnTo>
                  <a:lnTo>
                    <a:pt x="764" y="92"/>
                  </a:lnTo>
                  <a:lnTo>
                    <a:pt x="768" y="91"/>
                  </a:lnTo>
                  <a:lnTo>
                    <a:pt x="772" y="90"/>
                  </a:lnTo>
                  <a:lnTo>
                    <a:pt x="776" y="89"/>
                  </a:lnTo>
                  <a:lnTo>
                    <a:pt x="780" y="88"/>
                  </a:lnTo>
                  <a:lnTo>
                    <a:pt x="784" y="88"/>
                  </a:lnTo>
                  <a:lnTo>
                    <a:pt x="788" y="87"/>
                  </a:lnTo>
                  <a:lnTo>
                    <a:pt x="792" y="86"/>
                  </a:lnTo>
                  <a:lnTo>
                    <a:pt x="796" y="85"/>
                  </a:lnTo>
                  <a:lnTo>
                    <a:pt x="800" y="84"/>
                  </a:lnTo>
                  <a:lnTo>
                    <a:pt x="804" y="83"/>
                  </a:lnTo>
                  <a:lnTo>
                    <a:pt x="808" y="83"/>
                  </a:lnTo>
                  <a:lnTo>
                    <a:pt x="812" y="82"/>
                  </a:lnTo>
                  <a:lnTo>
                    <a:pt x="816" y="81"/>
                  </a:lnTo>
                  <a:lnTo>
                    <a:pt x="820" y="80"/>
                  </a:lnTo>
                  <a:lnTo>
                    <a:pt x="824" y="79"/>
                  </a:lnTo>
                  <a:lnTo>
                    <a:pt x="828" y="78"/>
                  </a:lnTo>
                  <a:lnTo>
                    <a:pt x="832" y="78"/>
                  </a:lnTo>
                  <a:lnTo>
                    <a:pt x="836" y="77"/>
                  </a:lnTo>
                  <a:lnTo>
                    <a:pt x="840" y="76"/>
                  </a:lnTo>
                  <a:lnTo>
                    <a:pt x="844" y="75"/>
                  </a:lnTo>
                  <a:lnTo>
                    <a:pt x="848" y="74"/>
                  </a:lnTo>
                  <a:lnTo>
                    <a:pt x="852" y="73"/>
                  </a:lnTo>
                  <a:lnTo>
                    <a:pt x="856" y="73"/>
                  </a:lnTo>
                  <a:lnTo>
                    <a:pt x="860" y="72"/>
                  </a:lnTo>
                  <a:lnTo>
                    <a:pt x="864" y="71"/>
                  </a:lnTo>
                  <a:lnTo>
                    <a:pt x="869" y="70"/>
                  </a:lnTo>
                  <a:lnTo>
                    <a:pt x="873" y="69"/>
                  </a:lnTo>
                  <a:lnTo>
                    <a:pt x="877" y="68"/>
                  </a:lnTo>
                  <a:lnTo>
                    <a:pt x="881" y="68"/>
                  </a:lnTo>
                  <a:lnTo>
                    <a:pt x="885" y="67"/>
                  </a:lnTo>
                  <a:lnTo>
                    <a:pt x="889" y="66"/>
                  </a:lnTo>
                  <a:lnTo>
                    <a:pt x="893" y="65"/>
                  </a:lnTo>
                  <a:lnTo>
                    <a:pt x="897" y="64"/>
                  </a:lnTo>
                  <a:lnTo>
                    <a:pt x="901" y="63"/>
                  </a:lnTo>
                  <a:lnTo>
                    <a:pt x="905" y="63"/>
                  </a:lnTo>
                  <a:lnTo>
                    <a:pt x="909" y="62"/>
                  </a:lnTo>
                  <a:lnTo>
                    <a:pt x="913" y="61"/>
                  </a:lnTo>
                  <a:lnTo>
                    <a:pt x="917" y="60"/>
                  </a:lnTo>
                  <a:lnTo>
                    <a:pt x="921" y="59"/>
                  </a:lnTo>
                  <a:lnTo>
                    <a:pt x="925" y="58"/>
                  </a:lnTo>
                  <a:lnTo>
                    <a:pt x="929" y="57"/>
                  </a:lnTo>
                  <a:lnTo>
                    <a:pt x="933" y="57"/>
                  </a:lnTo>
                  <a:lnTo>
                    <a:pt x="937" y="56"/>
                  </a:lnTo>
                  <a:lnTo>
                    <a:pt x="941" y="55"/>
                  </a:lnTo>
                  <a:lnTo>
                    <a:pt x="945" y="54"/>
                  </a:lnTo>
                  <a:lnTo>
                    <a:pt x="949" y="53"/>
                  </a:lnTo>
                  <a:lnTo>
                    <a:pt x="953" y="52"/>
                  </a:lnTo>
                  <a:lnTo>
                    <a:pt x="957" y="52"/>
                  </a:lnTo>
                  <a:lnTo>
                    <a:pt x="961" y="51"/>
                  </a:lnTo>
                  <a:lnTo>
                    <a:pt x="965" y="50"/>
                  </a:lnTo>
                  <a:lnTo>
                    <a:pt x="969" y="49"/>
                  </a:lnTo>
                  <a:lnTo>
                    <a:pt x="973" y="48"/>
                  </a:lnTo>
                  <a:lnTo>
                    <a:pt x="977" y="47"/>
                  </a:lnTo>
                  <a:lnTo>
                    <a:pt x="981" y="47"/>
                  </a:lnTo>
                  <a:lnTo>
                    <a:pt x="985" y="46"/>
                  </a:lnTo>
                  <a:lnTo>
                    <a:pt x="989" y="45"/>
                  </a:lnTo>
                  <a:lnTo>
                    <a:pt x="993" y="44"/>
                  </a:lnTo>
                  <a:lnTo>
                    <a:pt x="997" y="43"/>
                  </a:lnTo>
                  <a:lnTo>
                    <a:pt x="1001" y="42"/>
                  </a:lnTo>
                  <a:lnTo>
                    <a:pt x="1005" y="42"/>
                  </a:lnTo>
                  <a:lnTo>
                    <a:pt x="1009" y="41"/>
                  </a:lnTo>
                  <a:lnTo>
                    <a:pt x="1013" y="40"/>
                  </a:lnTo>
                  <a:lnTo>
                    <a:pt x="1017" y="39"/>
                  </a:lnTo>
                  <a:lnTo>
                    <a:pt x="1021" y="38"/>
                  </a:lnTo>
                  <a:lnTo>
                    <a:pt x="1025" y="37"/>
                  </a:lnTo>
                  <a:lnTo>
                    <a:pt x="1029" y="37"/>
                  </a:lnTo>
                  <a:lnTo>
                    <a:pt x="1033" y="36"/>
                  </a:lnTo>
                  <a:lnTo>
                    <a:pt x="1037" y="35"/>
                  </a:lnTo>
                  <a:lnTo>
                    <a:pt x="1041" y="34"/>
                  </a:lnTo>
                  <a:lnTo>
                    <a:pt x="1045" y="33"/>
                  </a:lnTo>
                  <a:lnTo>
                    <a:pt x="1049" y="32"/>
                  </a:lnTo>
                  <a:lnTo>
                    <a:pt x="1053" y="31"/>
                  </a:lnTo>
                  <a:lnTo>
                    <a:pt x="1058" y="31"/>
                  </a:lnTo>
                  <a:lnTo>
                    <a:pt x="1062" y="30"/>
                  </a:lnTo>
                  <a:lnTo>
                    <a:pt x="1066" y="29"/>
                  </a:lnTo>
                  <a:lnTo>
                    <a:pt x="1070" y="28"/>
                  </a:lnTo>
                  <a:lnTo>
                    <a:pt x="1074" y="27"/>
                  </a:lnTo>
                  <a:lnTo>
                    <a:pt x="1078" y="26"/>
                  </a:lnTo>
                  <a:lnTo>
                    <a:pt x="1082" y="26"/>
                  </a:lnTo>
                  <a:lnTo>
                    <a:pt x="1086" y="25"/>
                  </a:lnTo>
                  <a:lnTo>
                    <a:pt x="1090" y="24"/>
                  </a:lnTo>
                  <a:lnTo>
                    <a:pt x="1094" y="23"/>
                  </a:lnTo>
                  <a:lnTo>
                    <a:pt x="1098" y="22"/>
                  </a:lnTo>
                  <a:lnTo>
                    <a:pt x="1102" y="21"/>
                  </a:lnTo>
                  <a:lnTo>
                    <a:pt x="1106" y="21"/>
                  </a:lnTo>
                  <a:lnTo>
                    <a:pt x="1110" y="20"/>
                  </a:lnTo>
                  <a:lnTo>
                    <a:pt x="1114" y="19"/>
                  </a:lnTo>
                  <a:lnTo>
                    <a:pt x="1118" y="18"/>
                  </a:lnTo>
                  <a:lnTo>
                    <a:pt x="1122" y="17"/>
                  </a:lnTo>
                  <a:lnTo>
                    <a:pt x="1126" y="16"/>
                  </a:lnTo>
                  <a:lnTo>
                    <a:pt x="1130" y="16"/>
                  </a:lnTo>
                  <a:lnTo>
                    <a:pt x="1134" y="15"/>
                  </a:lnTo>
                  <a:lnTo>
                    <a:pt x="1138" y="14"/>
                  </a:lnTo>
                  <a:lnTo>
                    <a:pt x="1142" y="13"/>
                  </a:lnTo>
                  <a:lnTo>
                    <a:pt x="1146" y="12"/>
                  </a:lnTo>
                  <a:lnTo>
                    <a:pt x="1150" y="11"/>
                  </a:lnTo>
                  <a:lnTo>
                    <a:pt x="1154" y="11"/>
                  </a:lnTo>
                  <a:lnTo>
                    <a:pt x="1158" y="10"/>
                  </a:lnTo>
                  <a:lnTo>
                    <a:pt x="1162" y="9"/>
                  </a:lnTo>
                  <a:lnTo>
                    <a:pt x="1166" y="8"/>
                  </a:lnTo>
                  <a:lnTo>
                    <a:pt x="1170" y="7"/>
                  </a:lnTo>
                  <a:lnTo>
                    <a:pt x="1174" y="6"/>
                  </a:lnTo>
                  <a:lnTo>
                    <a:pt x="1178" y="5"/>
                  </a:lnTo>
                  <a:lnTo>
                    <a:pt x="1182" y="5"/>
                  </a:lnTo>
                  <a:lnTo>
                    <a:pt x="1186" y="4"/>
                  </a:lnTo>
                  <a:lnTo>
                    <a:pt x="1190" y="3"/>
                  </a:lnTo>
                  <a:lnTo>
                    <a:pt x="1194" y="2"/>
                  </a:lnTo>
                  <a:lnTo>
                    <a:pt x="1198" y="1"/>
                  </a:lnTo>
                  <a:lnTo>
                    <a:pt x="1202" y="0"/>
                  </a:lnTo>
                </a:path>
              </a:pathLst>
            </a:custGeom>
            <a:noFill/>
            <a:ln w="22225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Line 29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Line 30"/>
            <p:cNvSpPr>
              <a:spLocks noChangeShapeType="1"/>
            </p:cNvSpPr>
            <p:nvPr/>
          </p:nvSpPr>
          <p:spPr bwMode="auto">
            <a:xfrm flipH="1">
              <a:off x="492" y="357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Rectangle 31"/>
            <p:cNvSpPr>
              <a:spLocks noChangeArrowheads="1"/>
            </p:cNvSpPr>
            <p:nvPr/>
          </p:nvSpPr>
          <p:spPr bwMode="auto">
            <a:xfrm rot="16200000">
              <a:off x="278" y="342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4" name="Line 32"/>
            <p:cNvSpPr>
              <a:spLocks noChangeShapeType="1"/>
            </p:cNvSpPr>
            <p:nvPr/>
          </p:nvSpPr>
          <p:spPr bwMode="auto">
            <a:xfrm flipH="1">
              <a:off x="492" y="2813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Rectangle 33"/>
            <p:cNvSpPr>
              <a:spLocks noChangeArrowheads="1"/>
            </p:cNvSpPr>
            <p:nvPr/>
          </p:nvSpPr>
          <p:spPr bwMode="auto">
            <a:xfrm rot="16200000">
              <a:off x="278" y="267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6" name="Line 34"/>
            <p:cNvSpPr>
              <a:spLocks noChangeShapeType="1"/>
            </p:cNvSpPr>
            <p:nvPr/>
          </p:nvSpPr>
          <p:spPr bwMode="auto">
            <a:xfrm flipH="1">
              <a:off x="492" y="2055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Rectangle 35"/>
            <p:cNvSpPr>
              <a:spLocks noChangeArrowheads="1"/>
            </p:cNvSpPr>
            <p:nvPr/>
          </p:nvSpPr>
          <p:spPr bwMode="auto">
            <a:xfrm rot="16200000">
              <a:off x="278" y="191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8" name="Line 36"/>
            <p:cNvSpPr>
              <a:spLocks noChangeShapeType="1"/>
            </p:cNvSpPr>
            <p:nvPr/>
          </p:nvSpPr>
          <p:spPr bwMode="auto">
            <a:xfrm flipH="1">
              <a:off x="492" y="1298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Rectangle 37"/>
            <p:cNvSpPr>
              <a:spLocks noChangeArrowheads="1"/>
            </p:cNvSpPr>
            <p:nvPr/>
          </p:nvSpPr>
          <p:spPr bwMode="auto">
            <a:xfrm rot="16200000">
              <a:off x="278" y="115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" name="Line 38"/>
            <p:cNvSpPr>
              <a:spLocks noChangeShapeType="1"/>
            </p:cNvSpPr>
            <p:nvPr/>
          </p:nvSpPr>
          <p:spPr bwMode="auto">
            <a:xfrm flipH="1">
              <a:off x="492" y="540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Rectangle 39"/>
            <p:cNvSpPr>
              <a:spLocks noChangeArrowheads="1"/>
            </p:cNvSpPr>
            <p:nvPr/>
          </p:nvSpPr>
          <p:spPr bwMode="auto">
            <a:xfrm rot="16200000">
              <a:off x="278" y="39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" name="Rectangle 40"/>
            <p:cNvSpPr>
              <a:spLocks noChangeArrowheads="1"/>
            </p:cNvSpPr>
            <p:nvPr/>
          </p:nvSpPr>
          <p:spPr bwMode="auto">
            <a:xfrm rot="16200000">
              <a:off x="-465" y="1887"/>
              <a:ext cx="131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Percent Employed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" name="Line 41"/>
            <p:cNvSpPr>
              <a:spLocks noChangeShapeType="1"/>
            </p:cNvSpPr>
            <p:nvPr/>
          </p:nvSpPr>
          <p:spPr bwMode="auto">
            <a:xfrm>
              <a:off x="548" y="366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Line 42"/>
            <p:cNvSpPr>
              <a:spLocks noChangeShapeType="1"/>
            </p:cNvSpPr>
            <p:nvPr/>
          </p:nvSpPr>
          <p:spPr bwMode="auto">
            <a:xfrm>
              <a:off x="64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Rectangle 43"/>
            <p:cNvSpPr>
              <a:spLocks noChangeArrowheads="1"/>
            </p:cNvSpPr>
            <p:nvPr/>
          </p:nvSpPr>
          <p:spPr bwMode="auto">
            <a:xfrm>
              <a:off x="482" y="3752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6" name="Line 44"/>
            <p:cNvSpPr>
              <a:spLocks noChangeShapeType="1"/>
            </p:cNvSpPr>
            <p:nvPr/>
          </p:nvSpPr>
          <p:spPr bwMode="auto">
            <a:xfrm>
              <a:off x="203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Rectangle 45"/>
            <p:cNvSpPr>
              <a:spLocks noChangeArrowheads="1"/>
            </p:cNvSpPr>
            <p:nvPr/>
          </p:nvSpPr>
          <p:spPr bwMode="auto">
            <a:xfrm>
              <a:off x="1878" y="3752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2" name="Line 46"/>
            <p:cNvSpPr>
              <a:spLocks noChangeShapeType="1"/>
            </p:cNvSpPr>
            <p:nvPr/>
          </p:nvSpPr>
          <p:spPr bwMode="auto">
            <a:xfrm>
              <a:off x="343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Rectangle 47"/>
            <p:cNvSpPr>
              <a:spLocks noChangeArrowheads="1"/>
            </p:cNvSpPr>
            <p:nvPr/>
          </p:nvSpPr>
          <p:spPr bwMode="auto">
            <a:xfrm>
              <a:off x="3278" y="3752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4" name="Line 48"/>
            <p:cNvSpPr>
              <a:spLocks noChangeShapeType="1"/>
            </p:cNvSpPr>
            <p:nvPr/>
          </p:nvSpPr>
          <p:spPr bwMode="auto">
            <a:xfrm>
              <a:off x="4838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5" name="Rectangle 49"/>
            <p:cNvSpPr>
              <a:spLocks noChangeArrowheads="1"/>
            </p:cNvSpPr>
            <p:nvPr/>
          </p:nvSpPr>
          <p:spPr bwMode="auto">
            <a:xfrm>
              <a:off x="4678" y="3752"/>
              <a:ext cx="40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6" name="Rectangle 50"/>
            <p:cNvSpPr>
              <a:spLocks noChangeArrowheads="1"/>
            </p:cNvSpPr>
            <p:nvPr/>
          </p:nvSpPr>
          <p:spPr bwMode="auto">
            <a:xfrm>
              <a:off x="2493" y="3937"/>
              <a:ext cx="130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Child Year of Birth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7" name="Rectangle 51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Children’s Employment Rates at Age 30 by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Income Percentile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Trends for Children with Parents in the Bottom Income Quintile in the PSID, 1950-1984</a:t>
            </a:r>
            <a:endParaRPr lang="en-US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" name="Rectangle 354"/>
          <p:cNvSpPr>
            <a:spLocks noChangeArrowheads="1"/>
          </p:cNvSpPr>
          <p:nvPr/>
        </p:nvSpPr>
        <p:spPr bwMode="auto">
          <a:xfrm>
            <a:off x="5292725" y="6553200"/>
            <a:ext cx="769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Female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57" name="Oval 351"/>
          <p:cNvSpPr>
            <a:spLocks noChangeArrowheads="1"/>
          </p:cNvSpPr>
          <p:nvPr/>
        </p:nvSpPr>
        <p:spPr bwMode="auto">
          <a:xfrm>
            <a:off x="3730550" y="665398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8" name="Rectangle 354"/>
          <p:cNvSpPr>
            <a:spLocks noChangeArrowheads="1"/>
          </p:cNvSpPr>
          <p:nvPr/>
        </p:nvSpPr>
        <p:spPr bwMode="auto">
          <a:xfrm>
            <a:off x="3995663" y="6553200"/>
            <a:ext cx="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59" name="Oval 47"/>
          <p:cNvSpPr>
            <a:spLocks noChangeArrowheads="1"/>
          </p:cNvSpPr>
          <p:nvPr/>
        </p:nvSpPr>
        <p:spPr bwMode="auto">
          <a:xfrm>
            <a:off x="5029200" y="6653986"/>
            <a:ext cx="98425" cy="100013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8563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-4763" y="98425"/>
            <a:ext cx="9258301" cy="6661150"/>
            <a:chOff x="-3" y="62"/>
            <a:chExt cx="5832" cy="4196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-3" y="62"/>
              <a:ext cx="5766" cy="4196"/>
              <a:chOff x="-3" y="62"/>
              <a:chExt cx="5766" cy="4196"/>
            </a:xfrm>
          </p:grpSpPr>
          <p:sp>
            <p:nvSpPr>
              <p:cNvPr id="463" name="Rectangle 5"/>
              <p:cNvSpPr>
                <a:spLocks noChangeArrowheads="1"/>
              </p:cNvSpPr>
              <p:nvPr/>
            </p:nvSpPr>
            <p:spPr bwMode="auto">
              <a:xfrm>
                <a:off x="-3" y="62"/>
                <a:ext cx="5766" cy="41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4" name="Rectangle 6"/>
              <p:cNvSpPr>
                <a:spLocks noChangeArrowheads="1"/>
              </p:cNvSpPr>
              <p:nvPr/>
            </p:nvSpPr>
            <p:spPr bwMode="auto">
              <a:xfrm>
                <a:off x="0" y="68"/>
                <a:ext cx="5757" cy="4187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" name="Rectangle 7"/>
              <p:cNvSpPr>
                <a:spLocks noChangeArrowheads="1"/>
              </p:cNvSpPr>
              <p:nvPr/>
            </p:nvSpPr>
            <p:spPr bwMode="auto">
              <a:xfrm>
                <a:off x="548" y="449"/>
                <a:ext cx="5083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" name="Line 8"/>
              <p:cNvSpPr>
                <a:spLocks noChangeShapeType="1"/>
              </p:cNvSpPr>
              <p:nvPr/>
            </p:nvSpPr>
            <p:spPr bwMode="auto">
              <a:xfrm>
                <a:off x="548" y="3571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" name="Line 9"/>
              <p:cNvSpPr>
                <a:spLocks noChangeShapeType="1"/>
              </p:cNvSpPr>
              <p:nvPr/>
            </p:nvSpPr>
            <p:spPr bwMode="auto">
              <a:xfrm>
                <a:off x="548" y="2813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" name="Line 10"/>
              <p:cNvSpPr>
                <a:spLocks noChangeShapeType="1"/>
              </p:cNvSpPr>
              <p:nvPr/>
            </p:nvSpPr>
            <p:spPr bwMode="auto">
              <a:xfrm>
                <a:off x="548" y="2055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" name="Line 11"/>
              <p:cNvSpPr>
                <a:spLocks noChangeShapeType="1"/>
              </p:cNvSpPr>
              <p:nvPr/>
            </p:nvSpPr>
            <p:spPr bwMode="auto">
              <a:xfrm>
                <a:off x="548" y="1298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" name="Line 12"/>
              <p:cNvSpPr>
                <a:spLocks noChangeShapeType="1"/>
              </p:cNvSpPr>
              <p:nvPr/>
            </p:nvSpPr>
            <p:spPr bwMode="auto">
              <a:xfrm>
                <a:off x="548" y="540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" name="Oval 13"/>
              <p:cNvSpPr>
                <a:spLocks noChangeArrowheads="1"/>
              </p:cNvSpPr>
              <p:nvPr/>
            </p:nvSpPr>
            <p:spPr bwMode="auto">
              <a:xfrm>
                <a:off x="670" y="333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" name="Oval 14"/>
              <p:cNvSpPr>
                <a:spLocks noChangeArrowheads="1"/>
              </p:cNvSpPr>
              <p:nvPr/>
            </p:nvSpPr>
            <p:spPr bwMode="auto">
              <a:xfrm>
                <a:off x="719" y="3180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" name="Oval 15"/>
              <p:cNvSpPr>
                <a:spLocks noChangeArrowheads="1"/>
              </p:cNvSpPr>
              <p:nvPr/>
            </p:nvSpPr>
            <p:spPr bwMode="auto">
              <a:xfrm>
                <a:off x="768" y="310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" name="Oval 16"/>
              <p:cNvSpPr>
                <a:spLocks noChangeArrowheads="1"/>
              </p:cNvSpPr>
              <p:nvPr/>
            </p:nvSpPr>
            <p:spPr bwMode="auto">
              <a:xfrm>
                <a:off x="817" y="30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" name="Oval 17"/>
              <p:cNvSpPr>
                <a:spLocks noChangeArrowheads="1"/>
              </p:cNvSpPr>
              <p:nvPr/>
            </p:nvSpPr>
            <p:spPr bwMode="auto">
              <a:xfrm>
                <a:off x="866" y="2981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" name="Oval 18"/>
              <p:cNvSpPr>
                <a:spLocks noChangeArrowheads="1"/>
              </p:cNvSpPr>
              <p:nvPr/>
            </p:nvSpPr>
            <p:spPr bwMode="auto">
              <a:xfrm>
                <a:off x="915" y="293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" name="Oval 19"/>
              <p:cNvSpPr>
                <a:spLocks noChangeArrowheads="1"/>
              </p:cNvSpPr>
              <p:nvPr/>
            </p:nvSpPr>
            <p:spPr bwMode="auto">
              <a:xfrm>
                <a:off x="963" y="288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" name="Oval 20"/>
              <p:cNvSpPr>
                <a:spLocks noChangeArrowheads="1"/>
              </p:cNvSpPr>
              <p:nvPr/>
            </p:nvSpPr>
            <p:spPr bwMode="auto">
              <a:xfrm>
                <a:off x="1012" y="284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0" name="Oval 21"/>
              <p:cNvSpPr>
                <a:spLocks noChangeArrowheads="1"/>
              </p:cNvSpPr>
              <p:nvPr/>
            </p:nvSpPr>
            <p:spPr bwMode="auto">
              <a:xfrm>
                <a:off x="1061" y="280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1" name="Oval 22"/>
              <p:cNvSpPr>
                <a:spLocks noChangeArrowheads="1"/>
              </p:cNvSpPr>
              <p:nvPr/>
            </p:nvSpPr>
            <p:spPr bwMode="auto">
              <a:xfrm>
                <a:off x="1110" y="280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2" name="Oval 23"/>
              <p:cNvSpPr>
                <a:spLocks noChangeArrowheads="1"/>
              </p:cNvSpPr>
              <p:nvPr/>
            </p:nvSpPr>
            <p:spPr bwMode="auto">
              <a:xfrm>
                <a:off x="1159" y="276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3" name="Oval 24"/>
              <p:cNvSpPr>
                <a:spLocks noChangeArrowheads="1"/>
              </p:cNvSpPr>
              <p:nvPr/>
            </p:nvSpPr>
            <p:spPr bwMode="auto">
              <a:xfrm>
                <a:off x="1208" y="272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4" name="Oval 25"/>
              <p:cNvSpPr>
                <a:spLocks noChangeArrowheads="1"/>
              </p:cNvSpPr>
              <p:nvPr/>
            </p:nvSpPr>
            <p:spPr bwMode="auto">
              <a:xfrm>
                <a:off x="1257" y="270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" name="Oval 26"/>
              <p:cNvSpPr>
                <a:spLocks noChangeArrowheads="1"/>
              </p:cNvSpPr>
              <p:nvPr/>
            </p:nvSpPr>
            <p:spPr bwMode="auto">
              <a:xfrm>
                <a:off x="1306" y="2684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6" name="Oval 27"/>
              <p:cNvSpPr>
                <a:spLocks noChangeArrowheads="1"/>
              </p:cNvSpPr>
              <p:nvPr/>
            </p:nvSpPr>
            <p:spPr bwMode="auto">
              <a:xfrm>
                <a:off x="1354" y="263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7" name="Oval 28"/>
              <p:cNvSpPr>
                <a:spLocks noChangeArrowheads="1"/>
              </p:cNvSpPr>
              <p:nvPr/>
            </p:nvSpPr>
            <p:spPr bwMode="auto">
              <a:xfrm>
                <a:off x="1403" y="262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8" name="Oval 29"/>
              <p:cNvSpPr>
                <a:spLocks noChangeArrowheads="1"/>
              </p:cNvSpPr>
              <p:nvPr/>
            </p:nvSpPr>
            <p:spPr bwMode="auto">
              <a:xfrm>
                <a:off x="1452" y="260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9" name="Oval 30"/>
              <p:cNvSpPr>
                <a:spLocks noChangeArrowheads="1"/>
              </p:cNvSpPr>
              <p:nvPr/>
            </p:nvSpPr>
            <p:spPr bwMode="auto">
              <a:xfrm>
                <a:off x="1501" y="257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0" name="Oval 31"/>
              <p:cNvSpPr>
                <a:spLocks noChangeArrowheads="1"/>
              </p:cNvSpPr>
              <p:nvPr/>
            </p:nvSpPr>
            <p:spPr bwMode="auto">
              <a:xfrm>
                <a:off x="1550" y="256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1" name="Oval 32"/>
              <p:cNvSpPr>
                <a:spLocks noChangeArrowheads="1"/>
              </p:cNvSpPr>
              <p:nvPr/>
            </p:nvSpPr>
            <p:spPr bwMode="auto">
              <a:xfrm>
                <a:off x="1599" y="253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2" name="Oval 33"/>
              <p:cNvSpPr>
                <a:spLocks noChangeArrowheads="1"/>
              </p:cNvSpPr>
              <p:nvPr/>
            </p:nvSpPr>
            <p:spPr bwMode="auto">
              <a:xfrm>
                <a:off x="1648" y="248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3" name="Oval 34"/>
              <p:cNvSpPr>
                <a:spLocks noChangeArrowheads="1"/>
              </p:cNvSpPr>
              <p:nvPr/>
            </p:nvSpPr>
            <p:spPr bwMode="auto">
              <a:xfrm>
                <a:off x="1697" y="2478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4" name="Oval 35"/>
              <p:cNvSpPr>
                <a:spLocks noChangeArrowheads="1"/>
              </p:cNvSpPr>
              <p:nvPr/>
            </p:nvSpPr>
            <p:spPr bwMode="auto">
              <a:xfrm>
                <a:off x="1745" y="242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5" name="Oval 36"/>
              <p:cNvSpPr>
                <a:spLocks noChangeArrowheads="1"/>
              </p:cNvSpPr>
              <p:nvPr/>
            </p:nvSpPr>
            <p:spPr bwMode="auto">
              <a:xfrm>
                <a:off x="1794" y="24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5" name="Oval 37"/>
              <p:cNvSpPr>
                <a:spLocks noChangeArrowheads="1"/>
              </p:cNvSpPr>
              <p:nvPr/>
            </p:nvSpPr>
            <p:spPr bwMode="auto">
              <a:xfrm>
                <a:off x="1843" y="239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6" name="Oval 38"/>
              <p:cNvSpPr>
                <a:spLocks noChangeArrowheads="1"/>
              </p:cNvSpPr>
              <p:nvPr/>
            </p:nvSpPr>
            <p:spPr bwMode="auto">
              <a:xfrm>
                <a:off x="1892" y="2356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7" name="Oval 39"/>
              <p:cNvSpPr>
                <a:spLocks noChangeArrowheads="1"/>
              </p:cNvSpPr>
              <p:nvPr/>
            </p:nvSpPr>
            <p:spPr bwMode="auto">
              <a:xfrm>
                <a:off x="1941" y="234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8" name="Oval 40"/>
              <p:cNvSpPr>
                <a:spLocks noChangeArrowheads="1"/>
              </p:cNvSpPr>
              <p:nvPr/>
            </p:nvSpPr>
            <p:spPr bwMode="auto">
              <a:xfrm>
                <a:off x="1990" y="231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9" name="Oval 41"/>
              <p:cNvSpPr>
                <a:spLocks noChangeArrowheads="1"/>
              </p:cNvSpPr>
              <p:nvPr/>
            </p:nvSpPr>
            <p:spPr bwMode="auto">
              <a:xfrm>
                <a:off x="2039" y="227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" name="Oval 42"/>
              <p:cNvSpPr>
                <a:spLocks noChangeArrowheads="1"/>
              </p:cNvSpPr>
              <p:nvPr/>
            </p:nvSpPr>
            <p:spPr bwMode="auto">
              <a:xfrm>
                <a:off x="2088" y="224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1" name="Oval 43"/>
              <p:cNvSpPr>
                <a:spLocks noChangeArrowheads="1"/>
              </p:cNvSpPr>
              <p:nvPr/>
            </p:nvSpPr>
            <p:spPr bwMode="auto">
              <a:xfrm>
                <a:off x="2140" y="224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2" name="Oval 44"/>
              <p:cNvSpPr>
                <a:spLocks noChangeArrowheads="1"/>
              </p:cNvSpPr>
              <p:nvPr/>
            </p:nvSpPr>
            <p:spPr bwMode="auto">
              <a:xfrm>
                <a:off x="2189" y="219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" name="Oval 45"/>
              <p:cNvSpPr>
                <a:spLocks noChangeArrowheads="1"/>
              </p:cNvSpPr>
              <p:nvPr/>
            </p:nvSpPr>
            <p:spPr bwMode="auto">
              <a:xfrm>
                <a:off x="2238" y="216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" name="Oval 46"/>
              <p:cNvSpPr>
                <a:spLocks noChangeArrowheads="1"/>
              </p:cNvSpPr>
              <p:nvPr/>
            </p:nvSpPr>
            <p:spPr bwMode="auto">
              <a:xfrm>
                <a:off x="2287" y="2153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" name="Oval 47"/>
              <p:cNvSpPr>
                <a:spLocks noChangeArrowheads="1"/>
              </p:cNvSpPr>
              <p:nvPr/>
            </p:nvSpPr>
            <p:spPr bwMode="auto">
              <a:xfrm>
                <a:off x="2335" y="210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" name="Oval 48"/>
              <p:cNvSpPr>
                <a:spLocks noChangeArrowheads="1"/>
              </p:cNvSpPr>
              <p:nvPr/>
            </p:nvSpPr>
            <p:spPr bwMode="auto">
              <a:xfrm>
                <a:off x="2384" y="20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" name="Oval 49"/>
              <p:cNvSpPr>
                <a:spLocks noChangeArrowheads="1"/>
              </p:cNvSpPr>
              <p:nvPr/>
            </p:nvSpPr>
            <p:spPr bwMode="auto">
              <a:xfrm>
                <a:off x="2433" y="204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" name="Oval 50"/>
              <p:cNvSpPr>
                <a:spLocks noChangeArrowheads="1"/>
              </p:cNvSpPr>
              <p:nvPr/>
            </p:nvSpPr>
            <p:spPr bwMode="auto">
              <a:xfrm>
                <a:off x="2482" y="20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" name="Oval 51"/>
              <p:cNvSpPr>
                <a:spLocks noChangeArrowheads="1"/>
              </p:cNvSpPr>
              <p:nvPr/>
            </p:nvSpPr>
            <p:spPr bwMode="auto">
              <a:xfrm>
                <a:off x="2531" y="201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" name="Oval 52"/>
              <p:cNvSpPr>
                <a:spLocks noChangeArrowheads="1"/>
              </p:cNvSpPr>
              <p:nvPr/>
            </p:nvSpPr>
            <p:spPr bwMode="auto">
              <a:xfrm>
                <a:off x="2580" y="19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" name="Oval 53"/>
              <p:cNvSpPr>
                <a:spLocks noChangeArrowheads="1"/>
              </p:cNvSpPr>
              <p:nvPr/>
            </p:nvSpPr>
            <p:spPr bwMode="auto">
              <a:xfrm>
                <a:off x="2629" y="196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2" name="Oval 54"/>
              <p:cNvSpPr>
                <a:spLocks noChangeArrowheads="1"/>
              </p:cNvSpPr>
              <p:nvPr/>
            </p:nvSpPr>
            <p:spPr bwMode="auto">
              <a:xfrm>
                <a:off x="2678" y="1940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3" name="Oval 55"/>
              <p:cNvSpPr>
                <a:spLocks noChangeArrowheads="1"/>
              </p:cNvSpPr>
              <p:nvPr/>
            </p:nvSpPr>
            <p:spPr bwMode="auto">
              <a:xfrm>
                <a:off x="2726" y="1923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4" name="Oval 56"/>
              <p:cNvSpPr>
                <a:spLocks noChangeArrowheads="1"/>
              </p:cNvSpPr>
              <p:nvPr/>
            </p:nvSpPr>
            <p:spPr bwMode="auto">
              <a:xfrm>
                <a:off x="2775" y="190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5" name="Oval 57"/>
              <p:cNvSpPr>
                <a:spLocks noChangeArrowheads="1"/>
              </p:cNvSpPr>
              <p:nvPr/>
            </p:nvSpPr>
            <p:spPr bwMode="auto">
              <a:xfrm>
                <a:off x="2824" y="187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" name="Oval 58"/>
              <p:cNvSpPr>
                <a:spLocks noChangeArrowheads="1"/>
              </p:cNvSpPr>
              <p:nvPr/>
            </p:nvSpPr>
            <p:spPr bwMode="auto">
              <a:xfrm>
                <a:off x="2873" y="184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" name="Oval 59"/>
              <p:cNvSpPr>
                <a:spLocks noChangeArrowheads="1"/>
              </p:cNvSpPr>
              <p:nvPr/>
            </p:nvSpPr>
            <p:spPr bwMode="auto">
              <a:xfrm>
                <a:off x="2922" y="182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" name="Oval 60"/>
              <p:cNvSpPr>
                <a:spLocks noChangeArrowheads="1"/>
              </p:cNvSpPr>
              <p:nvPr/>
            </p:nvSpPr>
            <p:spPr bwMode="auto">
              <a:xfrm>
                <a:off x="2971" y="179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9" name="Oval 61"/>
              <p:cNvSpPr>
                <a:spLocks noChangeArrowheads="1"/>
              </p:cNvSpPr>
              <p:nvPr/>
            </p:nvSpPr>
            <p:spPr bwMode="auto">
              <a:xfrm>
                <a:off x="3020" y="17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0" name="Oval 62"/>
              <p:cNvSpPr>
                <a:spLocks noChangeArrowheads="1"/>
              </p:cNvSpPr>
              <p:nvPr/>
            </p:nvSpPr>
            <p:spPr bwMode="auto">
              <a:xfrm>
                <a:off x="3069" y="1769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" name="Oval 63"/>
              <p:cNvSpPr>
                <a:spLocks noChangeArrowheads="1"/>
              </p:cNvSpPr>
              <p:nvPr/>
            </p:nvSpPr>
            <p:spPr bwMode="auto">
              <a:xfrm>
                <a:off x="3117" y="17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2" name="Oval 64"/>
              <p:cNvSpPr>
                <a:spLocks noChangeArrowheads="1"/>
              </p:cNvSpPr>
              <p:nvPr/>
            </p:nvSpPr>
            <p:spPr bwMode="auto">
              <a:xfrm>
                <a:off x="3166" y="170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3" name="Oval 65"/>
              <p:cNvSpPr>
                <a:spLocks noChangeArrowheads="1"/>
              </p:cNvSpPr>
              <p:nvPr/>
            </p:nvSpPr>
            <p:spPr bwMode="auto">
              <a:xfrm>
                <a:off x="3215" y="16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4" name="Oval 66"/>
              <p:cNvSpPr>
                <a:spLocks noChangeArrowheads="1"/>
              </p:cNvSpPr>
              <p:nvPr/>
            </p:nvSpPr>
            <p:spPr bwMode="auto">
              <a:xfrm>
                <a:off x="3264" y="168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5" name="Oval 67"/>
              <p:cNvSpPr>
                <a:spLocks noChangeArrowheads="1"/>
              </p:cNvSpPr>
              <p:nvPr/>
            </p:nvSpPr>
            <p:spPr bwMode="auto">
              <a:xfrm>
                <a:off x="3313" y="166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6" name="Oval 68"/>
              <p:cNvSpPr>
                <a:spLocks noChangeArrowheads="1"/>
              </p:cNvSpPr>
              <p:nvPr/>
            </p:nvSpPr>
            <p:spPr bwMode="auto">
              <a:xfrm>
                <a:off x="3362" y="163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7" name="Oval 69"/>
              <p:cNvSpPr>
                <a:spLocks noChangeArrowheads="1"/>
              </p:cNvSpPr>
              <p:nvPr/>
            </p:nvSpPr>
            <p:spPr bwMode="auto">
              <a:xfrm>
                <a:off x="3411" y="16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8" name="Oval 70"/>
              <p:cNvSpPr>
                <a:spLocks noChangeArrowheads="1"/>
              </p:cNvSpPr>
              <p:nvPr/>
            </p:nvSpPr>
            <p:spPr bwMode="auto">
              <a:xfrm>
                <a:off x="3459" y="160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9" name="Oval 71"/>
              <p:cNvSpPr>
                <a:spLocks noChangeArrowheads="1"/>
              </p:cNvSpPr>
              <p:nvPr/>
            </p:nvSpPr>
            <p:spPr bwMode="auto">
              <a:xfrm>
                <a:off x="3508" y="156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0" name="Oval 72"/>
              <p:cNvSpPr>
                <a:spLocks noChangeArrowheads="1"/>
              </p:cNvSpPr>
              <p:nvPr/>
            </p:nvSpPr>
            <p:spPr bwMode="auto">
              <a:xfrm>
                <a:off x="3557" y="156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" name="Oval 73"/>
              <p:cNvSpPr>
                <a:spLocks noChangeArrowheads="1"/>
              </p:cNvSpPr>
              <p:nvPr/>
            </p:nvSpPr>
            <p:spPr bwMode="auto">
              <a:xfrm>
                <a:off x="3606" y="152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" name="Oval 74"/>
              <p:cNvSpPr>
                <a:spLocks noChangeArrowheads="1"/>
              </p:cNvSpPr>
              <p:nvPr/>
            </p:nvSpPr>
            <p:spPr bwMode="auto">
              <a:xfrm>
                <a:off x="3655" y="15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3" name="Oval 75"/>
              <p:cNvSpPr>
                <a:spLocks noChangeArrowheads="1"/>
              </p:cNvSpPr>
              <p:nvPr/>
            </p:nvSpPr>
            <p:spPr bwMode="auto">
              <a:xfrm>
                <a:off x="3704" y="148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4" name="Oval 76"/>
              <p:cNvSpPr>
                <a:spLocks noChangeArrowheads="1"/>
              </p:cNvSpPr>
              <p:nvPr/>
            </p:nvSpPr>
            <p:spPr bwMode="auto">
              <a:xfrm>
                <a:off x="3753" y="148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5" name="Oval 77"/>
              <p:cNvSpPr>
                <a:spLocks noChangeArrowheads="1"/>
              </p:cNvSpPr>
              <p:nvPr/>
            </p:nvSpPr>
            <p:spPr bwMode="auto">
              <a:xfrm>
                <a:off x="3805" y="144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6" name="Oval 78"/>
              <p:cNvSpPr>
                <a:spLocks noChangeArrowheads="1"/>
              </p:cNvSpPr>
              <p:nvPr/>
            </p:nvSpPr>
            <p:spPr bwMode="auto">
              <a:xfrm>
                <a:off x="3854" y="143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7" name="Oval 79"/>
              <p:cNvSpPr>
                <a:spLocks noChangeArrowheads="1"/>
              </p:cNvSpPr>
              <p:nvPr/>
            </p:nvSpPr>
            <p:spPr bwMode="auto">
              <a:xfrm>
                <a:off x="3903" y="143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8" name="Oval 80"/>
              <p:cNvSpPr>
                <a:spLocks noChangeArrowheads="1"/>
              </p:cNvSpPr>
              <p:nvPr/>
            </p:nvSpPr>
            <p:spPr bwMode="auto">
              <a:xfrm>
                <a:off x="3952" y="13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9" name="Oval 81"/>
              <p:cNvSpPr>
                <a:spLocks noChangeArrowheads="1"/>
              </p:cNvSpPr>
              <p:nvPr/>
            </p:nvSpPr>
            <p:spPr bwMode="auto">
              <a:xfrm>
                <a:off x="4001" y="1381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0" name="Oval 82"/>
              <p:cNvSpPr>
                <a:spLocks noChangeArrowheads="1"/>
              </p:cNvSpPr>
              <p:nvPr/>
            </p:nvSpPr>
            <p:spPr bwMode="auto">
              <a:xfrm>
                <a:off x="4049" y="134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" name="Oval 83"/>
              <p:cNvSpPr>
                <a:spLocks noChangeArrowheads="1"/>
              </p:cNvSpPr>
              <p:nvPr/>
            </p:nvSpPr>
            <p:spPr bwMode="auto">
              <a:xfrm>
                <a:off x="4098" y="134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2" name="Oval 84"/>
              <p:cNvSpPr>
                <a:spLocks noChangeArrowheads="1"/>
              </p:cNvSpPr>
              <p:nvPr/>
            </p:nvSpPr>
            <p:spPr bwMode="auto">
              <a:xfrm>
                <a:off x="4147" y="131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3" name="Oval 85"/>
              <p:cNvSpPr>
                <a:spLocks noChangeArrowheads="1"/>
              </p:cNvSpPr>
              <p:nvPr/>
            </p:nvSpPr>
            <p:spPr bwMode="auto">
              <a:xfrm>
                <a:off x="4196" y="131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4" name="Oval 86"/>
              <p:cNvSpPr>
                <a:spLocks noChangeArrowheads="1"/>
              </p:cNvSpPr>
              <p:nvPr/>
            </p:nvSpPr>
            <p:spPr bwMode="auto">
              <a:xfrm>
                <a:off x="4245" y="129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5" name="Oval 87"/>
              <p:cNvSpPr>
                <a:spLocks noChangeArrowheads="1"/>
              </p:cNvSpPr>
              <p:nvPr/>
            </p:nvSpPr>
            <p:spPr bwMode="auto">
              <a:xfrm>
                <a:off x="4294" y="126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6" name="Oval 88"/>
              <p:cNvSpPr>
                <a:spLocks noChangeArrowheads="1"/>
              </p:cNvSpPr>
              <p:nvPr/>
            </p:nvSpPr>
            <p:spPr bwMode="auto">
              <a:xfrm>
                <a:off x="4343" y="124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7" name="Oval 89"/>
              <p:cNvSpPr>
                <a:spLocks noChangeArrowheads="1"/>
              </p:cNvSpPr>
              <p:nvPr/>
            </p:nvSpPr>
            <p:spPr bwMode="auto">
              <a:xfrm>
                <a:off x="4392" y="1231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8" name="Oval 90"/>
              <p:cNvSpPr>
                <a:spLocks noChangeArrowheads="1"/>
              </p:cNvSpPr>
              <p:nvPr/>
            </p:nvSpPr>
            <p:spPr bwMode="auto">
              <a:xfrm>
                <a:off x="4440" y="11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9" name="Oval 91"/>
              <p:cNvSpPr>
                <a:spLocks noChangeArrowheads="1"/>
              </p:cNvSpPr>
              <p:nvPr/>
            </p:nvSpPr>
            <p:spPr bwMode="auto">
              <a:xfrm>
                <a:off x="4489" y="117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0" name="Oval 92"/>
              <p:cNvSpPr>
                <a:spLocks noChangeArrowheads="1"/>
              </p:cNvSpPr>
              <p:nvPr/>
            </p:nvSpPr>
            <p:spPr bwMode="auto">
              <a:xfrm>
                <a:off x="4538" y="119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1" name="Oval 93"/>
              <p:cNvSpPr>
                <a:spLocks noChangeArrowheads="1"/>
              </p:cNvSpPr>
              <p:nvPr/>
            </p:nvSpPr>
            <p:spPr bwMode="auto">
              <a:xfrm>
                <a:off x="4587" y="118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2" name="Oval 94"/>
              <p:cNvSpPr>
                <a:spLocks noChangeArrowheads="1"/>
              </p:cNvSpPr>
              <p:nvPr/>
            </p:nvSpPr>
            <p:spPr bwMode="auto">
              <a:xfrm>
                <a:off x="4636" y="113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3" name="Oval 95"/>
              <p:cNvSpPr>
                <a:spLocks noChangeArrowheads="1"/>
              </p:cNvSpPr>
              <p:nvPr/>
            </p:nvSpPr>
            <p:spPr bwMode="auto">
              <a:xfrm>
                <a:off x="4685" y="112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4" name="Oval 96"/>
              <p:cNvSpPr>
                <a:spLocks noChangeArrowheads="1"/>
              </p:cNvSpPr>
              <p:nvPr/>
            </p:nvSpPr>
            <p:spPr bwMode="auto">
              <a:xfrm>
                <a:off x="4734" y="109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5" name="Oval 97"/>
              <p:cNvSpPr>
                <a:spLocks noChangeArrowheads="1"/>
              </p:cNvSpPr>
              <p:nvPr/>
            </p:nvSpPr>
            <p:spPr bwMode="auto">
              <a:xfrm>
                <a:off x="4783" y="1074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" name="Oval 98"/>
              <p:cNvSpPr>
                <a:spLocks noChangeArrowheads="1"/>
              </p:cNvSpPr>
              <p:nvPr/>
            </p:nvSpPr>
            <p:spPr bwMode="auto">
              <a:xfrm>
                <a:off x="4831" y="107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" name="Oval 99"/>
              <p:cNvSpPr>
                <a:spLocks noChangeArrowheads="1"/>
              </p:cNvSpPr>
              <p:nvPr/>
            </p:nvSpPr>
            <p:spPr bwMode="auto">
              <a:xfrm>
                <a:off x="4880" y="105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" name="Oval 100"/>
              <p:cNvSpPr>
                <a:spLocks noChangeArrowheads="1"/>
              </p:cNvSpPr>
              <p:nvPr/>
            </p:nvSpPr>
            <p:spPr bwMode="auto">
              <a:xfrm>
                <a:off x="4929" y="100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" name="Oval 101"/>
              <p:cNvSpPr>
                <a:spLocks noChangeArrowheads="1"/>
              </p:cNvSpPr>
              <p:nvPr/>
            </p:nvSpPr>
            <p:spPr bwMode="auto">
              <a:xfrm>
                <a:off x="4978" y="97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" name="Oval 102"/>
              <p:cNvSpPr>
                <a:spLocks noChangeArrowheads="1"/>
              </p:cNvSpPr>
              <p:nvPr/>
            </p:nvSpPr>
            <p:spPr bwMode="auto">
              <a:xfrm>
                <a:off x="5027" y="97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" name="Oval 103"/>
              <p:cNvSpPr>
                <a:spLocks noChangeArrowheads="1"/>
              </p:cNvSpPr>
              <p:nvPr/>
            </p:nvSpPr>
            <p:spPr bwMode="auto">
              <a:xfrm>
                <a:off x="5076" y="9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" name="Oval 104"/>
              <p:cNvSpPr>
                <a:spLocks noChangeArrowheads="1"/>
              </p:cNvSpPr>
              <p:nvPr/>
            </p:nvSpPr>
            <p:spPr bwMode="auto">
              <a:xfrm>
                <a:off x="5125" y="92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" name="Oval 105"/>
              <p:cNvSpPr>
                <a:spLocks noChangeArrowheads="1"/>
              </p:cNvSpPr>
              <p:nvPr/>
            </p:nvSpPr>
            <p:spPr bwMode="auto">
              <a:xfrm>
                <a:off x="5174" y="879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" name="Oval 106"/>
              <p:cNvSpPr>
                <a:spLocks noChangeArrowheads="1"/>
              </p:cNvSpPr>
              <p:nvPr/>
            </p:nvSpPr>
            <p:spPr bwMode="auto">
              <a:xfrm>
                <a:off x="5222" y="8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" name="Oval 107"/>
              <p:cNvSpPr>
                <a:spLocks noChangeArrowheads="1"/>
              </p:cNvSpPr>
              <p:nvPr/>
            </p:nvSpPr>
            <p:spPr bwMode="auto">
              <a:xfrm>
                <a:off x="5271" y="83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" name="Oval 108"/>
              <p:cNvSpPr>
                <a:spLocks noChangeArrowheads="1"/>
              </p:cNvSpPr>
              <p:nvPr/>
            </p:nvSpPr>
            <p:spPr bwMode="auto">
              <a:xfrm>
                <a:off x="5320" y="82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" name="Oval 109"/>
              <p:cNvSpPr>
                <a:spLocks noChangeArrowheads="1"/>
              </p:cNvSpPr>
              <p:nvPr/>
            </p:nvSpPr>
            <p:spPr bwMode="auto">
              <a:xfrm>
                <a:off x="5369" y="81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" name="Oval 110"/>
              <p:cNvSpPr>
                <a:spLocks noChangeArrowheads="1"/>
              </p:cNvSpPr>
              <p:nvPr/>
            </p:nvSpPr>
            <p:spPr bwMode="auto">
              <a:xfrm>
                <a:off x="5421" y="81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" name="Oval 111"/>
              <p:cNvSpPr>
                <a:spLocks noChangeArrowheads="1"/>
              </p:cNvSpPr>
              <p:nvPr/>
            </p:nvSpPr>
            <p:spPr bwMode="auto">
              <a:xfrm>
                <a:off x="5470" y="76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" name="Oval 112"/>
              <p:cNvSpPr>
                <a:spLocks noChangeArrowheads="1"/>
              </p:cNvSpPr>
              <p:nvPr/>
            </p:nvSpPr>
            <p:spPr bwMode="auto">
              <a:xfrm>
                <a:off x="5519" y="680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" name="Oval 113"/>
              <p:cNvSpPr>
                <a:spLocks noChangeArrowheads="1"/>
              </p:cNvSpPr>
              <p:nvPr/>
            </p:nvSpPr>
            <p:spPr bwMode="auto">
              <a:xfrm>
                <a:off x="670" y="331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" name="Oval 114"/>
              <p:cNvSpPr>
                <a:spLocks noChangeArrowheads="1"/>
              </p:cNvSpPr>
              <p:nvPr/>
            </p:nvSpPr>
            <p:spPr bwMode="auto">
              <a:xfrm>
                <a:off x="719" y="322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" name="Oval 115"/>
              <p:cNvSpPr>
                <a:spLocks noChangeArrowheads="1"/>
              </p:cNvSpPr>
              <p:nvPr/>
            </p:nvSpPr>
            <p:spPr bwMode="auto">
              <a:xfrm>
                <a:off x="768" y="317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" name="Oval 116"/>
              <p:cNvSpPr>
                <a:spLocks noChangeArrowheads="1"/>
              </p:cNvSpPr>
              <p:nvPr/>
            </p:nvSpPr>
            <p:spPr bwMode="auto">
              <a:xfrm>
                <a:off x="817" y="312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" name="Oval 117"/>
              <p:cNvSpPr>
                <a:spLocks noChangeArrowheads="1"/>
              </p:cNvSpPr>
              <p:nvPr/>
            </p:nvSpPr>
            <p:spPr bwMode="auto">
              <a:xfrm>
                <a:off x="866" y="307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" name="Oval 118"/>
              <p:cNvSpPr>
                <a:spLocks noChangeArrowheads="1"/>
              </p:cNvSpPr>
              <p:nvPr/>
            </p:nvSpPr>
            <p:spPr bwMode="auto">
              <a:xfrm>
                <a:off x="915" y="304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7" name="Oval 119"/>
              <p:cNvSpPr>
                <a:spLocks noChangeArrowheads="1"/>
              </p:cNvSpPr>
              <p:nvPr/>
            </p:nvSpPr>
            <p:spPr bwMode="auto">
              <a:xfrm>
                <a:off x="963" y="302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8" name="Oval 120"/>
              <p:cNvSpPr>
                <a:spLocks noChangeArrowheads="1"/>
              </p:cNvSpPr>
              <p:nvPr/>
            </p:nvSpPr>
            <p:spPr bwMode="auto">
              <a:xfrm>
                <a:off x="1012" y="301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9" name="Oval 121"/>
              <p:cNvSpPr>
                <a:spLocks noChangeArrowheads="1"/>
              </p:cNvSpPr>
              <p:nvPr/>
            </p:nvSpPr>
            <p:spPr bwMode="auto">
              <a:xfrm>
                <a:off x="1061" y="2988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0" name="Oval 122"/>
              <p:cNvSpPr>
                <a:spLocks noChangeArrowheads="1"/>
              </p:cNvSpPr>
              <p:nvPr/>
            </p:nvSpPr>
            <p:spPr bwMode="auto">
              <a:xfrm>
                <a:off x="1110" y="2967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1" name="Oval 123"/>
              <p:cNvSpPr>
                <a:spLocks noChangeArrowheads="1"/>
              </p:cNvSpPr>
              <p:nvPr/>
            </p:nvSpPr>
            <p:spPr bwMode="auto">
              <a:xfrm>
                <a:off x="1159" y="293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" name="Oval 124"/>
              <p:cNvSpPr>
                <a:spLocks noChangeArrowheads="1"/>
              </p:cNvSpPr>
              <p:nvPr/>
            </p:nvSpPr>
            <p:spPr bwMode="auto">
              <a:xfrm>
                <a:off x="1208" y="291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3" name="Oval 125"/>
              <p:cNvSpPr>
                <a:spLocks noChangeArrowheads="1"/>
              </p:cNvSpPr>
              <p:nvPr/>
            </p:nvSpPr>
            <p:spPr bwMode="auto">
              <a:xfrm>
                <a:off x="1257" y="289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4" name="Oval 126"/>
              <p:cNvSpPr>
                <a:spLocks noChangeArrowheads="1"/>
              </p:cNvSpPr>
              <p:nvPr/>
            </p:nvSpPr>
            <p:spPr bwMode="auto">
              <a:xfrm>
                <a:off x="1306" y="2865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5" name="Oval 127"/>
              <p:cNvSpPr>
                <a:spLocks noChangeArrowheads="1"/>
              </p:cNvSpPr>
              <p:nvPr/>
            </p:nvSpPr>
            <p:spPr bwMode="auto">
              <a:xfrm>
                <a:off x="1354" y="285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6" name="Oval 128"/>
              <p:cNvSpPr>
                <a:spLocks noChangeArrowheads="1"/>
              </p:cNvSpPr>
              <p:nvPr/>
            </p:nvSpPr>
            <p:spPr bwMode="auto">
              <a:xfrm>
                <a:off x="1403" y="285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" name="Oval 129"/>
              <p:cNvSpPr>
                <a:spLocks noChangeArrowheads="1"/>
              </p:cNvSpPr>
              <p:nvPr/>
            </p:nvSpPr>
            <p:spPr bwMode="auto">
              <a:xfrm>
                <a:off x="1452" y="281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8" name="Oval 130"/>
              <p:cNvSpPr>
                <a:spLocks noChangeArrowheads="1"/>
              </p:cNvSpPr>
              <p:nvPr/>
            </p:nvSpPr>
            <p:spPr bwMode="auto">
              <a:xfrm>
                <a:off x="1501" y="280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9" name="Oval 131"/>
              <p:cNvSpPr>
                <a:spLocks noChangeArrowheads="1"/>
              </p:cNvSpPr>
              <p:nvPr/>
            </p:nvSpPr>
            <p:spPr bwMode="auto">
              <a:xfrm>
                <a:off x="1550" y="2782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0" name="Oval 132"/>
              <p:cNvSpPr>
                <a:spLocks noChangeArrowheads="1"/>
              </p:cNvSpPr>
              <p:nvPr/>
            </p:nvSpPr>
            <p:spPr bwMode="auto">
              <a:xfrm>
                <a:off x="1599" y="276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1" name="Oval 133"/>
              <p:cNvSpPr>
                <a:spLocks noChangeArrowheads="1"/>
              </p:cNvSpPr>
              <p:nvPr/>
            </p:nvSpPr>
            <p:spPr bwMode="auto">
              <a:xfrm>
                <a:off x="1648" y="274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2" name="Oval 134"/>
              <p:cNvSpPr>
                <a:spLocks noChangeArrowheads="1"/>
              </p:cNvSpPr>
              <p:nvPr/>
            </p:nvSpPr>
            <p:spPr bwMode="auto">
              <a:xfrm>
                <a:off x="1697" y="2743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3" name="Oval 135"/>
              <p:cNvSpPr>
                <a:spLocks noChangeArrowheads="1"/>
              </p:cNvSpPr>
              <p:nvPr/>
            </p:nvSpPr>
            <p:spPr bwMode="auto">
              <a:xfrm>
                <a:off x="1745" y="269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4" name="Oval 136"/>
              <p:cNvSpPr>
                <a:spLocks noChangeArrowheads="1"/>
              </p:cNvSpPr>
              <p:nvPr/>
            </p:nvSpPr>
            <p:spPr bwMode="auto">
              <a:xfrm>
                <a:off x="1794" y="269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5" name="Oval 137"/>
              <p:cNvSpPr>
                <a:spLocks noChangeArrowheads="1"/>
              </p:cNvSpPr>
              <p:nvPr/>
            </p:nvSpPr>
            <p:spPr bwMode="auto">
              <a:xfrm>
                <a:off x="1843" y="267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6" name="Oval 138"/>
              <p:cNvSpPr>
                <a:spLocks noChangeArrowheads="1"/>
              </p:cNvSpPr>
              <p:nvPr/>
            </p:nvSpPr>
            <p:spPr bwMode="auto">
              <a:xfrm>
                <a:off x="1892" y="265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7" name="Oval 139"/>
              <p:cNvSpPr>
                <a:spLocks noChangeArrowheads="1"/>
              </p:cNvSpPr>
              <p:nvPr/>
            </p:nvSpPr>
            <p:spPr bwMode="auto">
              <a:xfrm>
                <a:off x="1941" y="263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8" name="Oval 140"/>
              <p:cNvSpPr>
                <a:spLocks noChangeArrowheads="1"/>
              </p:cNvSpPr>
              <p:nvPr/>
            </p:nvSpPr>
            <p:spPr bwMode="auto">
              <a:xfrm>
                <a:off x="1990" y="262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9" name="Oval 141"/>
              <p:cNvSpPr>
                <a:spLocks noChangeArrowheads="1"/>
              </p:cNvSpPr>
              <p:nvPr/>
            </p:nvSpPr>
            <p:spPr bwMode="auto">
              <a:xfrm>
                <a:off x="2039" y="260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0" name="Oval 142"/>
              <p:cNvSpPr>
                <a:spLocks noChangeArrowheads="1"/>
              </p:cNvSpPr>
              <p:nvPr/>
            </p:nvSpPr>
            <p:spPr bwMode="auto">
              <a:xfrm>
                <a:off x="2088" y="2607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1" name="Oval 143"/>
              <p:cNvSpPr>
                <a:spLocks noChangeArrowheads="1"/>
              </p:cNvSpPr>
              <p:nvPr/>
            </p:nvSpPr>
            <p:spPr bwMode="auto">
              <a:xfrm>
                <a:off x="2140" y="257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2" name="Oval 144"/>
              <p:cNvSpPr>
                <a:spLocks noChangeArrowheads="1"/>
              </p:cNvSpPr>
              <p:nvPr/>
            </p:nvSpPr>
            <p:spPr bwMode="auto">
              <a:xfrm>
                <a:off x="2189" y="254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" name="Oval 145"/>
              <p:cNvSpPr>
                <a:spLocks noChangeArrowheads="1"/>
              </p:cNvSpPr>
              <p:nvPr/>
            </p:nvSpPr>
            <p:spPr bwMode="auto">
              <a:xfrm>
                <a:off x="2238" y="253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4" name="Oval 146"/>
              <p:cNvSpPr>
                <a:spLocks noChangeArrowheads="1"/>
              </p:cNvSpPr>
              <p:nvPr/>
            </p:nvSpPr>
            <p:spPr bwMode="auto">
              <a:xfrm>
                <a:off x="2287" y="2527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5" name="Oval 147"/>
              <p:cNvSpPr>
                <a:spLocks noChangeArrowheads="1"/>
              </p:cNvSpPr>
              <p:nvPr/>
            </p:nvSpPr>
            <p:spPr bwMode="auto">
              <a:xfrm>
                <a:off x="2335" y="250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6" name="Oval 148"/>
              <p:cNvSpPr>
                <a:spLocks noChangeArrowheads="1"/>
              </p:cNvSpPr>
              <p:nvPr/>
            </p:nvSpPr>
            <p:spPr bwMode="auto">
              <a:xfrm>
                <a:off x="2384" y="250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7" name="Oval 149"/>
              <p:cNvSpPr>
                <a:spLocks noChangeArrowheads="1"/>
              </p:cNvSpPr>
              <p:nvPr/>
            </p:nvSpPr>
            <p:spPr bwMode="auto">
              <a:xfrm>
                <a:off x="2433" y="248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8" name="Oval 150"/>
              <p:cNvSpPr>
                <a:spLocks noChangeArrowheads="1"/>
              </p:cNvSpPr>
              <p:nvPr/>
            </p:nvSpPr>
            <p:spPr bwMode="auto">
              <a:xfrm>
                <a:off x="2482" y="246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" name="Oval 151"/>
              <p:cNvSpPr>
                <a:spLocks noChangeArrowheads="1"/>
              </p:cNvSpPr>
              <p:nvPr/>
            </p:nvSpPr>
            <p:spPr bwMode="auto">
              <a:xfrm>
                <a:off x="2531" y="244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" name="Oval 152"/>
              <p:cNvSpPr>
                <a:spLocks noChangeArrowheads="1"/>
              </p:cNvSpPr>
              <p:nvPr/>
            </p:nvSpPr>
            <p:spPr bwMode="auto">
              <a:xfrm>
                <a:off x="2580" y="246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" name="Oval 153"/>
              <p:cNvSpPr>
                <a:spLocks noChangeArrowheads="1"/>
              </p:cNvSpPr>
              <p:nvPr/>
            </p:nvSpPr>
            <p:spPr bwMode="auto">
              <a:xfrm>
                <a:off x="2629" y="244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" name="Oval 154"/>
              <p:cNvSpPr>
                <a:spLocks noChangeArrowheads="1"/>
              </p:cNvSpPr>
              <p:nvPr/>
            </p:nvSpPr>
            <p:spPr bwMode="auto">
              <a:xfrm>
                <a:off x="2678" y="2411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" name="Oval 155"/>
              <p:cNvSpPr>
                <a:spLocks noChangeArrowheads="1"/>
              </p:cNvSpPr>
              <p:nvPr/>
            </p:nvSpPr>
            <p:spPr bwMode="auto">
              <a:xfrm>
                <a:off x="2726" y="241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" name="Oval 156"/>
              <p:cNvSpPr>
                <a:spLocks noChangeArrowheads="1"/>
              </p:cNvSpPr>
              <p:nvPr/>
            </p:nvSpPr>
            <p:spPr bwMode="auto">
              <a:xfrm>
                <a:off x="2775" y="241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" name="Oval 157"/>
              <p:cNvSpPr>
                <a:spLocks noChangeArrowheads="1"/>
              </p:cNvSpPr>
              <p:nvPr/>
            </p:nvSpPr>
            <p:spPr bwMode="auto">
              <a:xfrm>
                <a:off x="2824" y="239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6" name="Oval 158"/>
              <p:cNvSpPr>
                <a:spLocks noChangeArrowheads="1"/>
              </p:cNvSpPr>
              <p:nvPr/>
            </p:nvSpPr>
            <p:spPr bwMode="auto">
              <a:xfrm>
                <a:off x="2873" y="237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" name="Oval 159"/>
              <p:cNvSpPr>
                <a:spLocks noChangeArrowheads="1"/>
              </p:cNvSpPr>
              <p:nvPr/>
            </p:nvSpPr>
            <p:spPr bwMode="auto">
              <a:xfrm>
                <a:off x="2922" y="234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" name="Oval 160"/>
              <p:cNvSpPr>
                <a:spLocks noChangeArrowheads="1"/>
              </p:cNvSpPr>
              <p:nvPr/>
            </p:nvSpPr>
            <p:spPr bwMode="auto">
              <a:xfrm>
                <a:off x="2971" y="2342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9" name="Oval 161"/>
              <p:cNvSpPr>
                <a:spLocks noChangeArrowheads="1"/>
              </p:cNvSpPr>
              <p:nvPr/>
            </p:nvSpPr>
            <p:spPr bwMode="auto">
              <a:xfrm>
                <a:off x="3020" y="233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" name="Oval 162"/>
              <p:cNvSpPr>
                <a:spLocks noChangeArrowheads="1"/>
              </p:cNvSpPr>
              <p:nvPr/>
            </p:nvSpPr>
            <p:spPr bwMode="auto">
              <a:xfrm>
                <a:off x="3069" y="2317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1" name="Oval 163"/>
              <p:cNvSpPr>
                <a:spLocks noChangeArrowheads="1"/>
              </p:cNvSpPr>
              <p:nvPr/>
            </p:nvSpPr>
            <p:spPr bwMode="auto">
              <a:xfrm>
                <a:off x="3117" y="228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2" name="Oval 164"/>
              <p:cNvSpPr>
                <a:spLocks noChangeArrowheads="1"/>
              </p:cNvSpPr>
              <p:nvPr/>
            </p:nvSpPr>
            <p:spPr bwMode="auto">
              <a:xfrm>
                <a:off x="3166" y="228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3" name="Oval 165"/>
              <p:cNvSpPr>
                <a:spLocks noChangeArrowheads="1"/>
              </p:cNvSpPr>
              <p:nvPr/>
            </p:nvSpPr>
            <p:spPr bwMode="auto">
              <a:xfrm>
                <a:off x="3215" y="226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4" name="Oval 166"/>
              <p:cNvSpPr>
                <a:spLocks noChangeArrowheads="1"/>
              </p:cNvSpPr>
              <p:nvPr/>
            </p:nvSpPr>
            <p:spPr bwMode="auto">
              <a:xfrm>
                <a:off x="3264" y="225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5" name="Oval 167"/>
              <p:cNvSpPr>
                <a:spLocks noChangeArrowheads="1"/>
              </p:cNvSpPr>
              <p:nvPr/>
            </p:nvSpPr>
            <p:spPr bwMode="auto">
              <a:xfrm>
                <a:off x="3313" y="222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6" name="Oval 168"/>
              <p:cNvSpPr>
                <a:spLocks noChangeArrowheads="1"/>
              </p:cNvSpPr>
              <p:nvPr/>
            </p:nvSpPr>
            <p:spPr bwMode="auto">
              <a:xfrm>
                <a:off x="3362" y="223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7" name="Oval 169"/>
              <p:cNvSpPr>
                <a:spLocks noChangeArrowheads="1"/>
              </p:cNvSpPr>
              <p:nvPr/>
            </p:nvSpPr>
            <p:spPr bwMode="auto">
              <a:xfrm>
                <a:off x="3411" y="220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8" name="Oval 170"/>
              <p:cNvSpPr>
                <a:spLocks noChangeArrowheads="1"/>
              </p:cNvSpPr>
              <p:nvPr/>
            </p:nvSpPr>
            <p:spPr bwMode="auto">
              <a:xfrm>
                <a:off x="3459" y="217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9" name="Oval 171"/>
              <p:cNvSpPr>
                <a:spLocks noChangeArrowheads="1"/>
              </p:cNvSpPr>
              <p:nvPr/>
            </p:nvSpPr>
            <p:spPr bwMode="auto">
              <a:xfrm>
                <a:off x="3508" y="217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0" name="Oval 172"/>
              <p:cNvSpPr>
                <a:spLocks noChangeArrowheads="1"/>
              </p:cNvSpPr>
              <p:nvPr/>
            </p:nvSpPr>
            <p:spPr bwMode="auto">
              <a:xfrm>
                <a:off x="3557" y="2150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1" name="Oval 173"/>
              <p:cNvSpPr>
                <a:spLocks noChangeArrowheads="1"/>
              </p:cNvSpPr>
              <p:nvPr/>
            </p:nvSpPr>
            <p:spPr bwMode="auto">
              <a:xfrm>
                <a:off x="3606" y="2150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2" name="Oval 174"/>
              <p:cNvSpPr>
                <a:spLocks noChangeArrowheads="1"/>
              </p:cNvSpPr>
              <p:nvPr/>
            </p:nvSpPr>
            <p:spPr bwMode="auto">
              <a:xfrm>
                <a:off x="3655" y="2122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3" name="Oval 175"/>
              <p:cNvSpPr>
                <a:spLocks noChangeArrowheads="1"/>
              </p:cNvSpPr>
              <p:nvPr/>
            </p:nvSpPr>
            <p:spPr bwMode="auto">
              <a:xfrm>
                <a:off x="3704" y="208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4" name="Oval 176"/>
              <p:cNvSpPr>
                <a:spLocks noChangeArrowheads="1"/>
              </p:cNvSpPr>
              <p:nvPr/>
            </p:nvSpPr>
            <p:spPr bwMode="auto">
              <a:xfrm>
                <a:off x="3753" y="207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5" name="Oval 177"/>
              <p:cNvSpPr>
                <a:spLocks noChangeArrowheads="1"/>
              </p:cNvSpPr>
              <p:nvPr/>
            </p:nvSpPr>
            <p:spPr bwMode="auto">
              <a:xfrm>
                <a:off x="3805" y="205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6" name="Oval 178"/>
              <p:cNvSpPr>
                <a:spLocks noChangeArrowheads="1"/>
              </p:cNvSpPr>
              <p:nvPr/>
            </p:nvSpPr>
            <p:spPr bwMode="auto">
              <a:xfrm>
                <a:off x="3854" y="203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7" name="Oval 179"/>
              <p:cNvSpPr>
                <a:spLocks noChangeArrowheads="1"/>
              </p:cNvSpPr>
              <p:nvPr/>
            </p:nvSpPr>
            <p:spPr bwMode="auto">
              <a:xfrm>
                <a:off x="3903" y="201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8" name="Oval 180"/>
              <p:cNvSpPr>
                <a:spLocks noChangeArrowheads="1"/>
              </p:cNvSpPr>
              <p:nvPr/>
            </p:nvSpPr>
            <p:spPr bwMode="auto">
              <a:xfrm>
                <a:off x="3952" y="201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9" name="Oval 181"/>
              <p:cNvSpPr>
                <a:spLocks noChangeArrowheads="1"/>
              </p:cNvSpPr>
              <p:nvPr/>
            </p:nvSpPr>
            <p:spPr bwMode="auto">
              <a:xfrm>
                <a:off x="4001" y="1957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0" name="Oval 182"/>
              <p:cNvSpPr>
                <a:spLocks noChangeArrowheads="1"/>
              </p:cNvSpPr>
              <p:nvPr/>
            </p:nvSpPr>
            <p:spPr bwMode="auto">
              <a:xfrm>
                <a:off x="4049" y="196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1" name="Oval 183"/>
              <p:cNvSpPr>
                <a:spLocks noChangeArrowheads="1"/>
              </p:cNvSpPr>
              <p:nvPr/>
            </p:nvSpPr>
            <p:spPr bwMode="auto">
              <a:xfrm>
                <a:off x="4098" y="195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2" name="Oval 184"/>
              <p:cNvSpPr>
                <a:spLocks noChangeArrowheads="1"/>
              </p:cNvSpPr>
              <p:nvPr/>
            </p:nvSpPr>
            <p:spPr bwMode="auto">
              <a:xfrm>
                <a:off x="4147" y="1923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3" name="Oval 185"/>
              <p:cNvSpPr>
                <a:spLocks noChangeArrowheads="1"/>
              </p:cNvSpPr>
              <p:nvPr/>
            </p:nvSpPr>
            <p:spPr bwMode="auto">
              <a:xfrm>
                <a:off x="4196" y="189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4" name="Oval 186"/>
              <p:cNvSpPr>
                <a:spLocks noChangeArrowheads="1"/>
              </p:cNvSpPr>
              <p:nvPr/>
            </p:nvSpPr>
            <p:spPr bwMode="auto">
              <a:xfrm>
                <a:off x="4245" y="187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5" name="Oval 187"/>
              <p:cNvSpPr>
                <a:spLocks noChangeArrowheads="1"/>
              </p:cNvSpPr>
              <p:nvPr/>
            </p:nvSpPr>
            <p:spPr bwMode="auto">
              <a:xfrm>
                <a:off x="4294" y="184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6" name="Oval 188"/>
              <p:cNvSpPr>
                <a:spLocks noChangeArrowheads="1"/>
              </p:cNvSpPr>
              <p:nvPr/>
            </p:nvSpPr>
            <p:spPr bwMode="auto">
              <a:xfrm>
                <a:off x="4343" y="180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7" name="Oval 189"/>
              <p:cNvSpPr>
                <a:spLocks noChangeArrowheads="1"/>
              </p:cNvSpPr>
              <p:nvPr/>
            </p:nvSpPr>
            <p:spPr bwMode="auto">
              <a:xfrm>
                <a:off x="4392" y="1800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8" name="Oval 190"/>
              <p:cNvSpPr>
                <a:spLocks noChangeArrowheads="1"/>
              </p:cNvSpPr>
              <p:nvPr/>
            </p:nvSpPr>
            <p:spPr bwMode="auto">
              <a:xfrm>
                <a:off x="4440" y="177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9" name="Oval 191"/>
              <p:cNvSpPr>
                <a:spLocks noChangeArrowheads="1"/>
              </p:cNvSpPr>
              <p:nvPr/>
            </p:nvSpPr>
            <p:spPr bwMode="auto">
              <a:xfrm>
                <a:off x="4489" y="175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0" name="Oval 192"/>
              <p:cNvSpPr>
                <a:spLocks noChangeArrowheads="1"/>
              </p:cNvSpPr>
              <p:nvPr/>
            </p:nvSpPr>
            <p:spPr bwMode="auto">
              <a:xfrm>
                <a:off x="4538" y="1724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1" name="Oval 193"/>
              <p:cNvSpPr>
                <a:spLocks noChangeArrowheads="1"/>
              </p:cNvSpPr>
              <p:nvPr/>
            </p:nvSpPr>
            <p:spPr bwMode="auto">
              <a:xfrm>
                <a:off x="4587" y="1710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2" name="Oval 194"/>
              <p:cNvSpPr>
                <a:spLocks noChangeArrowheads="1"/>
              </p:cNvSpPr>
              <p:nvPr/>
            </p:nvSpPr>
            <p:spPr bwMode="auto">
              <a:xfrm>
                <a:off x="4636" y="166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3" name="Oval 195"/>
              <p:cNvSpPr>
                <a:spLocks noChangeArrowheads="1"/>
              </p:cNvSpPr>
              <p:nvPr/>
            </p:nvSpPr>
            <p:spPr bwMode="auto">
              <a:xfrm>
                <a:off x="4685" y="165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4" name="Oval 196"/>
              <p:cNvSpPr>
                <a:spLocks noChangeArrowheads="1"/>
              </p:cNvSpPr>
              <p:nvPr/>
            </p:nvSpPr>
            <p:spPr bwMode="auto">
              <a:xfrm>
                <a:off x="4734" y="162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5" name="Oval 197"/>
              <p:cNvSpPr>
                <a:spLocks noChangeArrowheads="1"/>
              </p:cNvSpPr>
              <p:nvPr/>
            </p:nvSpPr>
            <p:spPr bwMode="auto">
              <a:xfrm>
                <a:off x="4783" y="1605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6" name="Oval 198"/>
              <p:cNvSpPr>
                <a:spLocks noChangeArrowheads="1"/>
              </p:cNvSpPr>
              <p:nvPr/>
            </p:nvSpPr>
            <p:spPr bwMode="auto">
              <a:xfrm>
                <a:off x="4831" y="154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" name="Oval 199"/>
              <p:cNvSpPr>
                <a:spLocks noChangeArrowheads="1"/>
              </p:cNvSpPr>
              <p:nvPr/>
            </p:nvSpPr>
            <p:spPr bwMode="auto">
              <a:xfrm>
                <a:off x="4880" y="1518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" name="Oval 200"/>
              <p:cNvSpPr>
                <a:spLocks noChangeArrowheads="1"/>
              </p:cNvSpPr>
              <p:nvPr/>
            </p:nvSpPr>
            <p:spPr bwMode="auto">
              <a:xfrm>
                <a:off x="4929" y="150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" name="Oval 201"/>
              <p:cNvSpPr>
                <a:spLocks noChangeArrowheads="1"/>
              </p:cNvSpPr>
              <p:nvPr/>
            </p:nvSpPr>
            <p:spPr bwMode="auto">
              <a:xfrm>
                <a:off x="4978" y="145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" name="Oval 202"/>
              <p:cNvSpPr>
                <a:spLocks noChangeArrowheads="1"/>
              </p:cNvSpPr>
              <p:nvPr/>
            </p:nvSpPr>
            <p:spPr bwMode="auto">
              <a:xfrm>
                <a:off x="5027" y="143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" name="Oval 203"/>
              <p:cNvSpPr>
                <a:spLocks noChangeArrowheads="1"/>
              </p:cNvSpPr>
              <p:nvPr/>
            </p:nvSpPr>
            <p:spPr bwMode="auto">
              <a:xfrm>
                <a:off x="5076" y="139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" name="Oval 204"/>
              <p:cNvSpPr>
                <a:spLocks noChangeArrowheads="1"/>
              </p:cNvSpPr>
              <p:nvPr/>
            </p:nvSpPr>
            <p:spPr bwMode="auto">
              <a:xfrm>
                <a:off x="5125" y="134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Oval 206"/>
            <p:cNvSpPr>
              <a:spLocks noChangeArrowheads="1"/>
            </p:cNvSpPr>
            <p:nvPr/>
          </p:nvSpPr>
          <p:spPr bwMode="auto">
            <a:xfrm>
              <a:off x="5174" y="1301"/>
              <a:ext cx="41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207"/>
            <p:cNvSpPr>
              <a:spLocks noChangeArrowheads="1"/>
            </p:cNvSpPr>
            <p:nvPr/>
          </p:nvSpPr>
          <p:spPr bwMode="auto">
            <a:xfrm>
              <a:off x="5222" y="1294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208"/>
            <p:cNvSpPr>
              <a:spLocks noChangeArrowheads="1"/>
            </p:cNvSpPr>
            <p:nvPr/>
          </p:nvSpPr>
          <p:spPr bwMode="auto">
            <a:xfrm>
              <a:off x="5271" y="1263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209"/>
            <p:cNvSpPr>
              <a:spLocks noChangeArrowheads="1"/>
            </p:cNvSpPr>
            <p:nvPr/>
          </p:nvSpPr>
          <p:spPr bwMode="auto">
            <a:xfrm>
              <a:off x="5320" y="1249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210"/>
            <p:cNvSpPr>
              <a:spLocks noChangeArrowheads="1"/>
            </p:cNvSpPr>
            <p:nvPr/>
          </p:nvSpPr>
          <p:spPr bwMode="auto">
            <a:xfrm>
              <a:off x="5369" y="1256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211"/>
            <p:cNvSpPr>
              <a:spLocks noChangeArrowheads="1"/>
            </p:cNvSpPr>
            <p:nvPr/>
          </p:nvSpPr>
          <p:spPr bwMode="auto">
            <a:xfrm>
              <a:off x="5421" y="1217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212"/>
            <p:cNvSpPr>
              <a:spLocks noChangeArrowheads="1"/>
            </p:cNvSpPr>
            <p:nvPr/>
          </p:nvSpPr>
          <p:spPr bwMode="auto">
            <a:xfrm>
              <a:off x="5470" y="1193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213"/>
            <p:cNvSpPr>
              <a:spLocks noChangeArrowheads="1"/>
            </p:cNvSpPr>
            <p:nvPr/>
          </p:nvSpPr>
          <p:spPr bwMode="auto">
            <a:xfrm>
              <a:off x="5519" y="1158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214"/>
            <p:cNvSpPr>
              <a:spLocks noChangeArrowheads="1"/>
            </p:cNvSpPr>
            <p:nvPr/>
          </p:nvSpPr>
          <p:spPr bwMode="auto">
            <a:xfrm>
              <a:off x="4049" y="2823"/>
              <a:ext cx="178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Male-Female Difference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215"/>
            <p:cNvSpPr>
              <a:spLocks noChangeArrowheads="1"/>
            </p:cNvSpPr>
            <p:nvPr/>
          </p:nvSpPr>
          <p:spPr bwMode="auto">
            <a:xfrm>
              <a:off x="4049" y="2970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p10:  2.1%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216"/>
            <p:cNvSpPr>
              <a:spLocks noChangeArrowheads="1"/>
            </p:cNvSpPr>
            <p:nvPr/>
          </p:nvSpPr>
          <p:spPr bwMode="auto">
            <a:xfrm>
              <a:off x="4049" y="3113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p50:  7.2%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217"/>
            <p:cNvSpPr>
              <a:spLocks noChangeArrowheads="1"/>
            </p:cNvSpPr>
            <p:nvPr/>
          </p:nvSpPr>
          <p:spPr bwMode="auto">
            <a:xfrm>
              <a:off x="4049" y="3260"/>
              <a:ext cx="128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p90:  6.0%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 flipH="1">
              <a:off x="492" y="357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20"/>
            <p:cNvSpPr>
              <a:spLocks noChangeArrowheads="1"/>
            </p:cNvSpPr>
            <p:nvPr/>
          </p:nvSpPr>
          <p:spPr bwMode="auto">
            <a:xfrm rot="16200000">
              <a:off x="278" y="342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 flipH="1">
              <a:off x="492" y="2813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2"/>
            <p:cNvSpPr>
              <a:spLocks noChangeArrowheads="1"/>
            </p:cNvSpPr>
            <p:nvPr/>
          </p:nvSpPr>
          <p:spPr bwMode="auto">
            <a:xfrm rot="16200000">
              <a:off x="278" y="267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H="1">
              <a:off x="492" y="2055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4"/>
            <p:cNvSpPr>
              <a:spLocks noChangeArrowheads="1"/>
            </p:cNvSpPr>
            <p:nvPr/>
          </p:nvSpPr>
          <p:spPr bwMode="auto">
            <a:xfrm rot="16200000">
              <a:off x="278" y="191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 flipH="1">
              <a:off x="492" y="1298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6"/>
            <p:cNvSpPr>
              <a:spLocks noChangeArrowheads="1"/>
            </p:cNvSpPr>
            <p:nvPr/>
          </p:nvSpPr>
          <p:spPr bwMode="auto">
            <a:xfrm rot="16200000">
              <a:off x="278" y="115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 flipH="1">
              <a:off x="492" y="540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28"/>
            <p:cNvSpPr>
              <a:spLocks noChangeArrowheads="1"/>
            </p:cNvSpPr>
            <p:nvPr/>
          </p:nvSpPr>
          <p:spPr bwMode="auto">
            <a:xfrm rot="16200000">
              <a:off x="278" y="397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29"/>
            <p:cNvSpPr>
              <a:spLocks noChangeArrowheads="1"/>
            </p:cNvSpPr>
            <p:nvPr/>
          </p:nvSpPr>
          <p:spPr bwMode="auto">
            <a:xfrm rot="16200000">
              <a:off x="-797" y="1870"/>
              <a:ext cx="19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Individual Income Percentile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548" y="366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Line 231"/>
            <p:cNvSpPr>
              <a:spLocks noChangeShapeType="1"/>
            </p:cNvSpPr>
            <p:nvPr/>
          </p:nvSpPr>
          <p:spPr bwMode="auto">
            <a:xfrm>
              <a:off x="64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Rectangle 232"/>
            <p:cNvSpPr>
              <a:spLocks noChangeArrowheads="1"/>
            </p:cNvSpPr>
            <p:nvPr/>
          </p:nvSpPr>
          <p:spPr bwMode="auto">
            <a:xfrm>
              <a:off x="604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9" name="Line 233"/>
            <p:cNvSpPr>
              <a:spLocks noChangeShapeType="1"/>
            </p:cNvSpPr>
            <p:nvPr/>
          </p:nvSpPr>
          <p:spPr bwMode="auto">
            <a:xfrm>
              <a:off x="162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Rectangle 234"/>
            <p:cNvSpPr>
              <a:spLocks noChangeArrowheads="1"/>
            </p:cNvSpPr>
            <p:nvPr/>
          </p:nvSpPr>
          <p:spPr bwMode="auto">
            <a:xfrm>
              <a:off x="153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1" name="Line 235"/>
            <p:cNvSpPr>
              <a:spLocks noChangeShapeType="1"/>
            </p:cNvSpPr>
            <p:nvPr/>
          </p:nvSpPr>
          <p:spPr bwMode="auto">
            <a:xfrm>
              <a:off x="2601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2" name="Rectangle 236"/>
            <p:cNvSpPr>
              <a:spLocks noChangeArrowheads="1"/>
            </p:cNvSpPr>
            <p:nvPr/>
          </p:nvSpPr>
          <p:spPr bwMode="auto">
            <a:xfrm>
              <a:off x="2520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3" name="Line 237"/>
            <p:cNvSpPr>
              <a:spLocks noChangeShapeType="1"/>
            </p:cNvSpPr>
            <p:nvPr/>
          </p:nvSpPr>
          <p:spPr bwMode="auto">
            <a:xfrm>
              <a:off x="3578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Rectangle 238"/>
            <p:cNvSpPr>
              <a:spLocks noChangeArrowheads="1"/>
            </p:cNvSpPr>
            <p:nvPr/>
          </p:nvSpPr>
          <p:spPr bwMode="auto">
            <a:xfrm>
              <a:off x="3498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7" name="Line 239"/>
            <p:cNvSpPr>
              <a:spLocks noChangeShapeType="1"/>
            </p:cNvSpPr>
            <p:nvPr/>
          </p:nvSpPr>
          <p:spPr bwMode="auto">
            <a:xfrm>
              <a:off x="455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Rectangle 240"/>
            <p:cNvSpPr>
              <a:spLocks noChangeArrowheads="1"/>
            </p:cNvSpPr>
            <p:nvPr/>
          </p:nvSpPr>
          <p:spPr bwMode="auto">
            <a:xfrm>
              <a:off x="447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9" name="Line 241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" name="Rectangle 242"/>
            <p:cNvSpPr>
              <a:spLocks noChangeArrowheads="1"/>
            </p:cNvSpPr>
            <p:nvPr/>
          </p:nvSpPr>
          <p:spPr bwMode="auto">
            <a:xfrm>
              <a:off x="5421" y="375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1" name="Rectangle 243"/>
            <p:cNvSpPr>
              <a:spLocks noChangeArrowheads="1"/>
            </p:cNvSpPr>
            <p:nvPr/>
          </p:nvSpPr>
          <p:spPr bwMode="auto">
            <a:xfrm>
              <a:off x="1899" y="3937"/>
              <a:ext cx="25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Household Income Percentile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2" name="Rectangle 244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40" name="Rectangle 354"/>
          <p:cNvSpPr>
            <a:spLocks noChangeArrowheads="1"/>
          </p:cNvSpPr>
          <p:nvPr/>
        </p:nvSpPr>
        <p:spPr bwMode="auto">
          <a:xfrm>
            <a:off x="5292725" y="6553200"/>
            <a:ext cx="769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Female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41" name="Oval 351"/>
          <p:cNvSpPr>
            <a:spLocks noChangeArrowheads="1"/>
          </p:cNvSpPr>
          <p:nvPr/>
        </p:nvSpPr>
        <p:spPr bwMode="auto">
          <a:xfrm>
            <a:off x="3730550" y="665398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2" name="Rectangle 354"/>
          <p:cNvSpPr>
            <a:spLocks noChangeArrowheads="1"/>
          </p:cNvSpPr>
          <p:nvPr/>
        </p:nvSpPr>
        <p:spPr bwMode="auto">
          <a:xfrm>
            <a:off x="3995663" y="6553200"/>
            <a:ext cx="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43" name="Oval 47"/>
          <p:cNvSpPr>
            <a:spLocks noChangeArrowheads="1"/>
          </p:cNvSpPr>
          <p:nvPr/>
        </p:nvSpPr>
        <p:spPr bwMode="auto">
          <a:xfrm>
            <a:off x="5029200" y="6653986"/>
            <a:ext cx="98425" cy="100013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133" y="394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Mean Income Rank at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Age 30 by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Income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Percentile</a:t>
            </a:r>
            <a:endParaRPr lang="en-US" b="1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085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4763" y="98425"/>
            <a:ext cx="9258301" cy="6661150"/>
            <a:chOff x="-3" y="62"/>
            <a:chExt cx="5832" cy="4196"/>
          </a:xfrm>
        </p:grpSpPr>
        <p:sp>
          <p:nvSpPr>
            <p:cNvPr id="224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5" name="Group 205"/>
            <p:cNvGrpSpPr>
              <a:grpSpLocks/>
            </p:cNvGrpSpPr>
            <p:nvPr/>
          </p:nvGrpSpPr>
          <p:grpSpPr bwMode="auto">
            <a:xfrm>
              <a:off x="-3" y="62"/>
              <a:ext cx="5766" cy="4196"/>
              <a:chOff x="-3" y="62"/>
              <a:chExt cx="5766" cy="4196"/>
            </a:xfrm>
          </p:grpSpPr>
          <p:sp>
            <p:nvSpPr>
              <p:cNvPr id="1045" name="Rectangle 5"/>
              <p:cNvSpPr>
                <a:spLocks noChangeArrowheads="1"/>
              </p:cNvSpPr>
              <p:nvPr/>
            </p:nvSpPr>
            <p:spPr bwMode="auto">
              <a:xfrm>
                <a:off x="-3" y="62"/>
                <a:ext cx="5766" cy="41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" name="Rectangle 6"/>
              <p:cNvSpPr>
                <a:spLocks noChangeArrowheads="1"/>
              </p:cNvSpPr>
              <p:nvPr/>
            </p:nvSpPr>
            <p:spPr bwMode="auto">
              <a:xfrm>
                <a:off x="0" y="68"/>
                <a:ext cx="5757" cy="4187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" name="Rectangle 7"/>
              <p:cNvSpPr>
                <a:spLocks noChangeArrowheads="1"/>
              </p:cNvSpPr>
              <p:nvPr/>
            </p:nvSpPr>
            <p:spPr bwMode="auto">
              <a:xfrm>
                <a:off x="548" y="449"/>
                <a:ext cx="5083" cy="321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" name="Line 8"/>
              <p:cNvSpPr>
                <a:spLocks noChangeShapeType="1"/>
              </p:cNvSpPr>
              <p:nvPr/>
            </p:nvSpPr>
            <p:spPr bwMode="auto">
              <a:xfrm>
                <a:off x="548" y="3571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" name="Line 9"/>
              <p:cNvSpPr>
                <a:spLocks noChangeShapeType="1"/>
              </p:cNvSpPr>
              <p:nvPr/>
            </p:nvSpPr>
            <p:spPr bwMode="auto">
              <a:xfrm>
                <a:off x="548" y="2813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" name="Line 10"/>
              <p:cNvSpPr>
                <a:spLocks noChangeShapeType="1"/>
              </p:cNvSpPr>
              <p:nvPr/>
            </p:nvSpPr>
            <p:spPr bwMode="auto">
              <a:xfrm>
                <a:off x="548" y="2055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" name="Line 11"/>
              <p:cNvSpPr>
                <a:spLocks noChangeShapeType="1"/>
              </p:cNvSpPr>
              <p:nvPr/>
            </p:nvSpPr>
            <p:spPr bwMode="auto">
              <a:xfrm>
                <a:off x="548" y="1298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2" name="Line 12"/>
              <p:cNvSpPr>
                <a:spLocks noChangeShapeType="1"/>
              </p:cNvSpPr>
              <p:nvPr/>
            </p:nvSpPr>
            <p:spPr bwMode="auto">
              <a:xfrm>
                <a:off x="548" y="540"/>
                <a:ext cx="5083" cy="0"/>
              </a:xfrm>
              <a:prstGeom prst="line">
                <a:avLst/>
              </a:prstGeom>
              <a:noFill/>
              <a:ln w="22225">
                <a:solidFill>
                  <a:srgbClr val="EAF2F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" name="Oval 13"/>
              <p:cNvSpPr>
                <a:spLocks noChangeArrowheads="1"/>
              </p:cNvSpPr>
              <p:nvPr/>
            </p:nvSpPr>
            <p:spPr bwMode="auto">
              <a:xfrm>
                <a:off x="670" y="320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" name="Oval 14"/>
              <p:cNvSpPr>
                <a:spLocks noChangeArrowheads="1"/>
              </p:cNvSpPr>
              <p:nvPr/>
            </p:nvSpPr>
            <p:spPr bwMode="auto">
              <a:xfrm>
                <a:off x="719" y="3187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" name="Oval 15"/>
              <p:cNvSpPr>
                <a:spLocks noChangeArrowheads="1"/>
              </p:cNvSpPr>
              <p:nvPr/>
            </p:nvSpPr>
            <p:spPr bwMode="auto">
              <a:xfrm>
                <a:off x="768" y="316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6" name="Oval 16"/>
              <p:cNvSpPr>
                <a:spLocks noChangeArrowheads="1"/>
              </p:cNvSpPr>
              <p:nvPr/>
            </p:nvSpPr>
            <p:spPr bwMode="auto">
              <a:xfrm>
                <a:off x="817" y="312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7" name="Oval 17"/>
              <p:cNvSpPr>
                <a:spLocks noChangeArrowheads="1"/>
              </p:cNvSpPr>
              <p:nvPr/>
            </p:nvSpPr>
            <p:spPr bwMode="auto">
              <a:xfrm>
                <a:off x="866" y="30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8" name="Oval 18"/>
              <p:cNvSpPr>
                <a:spLocks noChangeArrowheads="1"/>
              </p:cNvSpPr>
              <p:nvPr/>
            </p:nvSpPr>
            <p:spPr bwMode="auto">
              <a:xfrm>
                <a:off x="915" y="307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9" name="Oval 19"/>
              <p:cNvSpPr>
                <a:spLocks noChangeArrowheads="1"/>
              </p:cNvSpPr>
              <p:nvPr/>
            </p:nvSpPr>
            <p:spPr bwMode="auto">
              <a:xfrm>
                <a:off x="963" y="304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0" name="Oval 20"/>
              <p:cNvSpPr>
                <a:spLocks noChangeArrowheads="1"/>
              </p:cNvSpPr>
              <p:nvPr/>
            </p:nvSpPr>
            <p:spPr bwMode="auto">
              <a:xfrm>
                <a:off x="1012" y="302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1" name="Oval 21"/>
              <p:cNvSpPr>
                <a:spLocks noChangeArrowheads="1"/>
              </p:cNvSpPr>
              <p:nvPr/>
            </p:nvSpPr>
            <p:spPr bwMode="auto">
              <a:xfrm>
                <a:off x="1061" y="299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2" name="Oval 22"/>
              <p:cNvSpPr>
                <a:spLocks noChangeArrowheads="1"/>
              </p:cNvSpPr>
              <p:nvPr/>
            </p:nvSpPr>
            <p:spPr bwMode="auto">
              <a:xfrm>
                <a:off x="1110" y="2967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3" name="Oval 23"/>
              <p:cNvSpPr>
                <a:spLocks noChangeArrowheads="1"/>
              </p:cNvSpPr>
              <p:nvPr/>
            </p:nvSpPr>
            <p:spPr bwMode="auto">
              <a:xfrm>
                <a:off x="1159" y="294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4" name="Oval 24"/>
              <p:cNvSpPr>
                <a:spLocks noChangeArrowheads="1"/>
              </p:cNvSpPr>
              <p:nvPr/>
            </p:nvSpPr>
            <p:spPr bwMode="auto">
              <a:xfrm>
                <a:off x="1208" y="293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5" name="Oval 25"/>
              <p:cNvSpPr>
                <a:spLocks noChangeArrowheads="1"/>
              </p:cNvSpPr>
              <p:nvPr/>
            </p:nvSpPr>
            <p:spPr bwMode="auto">
              <a:xfrm>
                <a:off x="1257" y="290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6" name="Oval 26"/>
              <p:cNvSpPr>
                <a:spLocks noChangeArrowheads="1"/>
              </p:cNvSpPr>
              <p:nvPr/>
            </p:nvSpPr>
            <p:spPr bwMode="auto">
              <a:xfrm>
                <a:off x="1306" y="2876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" name="Oval 27"/>
              <p:cNvSpPr>
                <a:spLocks noChangeArrowheads="1"/>
              </p:cNvSpPr>
              <p:nvPr/>
            </p:nvSpPr>
            <p:spPr bwMode="auto">
              <a:xfrm>
                <a:off x="1354" y="285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" name="Oval 28"/>
              <p:cNvSpPr>
                <a:spLocks noChangeArrowheads="1"/>
              </p:cNvSpPr>
              <p:nvPr/>
            </p:nvSpPr>
            <p:spPr bwMode="auto">
              <a:xfrm>
                <a:off x="1403" y="283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" name="Oval 29"/>
              <p:cNvSpPr>
                <a:spLocks noChangeArrowheads="1"/>
              </p:cNvSpPr>
              <p:nvPr/>
            </p:nvSpPr>
            <p:spPr bwMode="auto">
              <a:xfrm>
                <a:off x="1452" y="281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" name="Oval 30"/>
              <p:cNvSpPr>
                <a:spLocks noChangeArrowheads="1"/>
              </p:cNvSpPr>
              <p:nvPr/>
            </p:nvSpPr>
            <p:spPr bwMode="auto">
              <a:xfrm>
                <a:off x="1501" y="278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" name="Oval 31"/>
              <p:cNvSpPr>
                <a:spLocks noChangeArrowheads="1"/>
              </p:cNvSpPr>
              <p:nvPr/>
            </p:nvSpPr>
            <p:spPr bwMode="auto">
              <a:xfrm>
                <a:off x="1550" y="2768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" name="Oval 32"/>
              <p:cNvSpPr>
                <a:spLocks noChangeArrowheads="1"/>
              </p:cNvSpPr>
              <p:nvPr/>
            </p:nvSpPr>
            <p:spPr bwMode="auto">
              <a:xfrm>
                <a:off x="1599" y="275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" name="Oval 33"/>
              <p:cNvSpPr>
                <a:spLocks noChangeArrowheads="1"/>
              </p:cNvSpPr>
              <p:nvPr/>
            </p:nvSpPr>
            <p:spPr bwMode="auto">
              <a:xfrm>
                <a:off x="1648" y="272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" name="Oval 34"/>
              <p:cNvSpPr>
                <a:spLocks noChangeArrowheads="1"/>
              </p:cNvSpPr>
              <p:nvPr/>
            </p:nvSpPr>
            <p:spPr bwMode="auto">
              <a:xfrm>
                <a:off x="1697" y="2701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" name="Oval 35"/>
              <p:cNvSpPr>
                <a:spLocks noChangeArrowheads="1"/>
              </p:cNvSpPr>
              <p:nvPr/>
            </p:nvSpPr>
            <p:spPr bwMode="auto">
              <a:xfrm>
                <a:off x="1745" y="268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" name="Oval 36"/>
              <p:cNvSpPr>
                <a:spLocks noChangeArrowheads="1"/>
              </p:cNvSpPr>
              <p:nvPr/>
            </p:nvSpPr>
            <p:spPr bwMode="auto">
              <a:xfrm>
                <a:off x="1794" y="265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" name="Oval 37"/>
              <p:cNvSpPr>
                <a:spLocks noChangeArrowheads="1"/>
              </p:cNvSpPr>
              <p:nvPr/>
            </p:nvSpPr>
            <p:spPr bwMode="auto">
              <a:xfrm>
                <a:off x="1843" y="263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" name="Oval 38"/>
              <p:cNvSpPr>
                <a:spLocks noChangeArrowheads="1"/>
              </p:cNvSpPr>
              <p:nvPr/>
            </p:nvSpPr>
            <p:spPr bwMode="auto">
              <a:xfrm>
                <a:off x="1892" y="260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" name="Oval 39"/>
              <p:cNvSpPr>
                <a:spLocks noChangeArrowheads="1"/>
              </p:cNvSpPr>
              <p:nvPr/>
            </p:nvSpPr>
            <p:spPr bwMode="auto">
              <a:xfrm>
                <a:off x="1941" y="257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" name="Oval 40"/>
              <p:cNvSpPr>
                <a:spLocks noChangeArrowheads="1"/>
              </p:cNvSpPr>
              <p:nvPr/>
            </p:nvSpPr>
            <p:spPr bwMode="auto">
              <a:xfrm>
                <a:off x="1990" y="256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" name="Oval 41"/>
              <p:cNvSpPr>
                <a:spLocks noChangeArrowheads="1"/>
              </p:cNvSpPr>
              <p:nvPr/>
            </p:nvSpPr>
            <p:spPr bwMode="auto">
              <a:xfrm>
                <a:off x="2039" y="253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" name="Oval 42"/>
              <p:cNvSpPr>
                <a:spLocks noChangeArrowheads="1"/>
              </p:cNvSpPr>
              <p:nvPr/>
            </p:nvSpPr>
            <p:spPr bwMode="auto">
              <a:xfrm>
                <a:off x="2088" y="2516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" name="Oval 43"/>
              <p:cNvSpPr>
                <a:spLocks noChangeArrowheads="1"/>
              </p:cNvSpPr>
              <p:nvPr/>
            </p:nvSpPr>
            <p:spPr bwMode="auto">
              <a:xfrm>
                <a:off x="2140" y="249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" name="Oval 44"/>
              <p:cNvSpPr>
                <a:spLocks noChangeArrowheads="1"/>
              </p:cNvSpPr>
              <p:nvPr/>
            </p:nvSpPr>
            <p:spPr bwMode="auto">
              <a:xfrm>
                <a:off x="2189" y="246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" name="Oval 45"/>
              <p:cNvSpPr>
                <a:spLocks noChangeArrowheads="1"/>
              </p:cNvSpPr>
              <p:nvPr/>
            </p:nvSpPr>
            <p:spPr bwMode="auto">
              <a:xfrm>
                <a:off x="2238" y="245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" name="Oval 46"/>
              <p:cNvSpPr>
                <a:spLocks noChangeArrowheads="1"/>
              </p:cNvSpPr>
              <p:nvPr/>
            </p:nvSpPr>
            <p:spPr bwMode="auto">
              <a:xfrm>
                <a:off x="2287" y="2415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" name="Oval 47"/>
              <p:cNvSpPr>
                <a:spLocks noChangeArrowheads="1"/>
              </p:cNvSpPr>
              <p:nvPr/>
            </p:nvSpPr>
            <p:spPr bwMode="auto">
              <a:xfrm>
                <a:off x="2335" y="23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" name="Oval 48"/>
              <p:cNvSpPr>
                <a:spLocks noChangeArrowheads="1"/>
              </p:cNvSpPr>
              <p:nvPr/>
            </p:nvSpPr>
            <p:spPr bwMode="auto">
              <a:xfrm>
                <a:off x="2384" y="2370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" name="Oval 49"/>
              <p:cNvSpPr>
                <a:spLocks noChangeArrowheads="1"/>
              </p:cNvSpPr>
              <p:nvPr/>
            </p:nvSpPr>
            <p:spPr bwMode="auto">
              <a:xfrm>
                <a:off x="2433" y="2335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" name="Oval 50"/>
              <p:cNvSpPr>
                <a:spLocks noChangeArrowheads="1"/>
              </p:cNvSpPr>
              <p:nvPr/>
            </p:nvSpPr>
            <p:spPr bwMode="auto">
              <a:xfrm>
                <a:off x="2482" y="23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" name="Oval 51"/>
              <p:cNvSpPr>
                <a:spLocks noChangeArrowheads="1"/>
              </p:cNvSpPr>
              <p:nvPr/>
            </p:nvSpPr>
            <p:spPr bwMode="auto">
              <a:xfrm>
                <a:off x="2531" y="228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" name="Oval 52"/>
              <p:cNvSpPr>
                <a:spLocks noChangeArrowheads="1"/>
              </p:cNvSpPr>
              <p:nvPr/>
            </p:nvSpPr>
            <p:spPr bwMode="auto">
              <a:xfrm>
                <a:off x="2580" y="226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Oval 53"/>
              <p:cNvSpPr>
                <a:spLocks noChangeArrowheads="1"/>
              </p:cNvSpPr>
              <p:nvPr/>
            </p:nvSpPr>
            <p:spPr bwMode="auto">
              <a:xfrm>
                <a:off x="2629" y="224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" name="Oval 54"/>
              <p:cNvSpPr>
                <a:spLocks noChangeArrowheads="1"/>
              </p:cNvSpPr>
              <p:nvPr/>
            </p:nvSpPr>
            <p:spPr bwMode="auto">
              <a:xfrm>
                <a:off x="2678" y="2212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" name="Oval 55"/>
              <p:cNvSpPr>
                <a:spLocks noChangeArrowheads="1"/>
              </p:cNvSpPr>
              <p:nvPr/>
            </p:nvSpPr>
            <p:spPr bwMode="auto">
              <a:xfrm>
                <a:off x="2726" y="218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Oval 56"/>
              <p:cNvSpPr>
                <a:spLocks noChangeArrowheads="1"/>
              </p:cNvSpPr>
              <p:nvPr/>
            </p:nvSpPr>
            <p:spPr bwMode="auto">
              <a:xfrm>
                <a:off x="2775" y="216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" name="Oval 57"/>
              <p:cNvSpPr>
                <a:spLocks noChangeArrowheads="1"/>
              </p:cNvSpPr>
              <p:nvPr/>
            </p:nvSpPr>
            <p:spPr bwMode="auto">
              <a:xfrm>
                <a:off x="2824" y="214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" name="Oval 58"/>
              <p:cNvSpPr>
                <a:spLocks noChangeArrowheads="1"/>
              </p:cNvSpPr>
              <p:nvPr/>
            </p:nvSpPr>
            <p:spPr bwMode="auto">
              <a:xfrm>
                <a:off x="2873" y="2122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Oval 59"/>
              <p:cNvSpPr>
                <a:spLocks noChangeArrowheads="1"/>
              </p:cNvSpPr>
              <p:nvPr/>
            </p:nvSpPr>
            <p:spPr bwMode="auto">
              <a:xfrm>
                <a:off x="2922" y="208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" name="Oval 60"/>
              <p:cNvSpPr>
                <a:spLocks noChangeArrowheads="1"/>
              </p:cNvSpPr>
              <p:nvPr/>
            </p:nvSpPr>
            <p:spPr bwMode="auto">
              <a:xfrm>
                <a:off x="2971" y="207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Oval 61"/>
              <p:cNvSpPr>
                <a:spLocks noChangeArrowheads="1"/>
              </p:cNvSpPr>
              <p:nvPr/>
            </p:nvSpPr>
            <p:spPr bwMode="auto">
              <a:xfrm>
                <a:off x="3020" y="205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" name="Oval 62"/>
              <p:cNvSpPr>
                <a:spLocks noChangeArrowheads="1"/>
              </p:cNvSpPr>
              <p:nvPr/>
            </p:nvSpPr>
            <p:spPr bwMode="auto">
              <a:xfrm>
                <a:off x="3069" y="2017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Oval 63"/>
              <p:cNvSpPr>
                <a:spLocks noChangeArrowheads="1"/>
              </p:cNvSpPr>
              <p:nvPr/>
            </p:nvSpPr>
            <p:spPr bwMode="auto">
              <a:xfrm>
                <a:off x="3117" y="199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Oval 64"/>
              <p:cNvSpPr>
                <a:spLocks noChangeArrowheads="1"/>
              </p:cNvSpPr>
              <p:nvPr/>
            </p:nvSpPr>
            <p:spPr bwMode="auto">
              <a:xfrm>
                <a:off x="3166" y="196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Oval 65"/>
              <p:cNvSpPr>
                <a:spLocks noChangeArrowheads="1"/>
              </p:cNvSpPr>
              <p:nvPr/>
            </p:nvSpPr>
            <p:spPr bwMode="auto">
              <a:xfrm>
                <a:off x="3215" y="1951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Oval 66"/>
              <p:cNvSpPr>
                <a:spLocks noChangeArrowheads="1"/>
              </p:cNvSpPr>
              <p:nvPr/>
            </p:nvSpPr>
            <p:spPr bwMode="auto">
              <a:xfrm>
                <a:off x="3264" y="1916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Oval 67"/>
              <p:cNvSpPr>
                <a:spLocks noChangeArrowheads="1"/>
              </p:cNvSpPr>
              <p:nvPr/>
            </p:nvSpPr>
            <p:spPr bwMode="auto">
              <a:xfrm>
                <a:off x="3313" y="189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" name="Oval 68"/>
              <p:cNvSpPr>
                <a:spLocks noChangeArrowheads="1"/>
              </p:cNvSpPr>
              <p:nvPr/>
            </p:nvSpPr>
            <p:spPr bwMode="auto">
              <a:xfrm>
                <a:off x="3362" y="187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Oval 69"/>
              <p:cNvSpPr>
                <a:spLocks noChangeArrowheads="1"/>
              </p:cNvSpPr>
              <p:nvPr/>
            </p:nvSpPr>
            <p:spPr bwMode="auto">
              <a:xfrm>
                <a:off x="3411" y="1853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" name="Oval 70"/>
              <p:cNvSpPr>
                <a:spLocks noChangeArrowheads="1"/>
              </p:cNvSpPr>
              <p:nvPr/>
            </p:nvSpPr>
            <p:spPr bwMode="auto">
              <a:xfrm>
                <a:off x="3459" y="182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Oval 71"/>
              <p:cNvSpPr>
                <a:spLocks noChangeArrowheads="1"/>
              </p:cNvSpPr>
              <p:nvPr/>
            </p:nvSpPr>
            <p:spPr bwMode="auto">
              <a:xfrm>
                <a:off x="3508" y="179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" name="Oval 72"/>
              <p:cNvSpPr>
                <a:spLocks noChangeArrowheads="1"/>
              </p:cNvSpPr>
              <p:nvPr/>
            </p:nvSpPr>
            <p:spPr bwMode="auto">
              <a:xfrm>
                <a:off x="3557" y="176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Oval 73"/>
              <p:cNvSpPr>
                <a:spLocks noChangeArrowheads="1"/>
              </p:cNvSpPr>
              <p:nvPr/>
            </p:nvSpPr>
            <p:spPr bwMode="auto">
              <a:xfrm>
                <a:off x="3606" y="174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Oval 74"/>
              <p:cNvSpPr>
                <a:spLocks noChangeArrowheads="1"/>
              </p:cNvSpPr>
              <p:nvPr/>
            </p:nvSpPr>
            <p:spPr bwMode="auto">
              <a:xfrm>
                <a:off x="3655" y="172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Oval 75"/>
              <p:cNvSpPr>
                <a:spLocks noChangeArrowheads="1"/>
              </p:cNvSpPr>
              <p:nvPr/>
            </p:nvSpPr>
            <p:spPr bwMode="auto">
              <a:xfrm>
                <a:off x="3704" y="168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" name="Oval 76"/>
              <p:cNvSpPr>
                <a:spLocks noChangeArrowheads="1"/>
              </p:cNvSpPr>
              <p:nvPr/>
            </p:nvSpPr>
            <p:spPr bwMode="auto">
              <a:xfrm>
                <a:off x="3753" y="165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Oval 77"/>
              <p:cNvSpPr>
                <a:spLocks noChangeArrowheads="1"/>
              </p:cNvSpPr>
              <p:nvPr/>
            </p:nvSpPr>
            <p:spPr bwMode="auto">
              <a:xfrm>
                <a:off x="3805" y="162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" name="Oval 78"/>
              <p:cNvSpPr>
                <a:spLocks noChangeArrowheads="1"/>
              </p:cNvSpPr>
              <p:nvPr/>
            </p:nvSpPr>
            <p:spPr bwMode="auto">
              <a:xfrm>
                <a:off x="3854" y="161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Oval 79"/>
              <p:cNvSpPr>
                <a:spLocks noChangeArrowheads="1"/>
              </p:cNvSpPr>
              <p:nvPr/>
            </p:nvSpPr>
            <p:spPr bwMode="auto">
              <a:xfrm>
                <a:off x="3903" y="158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Oval 80"/>
              <p:cNvSpPr>
                <a:spLocks noChangeArrowheads="1"/>
              </p:cNvSpPr>
              <p:nvPr/>
            </p:nvSpPr>
            <p:spPr bwMode="auto">
              <a:xfrm>
                <a:off x="3952" y="155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Oval 81"/>
              <p:cNvSpPr>
                <a:spLocks noChangeArrowheads="1"/>
              </p:cNvSpPr>
              <p:nvPr/>
            </p:nvSpPr>
            <p:spPr bwMode="auto">
              <a:xfrm>
                <a:off x="4001" y="1525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Oval 82"/>
              <p:cNvSpPr>
                <a:spLocks noChangeArrowheads="1"/>
              </p:cNvSpPr>
              <p:nvPr/>
            </p:nvSpPr>
            <p:spPr bwMode="auto">
              <a:xfrm>
                <a:off x="4049" y="14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Oval 83"/>
              <p:cNvSpPr>
                <a:spLocks noChangeArrowheads="1"/>
              </p:cNvSpPr>
              <p:nvPr/>
            </p:nvSpPr>
            <p:spPr bwMode="auto">
              <a:xfrm>
                <a:off x="4098" y="146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" name="Oval 84"/>
              <p:cNvSpPr>
                <a:spLocks noChangeArrowheads="1"/>
              </p:cNvSpPr>
              <p:nvPr/>
            </p:nvSpPr>
            <p:spPr bwMode="auto">
              <a:xfrm>
                <a:off x="4147" y="144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Oval 85"/>
              <p:cNvSpPr>
                <a:spLocks noChangeArrowheads="1"/>
              </p:cNvSpPr>
              <p:nvPr/>
            </p:nvSpPr>
            <p:spPr bwMode="auto">
              <a:xfrm>
                <a:off x="4196" y="141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Oval 86"/>
              <p:cNvSpPr>
                <a:spLocks noChangeArrowheads="1"/>
              </p:cNvSpPr>
              <p:nvPr/>
            </p:nvSpPr>
            <p:spPr bwMode="auto">
              <a:xfrm>
                <a:off x="4245" y="138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Oval 87"/>
              <p:cNvSpPr>
                <a:spLocks noChangeArrowheads="1"/>
              </p:cNvSpPr>
              <p:nvPr/>
            </p:nvSpPr>
            <p:spPr bwMode="auto">
              <a:xfrm>
                <a:off x="4294" y="135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Oval 88"/>
              <p:cNvSpPr>
                <a:spLocks noChangeArrowheads="1"/>
              </p:cNvSpPr>
              <p:nvPr/>
            </p:nvSpPr>
            <p:spPr bwMode="auto">
              <a:xfrm>
                <a:off x="4343" y="1319"/>
                <a:ext cx="42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Oval 89"/>
              <p:cNvSpPr>
                <a:spLocks noChangeArrowheads="1"/>
              </p:cNvSpPr>
              <p:nvPr/>
            </p:nvSpPr>
            <p:spPr bwMode="auto">
              <a:xfrm>
                <a:off x="4392" y="1298"/>
                <a:ext cx="41" cy="41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" name="Oval 90"/>
              <p:cNvSpPr>
                <a:spLocks noChangeArrowheads="1"/>
              </p:cNvSpPr>
              <p:nvPr/>
            </p:nvSpPr>
            <p:spPr bwMode="auto">
              <a:xfrm>
                <a:off x="4440" y="126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Oval 91"/>
              <p:cNvSpPr>
                <a:spLocks noChangeArrowheads="1"/>
              </p:cNvSpPr>
              <p:nvPr/>
            </p:nvSpPr>
            <p:spPr bwMode="auto">
              <a:xfrm>
                <a:off x="4489" y="123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Oval 92"/>
              <p:cNvSpPr>
                <a:spLocks noChangeArrowheads="1"/>
              </p:cNvSpPr>
              <p:nvPr/>
            </p:nvSpPr>
            <p:spPr bwMode="auto">
              <a:xfrm>
                <a:off x="4538" y="121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Oval 93"/>
              <p:cNvSpPr>
                <a:spLocks noChangeArrowheads="1"/>
              </p:cNvSpPr>
              <p:nvPr/>
            </p:nvSpPr>
            <p:spPr bwMode="auto">
              <a:xfrm>
                <a:off x="4587" y="118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Oval 94"/>
              <p:cNvSpPr>
                <a:spLocks noChangeArrowheads="1"/>
              </p:cNvSpPr>
              <p:nvPr/>
            </p:nvSpPr>
            <p:spPr bwMode="auto">
              <a:xfrm>
                <a:off x="4636" y="115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Oval 95"/>
              <p:cNvSpPr>
                <a:spLocks noChangeArrowheads="1"/>
              </p:cNvSpPr>
              <p:nvPr/>
            </p:nvSpPr>
            <p:spPr bwMode="auto">
              <a:xfrm>
                <a:off x="4685" y="111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Oval 96"/>
              <p:cNvSpPr>
                <a:spLocks noChangeArrowheads="1"/>
              </p:cNvSpPr>
              <p:nvPr/>
            </p:nvSpPr>
            <p:spPr bwMode="auto">
              <a:xfrm>
                <a:off x="4734" y="108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Oval 97"/>
              <p:cNvSpPr>
                <a:spLocks noChangeArrowheads="1"/>
              </p:cNvSpPr>
              <p:nvPr/>
            </p:nvSpPr>
            <p:spPr bwMode="auto">
              <a:xfrm>
                <a:off x="4783" y="1064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Oval 98"/>
              <p:cNvSpPr>
                <a:spLocks noChangeArrowheads="1"/>
              </p:cNvSpPr>
              <p:nvPr/>
            </p:nvSpPr>
            <p:spPr bwMode="auto">
              <a:xfrm>
                <a:off x="4831" y="1036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Oval 99"/>
              <p:cNvSpPr>
                <a:spLocks noChangeArrowheads="1"/>
              </p:cNvSpPr>
              <p:nvPr/>
            </p:nvSpPr>
            <p:spPr bwMode="auto">
              <a:xfrm>
                <a:off x="4880" y="1011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Oval 100"/>
              <p:cNvSpPr>
                <a:spLocks noChangeArrowheads="1"/>
              </p:cNvSpPr>
              <p:nvPr/>
            </p:nvSpPr>
            <p:spPr bwMode="auto">
              <a:xfrm>
                <a:off x="4929" y="96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Oval 101"/>
              <p:cNvSpPr>
                <a:spLocks noChangeArrowheads="1"/>
              </p:cNvSpPr>
              <p:nvPr/>
            </p:nvSpPr>
            <p:spPr bwMode="auto">
              <a:xfrm>
                <a:off x="4978" y="94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Oval 102"/>
              <p:cNvSpPr>
                <a:spLocks noChangeArrowheads="1"/>
              </p:cNvSpPr>
              <p:nvPr/>
            </p:nvSpPr>
            <p:spPr bwMode="auto">
              <a:xfrm>
                <a:off x="5027" y="92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Oval 103"/>
              <p:cNvSpPr>
                <a:spLocks noChangeArrowheads="1"/>
              </p:cNvSpPr>
              <p:nvPr/>
            </p:nvSpPr>
            <p:spPr bwMode="auto">
              <a:xfrm>
                <a:off x="5076" y="889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Oval 104"/>
              <p:cNvSpPr>
                <a:spLocks noChangeArrowheads="1"/>
              </p:cNvSpPr>
              <p:nvPr/>
            </p:nvSpPr>
            <p:spPr bwMode="auto">
              <a:xfrm>
                <a:off x="5125" y="858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Oval 105"/>
              <p:cNvSpPr>
                <a:spLocks noChangeArrowheads="1"/>
              </p:cNvSpPr>
              <p:nvPr/>
            </p:nvSpPr>
            <p:spPr bwMode="auto">
              <a:xfrm>
                <a:off x="5174" y="830"/>
                <a:ext cx="41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Oval 106"/>
              <p:cNvSpPr>
                <a:spLocks noChangeArrowheads="1"/>
              </p:cNvSpPr>
              <p:nvPr/>
            </p:nvSpPr>
            <p:spPr bwMode="auto">
              <a:xfrm>
                <a:off x="5222" y="80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Oval 107"/>
              <p:cNvSpPr>
                <a:spLocks noChangeArrowheads="1"/>
              </p:cNvSpPr>
              <p:nvPr/>
            </p:nvSpPr>
            <p:spPr bwMode="auto">
              <a:xfrm>
                <a:off x="5271" y="784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Oval 108"/>
              <p:cNvSpPr>
                <a:spLocks noChangeArrowheads="1"/>
              </p:cNvSpPr>
              <p:nvPr/>
            </p:nvSpPr>
            <p:spPr bwMode="auto">
              <a:xfrm>
                <a:off x="5320" y="767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Oval 109"/>
              <p:cNvSpPr>
                <a:spLocks noChangeArrowheads="1"/>
              </p:cNvSpPr>
              <p:nvPr/>
            </p:nvSpPr>
            <p:spPr bwMode="auto">
              <a:xfrm>
                <a:off x="5369" y="742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Oval 110"/>
              <p:cNvSpPr>
                <a:spLocks noChangeArrowheads="1"/>
              </p:cNvSpPr>
              <p:nvPr/>
            </p:nvSpPr>
            <p:spPr bwMode="auto">
              <a:xfrm>
                <a:off x="5421" y="725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Oval 111"/>
              <p:cNvSpPr>
                <a:spLocks noChangeArrowheads="1"/>
              </p:cNvSpPr>
              <p:nvPr/>
            </p:nvSpPr>
            <p:spPr bwMode="auto">
              <a:xfrm>
                <a:off x="5470" y="70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Oval 112"/>
              <p:cNvSpPr>
                <a:spLocks noChangeArrowheads="1"/>
              </p:cNvSpPr>
              <p:nvPr/>
            </p:nvSpPr>
            <p:spPr bwMode="auto">
              <a:xfrm>
                <a:off x="5519" y="690"/>
                <a:ext cx="42" cy="42"/>
              </a:xfrm>
              <a:prstGeom prst="ellipse">
                <a:avLst/>
              </a:prstGeom>
              <a:solidFill>
                <a:srgbClr val="1A476F"/>
              </a:solidFill>
              <a:ln w="22225">
                <a:solidFill>
                  <a:srgbClr val="1A476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Oval 113"/>
              <p:cNvSpPr>
                <a:spLocks noChangeArrowheads="1"/>
              </p:cNvSpPr>
              <p:nvPr/>
            </p:nvSpPr>
            <p:spPr bwMode="auto">
              <a:xfrm>
                <a:off x="670" y="264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" name="Oval 114"/>
              <p:cNvSpPr>
                <a:spLocks noChangeArrowheads="1"/>
              </p:cNvSpPr>
              <p:nvPr/>
            </p:nvSpPr>
            <p:spPr bwMode="auto">
              <a:xfrm>
                <a:off x="719" y="260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Oval 115"/>
              <p:cNvSpPr>
                <a:spLocks noChangeArrowheads="1"/>
              </p:cNvSpPr>
              <p:nvPr/>
            </p:nvSpPr>
            <p:spPr bwMode="auto">
              <a:xfrm>
                <a:off x="768" y="2569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Oval 116"/>
              <p:cNvSpPr>
                <a:spLocks noChangeArrowheads="1"/>
              </p:cNvSpPr>
              <p:nvPr/>
            </p:nvSpPr>
            <p:spPr bwMode="auto">
              <a:xfrm>
                <a:off x="817" y="253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Oval 117"/>
              <p:cNvSpPr>
                <a:spLocks noChangeArrowheads="1"/>
              </p:cNvSpPr>
              <p:nvPr/>
            </p:nvSpPr>
            <p:spPr bwMode="auto">
              <a:xfrm>
                <a:off x="866" y="249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" name="Oval 118"/>
              <p:cNvSpPr>
                <a:spLocks noChangeArrowheads="1"/>
              </p:cNvSpPr>
              <p:nvPr/>
            </p:nvSpPr>
            <p:spPr bwMode="auto">
              <a:xfrm>
                <a:off x="915" y="246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Oval 119"/>
              <p:cNvSpPr>
                <a:spLocks noChangeArrowheads="1"/>
              </p:cNvSpPr>
              <p:nvPr/>
            </p:nvSpPr>
            <p:spPr bwMode="auto">
              <a:xfrm>
                <a:off x="963" y="243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" name="Oval 120"/>
              <p:cNvSpPr>
                <a:spLocks noChangeArrowheads="1"/>
              </p:cNvSpPr>
              <p:nvPr/>
            </p:nvSpPr>
            <p:spPr bwMode="auto">
              <a:xfrm>
                <a:off x="1012" y="240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Oval 121"/>
              <p:cNvSpPr>
                <a:spLocks noChangeArrowheads="1"/>
              </p:cNvSpPr>
              <p:nvPr/>
            </p:nvSpPr>
            <p:spPr bwMode="auto">
              <a:xfrm>
                <a:off x="1061" y="238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Oval 122"/>
              <p:cNvSpPr>
                <a:spLocks noChangeArrowheads="1"/>
              </p:cNvSpPr>
              <p:nvPr/>
            </p:nvSpPr>
            <p:spPr bwMode="auto">
              <a:xfrm>
                <a:off x="1110" y="2356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Oval 123"/>
              <p:cNvSpPr>
                <a:spLocks noChangeArrowheads="1"/>
              </p:cNvSpPr>
              <p:nvPr/>
            </p:nvSpPr>
            <p:spPr bwMode="auto">
              <a:xfrm>
                <a:off x="1159" y="232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" name="Oval 124"/>
              <p:cNvSpPr>
                <a:spLocks noChangeArrowheads="1"/>
              </p:cNvSpPr>
              <p:nvPr/>
            </p:nvSpPr>
            <p:spPr bwMode="auto">
              <a:xfrm>
                <a:off x="1208" y="229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Oval 125"/>
              <p:cNvSpPr>
                <a:spLocks noChangeArrowheads="1"/>
              </p:cNvSpPr>
              <p:nvPr/>
            </p:nvSpPr>
            <p:spPr bwMode="auto">
              <a:xfrm>
                <a:off x="1257" y="227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" name="Oval 126"/>
              <p:cNvSpPr>
                <a:spLocks noChangeArrowheads="1"/>
              </p:cNvSpPr>
              <p:nvPr/>
            </p:nvSpPr>
            <p:spPr bwMode="auto">
              <a:xfrm>
                <a:off x="1306" y="2254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Oval 127"/>
              <p:cNvSpPr>
                <a:spLocks noChangeArrowheads="1"/>
              </p:cNvSpPr>
              <p:nvPr/>
            </p:nvSpPr>
            <p:spPr bwMode="auto">
              <a:xfrm>
                <a:off x="1354" y="223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Oval 128"/>
              <p:cNvSpPr>
                <a:spLocks noChangeArrowheads="1"/>
              </p:cNvSpPr>
              <p:nvPr/>
            </p:nvSpPr>
            <p:spPr bwMode="auto">
              <a:xfrm>
                <a:off x="1403" y="219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Oval 129"/>
              <p:cNvSpPr>
                <a:spLocks noChangeArrowheads="1"/>
              </p:cNvSpPr>
              <p:nvPr/>
            </p:nvSpPr>
            <p:spPr bwMode="auto">
              <a:xfrm>
                <a:off x="1452" y="218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3" name="Oval 130"/>
              <p:cNvSpPr>
                <a:spLocks noChangeArrowheads="1"/>
              </p:cNvSpPr>
              <p:nvPr/>
            </p:nvSpPr>
            <p:spPr bwMode="auto">
              <a:xfrm>
                <a:off x="1501" y="216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Oval 131"/>
              <p:cNvSpPr>
                <a:spLocks noChangeArrowheads="1"/>
              </p:cNvSpPr>
              <p:nvPr/>
            </p:nvSpPr>
            <p:spPr bwMode="auto">
              <a:xfrm>
                <a:off x="1550" y="2143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Oval 132"/>
              <p:cNvSpPr>
                <a:spLocks noChangeArrowheads="1"/>
              </p:cNvSpPr>
              <p:nvPr/>
            </p:nvSpPr>
            <p:spPr bwMode="auto">
              <a:xfrm>
                <a:off x="1599" y="210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Oval 133"/>
              <p:cNvSpPr>
                <a:spLocks noChangeArrowheads="1"/>
              </p:cNvSpPr>
              <p:nvPr/>
            </p:nvSpPr>
            <p:spPr bwMode="auto">
              <a:xfrm>
                <a:off x="1648" y="209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Oval 134"/>
              <p:cNvSpPr>
                <a:spLocks noChangeArrowheads="1"/>
              </p:cNvSpPr>
              <p:nvPr/>
            </p:nvSpPr>
            <p:spPr bwMode="auto">
              <a:xfrm>
                <a:off x="1697" y="2080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Oval 135"/>
              <p:cNvSpPr>
                <a:spLocks noChangeArrowheads="1"/>
              </p:cNvSpPr>
              <p:nvPr/>
            </p:nvSpPr>
            <p:spPr bwMode="auto">
              <a:xfrm>
                <a:off x="1745" y="204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Oval 136"/>
              <p:cNvSpPr>
                <a:spLocks noChangeArrowheads="1"/>
              </p:cNvSpPr>
              <p:nvPr/>
            </p:nvSpPr>
            <p:spPr bwMode="auto">
              <a:xfrm>
                <a:off x="1794" y="202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Oval 137"/>
              <p:cNvSpPr>
                <a:spLocks noChangeArrowheads="1"/>
              </p:cNvSpPr>
              <p:nvPr/>
            </p:nvSpPr>
            <p:spPr bwMode="auto">
              <a:xfrm>
                <a:off x="1843" y="200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1" name="Oval 138"/>
              <p:cNvSpPr>
                <a:spLocks noChangeArrowheads="1"/>
              </p:cNvSpPr>
              <p:nvPr/>
            </p:nvSpPr>
            <p:spPr bwMode="auto">
              <a:xfrm>
                <a:off x="1892" y="198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Oval 139"/>
              <p:cNvSpPr>
                <a:spLocks noChangeArrowheads="1"/>
              </p:cNvSpPr>
              <p:nvPr/>
            </p:nvSpPr>
            <p:spPr bwMode="auto">
              <a:xfrm>
                <a:off x="1941" y="197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Oval 140"/>
              <p:cNvSpPr>
                <a:spLocks noChangeArrowheads="1"/>
              </p:cNvSpPr>
              <p:nvPr/>
            </p:nvSpPr>
            <p:spPr bwMode="auto">
              <a:xfrm>
                <a:off x="1990" y="1951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Oval 141"/>
              <p:cNvSpPr>
                <a:spLocks noChangeArrowheads="1"/>
              </p:cNvSpPr>
              <p:nvPr/>
            </p:nvSpPr>
            <p:spPr bwMode="auto">
              <a:xfrm>
                <a:off x="2039" y="192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5" name="Oval 142"/>
              <p:cNvSpPr>
                <a:spLocks noChangeArrowheads="1"/>
              </p:cNvSpPr>
              <p:nvPr/>
            </p:nvSpPr>
            <p:spPr bwMode="auto">
              <a:xfrm>
                <a:off x="2088" y="1919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Oval 143"/>
              <p:cNvSpPr>
                <a:spLocks noChangeArrowheads="1"/>
              </p:cNvSpPr>
              <p:nvPr/>
            </p:nvSpPr>
            <p:spPr bwMode="auto">
              <a:xfrm>
                <a:off x="2140" y="188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7" name="Oval 144"/>
              <p:cNvSpPr>
                <a:spLocks noChangeArrowheads="1"/>
              </p:cNvSpPr>
              <p:nvPr/>
            </p:nvSpPr>
            <p:spPr bwMode="auto">
              <a:xfrm>
                <a:off x="2189" y="187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Oval 145"/>
              <p:cNvSpPr>
                <a:spLocks noChangeArrowheads="1"/>
              </p:cNvSpPr>
              <p:nvPr/>
            </p:nvSpPr>
            <p:spPr bwMode="auto">
              <a:xfrm>
                <a:off x="2238" y="184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Oval 146"/>
              <p:cNvSpPr>
                <a:spLocks noChangeArrowheads="1"/>
              </p:cNvSpPr>
              <p:nvPr/>
            </p:nvSpPr>
            <p:spPr bwMode="auto">
              <a:xfrm>
                <a:off x="2287" y="1825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Oval 147"/>
              <p:cNvSpPr>
                <a:spLocks noChangeArrowheads="1"/>
              </p:cNvSpPr>
              <p:nvPr/>
            </p:nvSpPr>
            <p:spPr bwMode="auto">
              <a:xfrm>
                <a:off x="2335" y="181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1" name="Oval 148"/>
              <p:cNvSpPr>
                <a:spLocks noChangeArrowheads="1"/>
              </p:cNvSpPr>
              <p:nvPr/>
            </p:nvSpPr>
            <p:spPr bwMode="auto">
              <a:xfrm>
                <a:off x="2384" y="178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Oval 149"/>
              <p:cNvSpPr>
                <a:spLocks noChangeArrowheads="1"/>
              </p:cNvSpPr>
              <p:nvPr/>
            </p:nvSpPr>
            <p:spPr bwMode="auto">
              <a:xfrm>
                <a:off x="2433" y="176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3" name="Oval 150"/>
              <p:cNvSpPr>
                <a:spLocks noChangeArrowheads="1"/>
              </p:cNvSpPr>
              <p:nvPr/>
            </p:nvSpPr>
            <p:spPr bwMode="auto">
              <a:xfrm>
                <a:off x="2482" y="1738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4" name="Oval 151"/>
              <p:cNvSpPr>
                <a:spLocks noChangeArrowheads="1"/>
              </p:cNvSpPr>
              <p:nvPr/>
            </p:nvSpPr>
            <p:spPr bwMode="auto">
              <a:xfrm>
                <a:off x="2531" y="172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5" name="Oval 152"/>
              <p:cNvSpPr>
                <a:spLocks noChangeArrowheads="1"/>
              </p:cNvSpPr>
              <p:nvPr/>
            </p:nvSpPr>
            <p:spPr bwMode="auto">
              <a:xfrm>
                <a:off x="2580" y="170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6" name="Oval 153"/>
              <p:cNvSpPr>
                <a:spLocks noChangeArrowheads="1"/>
              </p:cNvSpPr>
              <p:nvPr/>
            </p:nvSpPr>
            <p:spPr bwMode="auto">
              <a:xfrm>
                <a:off x="2629" y="1692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7" name="Oval 154"/>
              <p:cNvSpPr>
                <a:spLocks noChangeArrowheads="1"/>
              </p:cNvSpPr>
              <p:nvPr/>
            </p:nvSpPr>
            <p:spPr bwMode="auto">
              <a:xfrm>
                <a:off x="2678" y="1664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Oval 155"/>
              <p:cNvSpPr>
                <a:spLocks noChangeArrowheads="1"/>
              </p:cNvSpPr>
              <p:nvPr/>
            </p:nvSpPr>
            <p:spPr bwMode="auto">
              <a:xfrm>
                <a:off x="2726" y="165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" name="Oval 156"/>
              <p:cNvSpPr>
                <a:spLocks noChangeArrowheads="1"/>
              </p:cNvSpPr>
              <p:nvPr/>
            </p:nvSpPr>
            <p:spPr bwMode="auto">
              <a:xfrm>
                <a:off x="2775" y="163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Oval 157"/>
              <p:cNvSpPr>
                <a:spLocks noChangeArrowheads="1"/>
              </p:cNvSpPr>
              <p:nvPr/>
            </p:nvSpPr>
            <p:spPr bwMode="auto">
              <a:xfrm>
                <a:off x="2824" y="160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1" name="Oval 158"/>
              <p:cNvSpPr>
                <a:spLocks noChangeArrowheads="1"/>
              </p:cNvSpPr>
              <p:nvPr/>
            </p:nvSpPr>
            <p:spPr bwMode="auto">
              <a:xfrm>
                <a:off x="2873" y="159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2" name="Oval 159"/>
              <p:cNvSpPr>
                <a:spLocks noChangeArrowheads="1"/>
              </p:cNvSpPr>
              <p:nvPr/>
            </p:nvSpPr>
            <p:spPr bwMode="auto">
              <a:xfrm>
                <a:off x="2922" y="157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3" name="Oval 160"/>
              <p:cNvSpPr>
                <a:spLocks noChangeArrowheads="1"/>
              </p:cNvSpPr>
              <p:nvPr/>
            </p:nvSpPr>
            <p:spPr bwMode="auto">
              <a:xfrm>
                <a:off x="2971" y="154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4" name="Oval 161"/>
              <p:cNvSpPr>
                <a:spLocks noChangeArrowheads="1"/>
              </p:cNvSpPr>
              <p:nvPr/>
            </p:nvSpPr>
            <p:spPr bwMode="auto">
              <a:xfrm>
                <a:off x="3020" y="152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5" name="Oval 162"/>
              <p:cNvSpPr>
                <a:spLocks noChangeArrowheads="1"/>
              </p:cNvSpPr>
              <p:nvPr/>
            </p:nvSpPr>
            <p:spPr bwMode="auto">
              <a:xfrm>
                <a:off x="3069" y="1507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6" name="Oval 163"/>
              <p:cNvSpPr>
                <a:spLocks noChangeArrowheads="1"/>
              </p:cNvSpPr>
              <p:nvPr/>
            </p:nvSpPr>
            <p:spPr bwMode="auto">
              <a:xfrm>
                <a:off x="3117" y="149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7" name="Oval 164"/>
              <p:cNvSpPr>
                <a:spLocks noChangeArrowheads="1"/>
              </p:cNvSpPr>
              <p:nvPr/>
            </p:nvSpPr>
            <p:spPr bwMode="auto">
              <a:xfrm>
                <a:off x="3166" y="146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8" name="Oval 165"/>
              <p:cNvSpPr>
                <a:spLocks noChangeArrowheads="1"/>
              </p:cNvSpPr>
              <p:nvPr/>
            </p:nvSpPr>
            <p:spPr bwMode="auto">
              <a:xfrm>
                <a:off x="3215" y="144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9" name="Oval 166"/>
              <p:cNvSpPr>
                <a:spLocks noChangeArrowheads="1"/>
              </p:cNvSpPr>
              <p:nvPr/>
            </p:nvSpPr>
            <p:spPr bwMode="auto">
              <a:xfrm>
                <a:off x="3264" y="143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0" name="Oval 167"/>
              <p:cNvSpPr>
                <a:spLocks noChangeArrowheads="1"/>
              </p:cNvSpPr>
              <p:nvPr/>
            </p:nvSpPr>
            <p:spPr bwMode="auto">
              <a:xfrm>
                <a:off x="3313" y="140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1" name="Oval 168"/>
              <p:cNvSpPr>
                <a:spLocks noChangeArrowheads="1"/>
              </p:cNvSpPr>
              <p:nvPr/>
            </p:nvSpPr>
            <p:spPr bwMode="auto">
              <a:xfrm>
                <a:off x="3362" y="139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2" name="Oval 169"/>
              <p:cNvSpPr>
                <a:spLocks noChangeArrowheads="1"/>
              </p:cNvSpPr>
              <p:nvPr/>
            </p:nvSpPr>
            <p:spPr bwMode="auto">
              <a:xfrm>
                <a:off x="3411" y="137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3" name="Oval 170"/>
              <p:cNvSpPr>
                <a:spLocks noChangeArrowheads="1"/>
              </p:cNvSpPr>
              <p:nvPr/>
            </p:nvSpPr>
            <p:spPr bwMode="auto">
              <a:xfrm>
                <a:off x="3459" y="134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4" name="Oval 171"/>
              <p:cNvSpPr>
                <a:spLocks noChangeArrowheads="1"/>
              </p:cNvSpPr>
              <p:nvPr/>
            </p:nvSpPr>
            <p:spPr bwMode="auto">
              <a:xfrm>
                <a:off x="3508" y="132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5" name="Oval 172"/>
              <p:cNvSpPr>
                <a:spLocks noChangeArrowheads="1"/>
              </p:cNvSpPr>
              <p:nvPr/>
            </p:nvSpPr>
            <p:spPr bwMode="auto">
              <a:xfrm>
                <a:off x="3557" y="1298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6" name="Oval 173"/>
              <p:cNvSpPr>
                <a:spLocks noChangeArrowheads="1"/>
              </p:cNvSpPr>
              <p:nvPr/>
            </p:nvSpPr>
            <p:spPr bwMode="auto">
              <a:xfrm>
                <a:off x="3606" y="1284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7" name="Oval 174"/>
              <p:cNvSpPr>
                <a:spLocks noChangeArrowheads="1"/>
              </p:cNvSpPr>
              <p:nvPr/>
            </p:nvSpPr>
            <p:spPr bwMode="auto">
              <a:xfrm>
                <a:off x="3655" y="126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" name="Oval 175"/>
              <p:cNvSpPr>
                <a:spLocks noChangeArrowheads="1"/>
              </p:cNvSpPr>
              <p:nvPr/>
            </p:nvSpPr>
            <p:spPr bwMode="auto">
              <a:xfrm>
                <a:off x="3704" y="124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9" name="Oval 176"/>
              <p:cNvSpPr>
                <a:spLocks noChangeArrowheads="1"/>
              </p:cNvSpPr>
              <p:nvPr/>
            </p:nvSpPr>
            <p:spPr bwMode="auto">
              <a:xfrm>
                <a:off x="3753" y="122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0" name="Oval 177"/>
              <p:cNvSpPr>
                <a:spLocks noChangeArrowheads="1"/>
              </p:cNvSpPr>
              <p:nvPr/>
            </p:nvSpPr>
            <p:spPr bwMode="auto">
              <a:xfrm>
                <a:off x="3805" y="120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1" name="Oval 178"/>
              <p:cNvSpPr>
                <a:spLocks noChangeArrowheads="1"/>
              </p:cNvSpPr>
              <p:nvPr/>
            </p:nvSpPr>
            <p:spPr bwMode="auto">
              <a:xfrm>
                <a:off x="3854" y="1186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2" name="Oval 179"/>
              <p:cNvSpPr>
                <a:spLocks noChangeArrowheads="1"/>
              </p:cNvSpPr>
              <p:nvPr/>
            </p:nvSpPr>
            <p:spPr bwMode="auto">
              <a:xfrm>
                <a:off x="3903" y="116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3" name="Oval 180"/>
              <p:cNvSpPr>
                <a:spLocks noChangeArrowheads="1"/>
              </p:cNvSpPr>
              <p:nvPr/>
            </p:nvSpPr>
            <p:spPr bwMode="auto">
              <a:xfrm>
                <a:off x="3952" y="114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4" name="Oval 181"/>
              <p:cNvSpPr>
                <a:spLocks noChangeArrowheads="1"/>
              </p:cNvSpPr>
              <p:nvPr/>
            </p:nvSpPr>
            <p:spPr bwMode="auto">
              <a:xfrm>
                <a:off x="4001" y="1126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5" name="Oval 182"/>
              <p:cNvSpPr>
                <a:spLocks noChangeArrowheads="1"/>
              </p:cNvSpPr>
              <p:nvPr/>
            </p:nvSpPr>
            <p:spPr bwMode="auto">
              <a:xfrm>
                <a:off x="4049" y="1099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6" name="Oval 183"/>
              <p:cNvSpPr>
                <a:spLocks noChangeArrowheads="1"/>
              </p:cNvSpPr>
              <p:nvPr/>
            </p:nvSpPr>
            <p:spPr bwMode="auto">
              <a:xfrm>
                <a:off x="4098" y="108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" name="Oval 184"/>
              <p:cNvSpPr>
                <a:spLocks noChangeArrowheads="1"/>
              </p:cNvSpPr>
              <p:nvPr/>
            </p:nvSpPr>
            <p:spPr bwMode="auto">
              <a:xfrm>
                <a:off x="4147" y="1064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Oval 185"/>
              <p:cNvSpPr>
                <a:spLocks noChangeArrowheads="1"/>
              </p:cNvSpPr>
              <p:nvPr/>
            </p:nvSpPr>
            <p:spPr bwMode="auto">
              <a:xfrm>
                <a:off x="4196" y="104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Oval 186"/>
              <p:cNvSpPr>
                <a:spLocks noChangeArrowheads="1"/>
              </p:cNvSpPr>
              <p:nvPr/>
            </p:nvSpPr>
            <p:spPr bwMode="auto">
              <a:xfrm>
                <a:off x="4245" y="102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Oval 187"/>
              <p:cNvSpPr>
                <a:spLocks noChangeArrowheads="1"/>
              </p:cNvSpPr>
              <p:nvPr/>
            </p:nvSpPr>
            <p:spPr bwMode="auto">
              <a:xfrm>
                <a:off x="4294" y="100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Oval 188"/>
              <p:cNvSpPr>
                <a:spLocks noChangeArrowheads="1"/>
              </p:cNvSpPr>
              <p:nvPr/>
            </p:nvSpPr>
            <p:spPr bwMode="auto">
              <a:xfrm>
                <a:off x="4343" y="98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Oval 189"/>
              <p:cNvSpPr>
                <a:spLocks noChangeArrowheads="1"/>
              </p:cNvSpPr>
              <p:nvPr/>
            </p:nvSpPr>
            <p:spPr bwMode="auto">
              <a:xfrm>
                <a:off x="4392" y="969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Oval 190"/>
              <p:cNvSpPr>
                <a:spLocks noChangeArrowheads="1"/>
              </p:cNvSpPr>
              <p:nvPr/>
            </p:nvSpPr>
            <p:spPr bwMode="auto">
              <a:xfrm>
                <a:off x="4440" y="94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Oval 191"/>
              <p:cNvSpPr>
                <a:spLocks noChangeArrowheads="1"/>
              </p:cNvSpPr>
              <p:nvPr/>
            </p:nvSpPr>
            <p:spPr bwMode="auto">
              <a:xfrm>
                <a:off x="4489" y="92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Oval 192"/>
              <p:cNvSpPr>
                <a:spLocks noChangeArrowheads="1"/>
              </p:cNvSpPr>
              <p:nvPr/>
            </p:nvSpPr>
            <p:spPr bwMode="auto">
              <a:xfrm>
                <a:off x="4538" y="91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Oval 193"/>
              <p:cNvSpPr>
                <a:spLocks noChangeArrowheads="1"/>
              </p:cNvSpPr>
              <p:nvPr/>
            </p:nvSpPr>
            <p:spPr bwMode="auto">
              <a:xfrm>
                <a:off x="4587" y="886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Oval 194"/>
              <p:cNvSpPr>
                <a:spLocks noChangeArrowheads="1"/>
              </p:cNvSpPr>
              <p:nvPr/>
            </p:nvSpPr>
            <p:spPr bwMode="auto">
              <a:xfrm>
                <a:off x="4636" y="872"/>
                <a:ext cx="42" cy="41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Oval 195"/>
              <p:cNvSpPr>
                <a:spLocks noChangeArrowheads="1"/>
              </p:cNvSpPr>
              <p:nvPr/>
            </p:nvSpPr>
            <p:spPr bwMode="auto">
              <a:xfrm>
                <a:off x="4685" y="847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Oval 196"/>
              <p:cNvSpPr>
                <a:spLocks noChangeArrowheads="1"/>
              </p:cNvSpPr>
              <p:nvPr/>
            </p:nvSpPr>
            <p:spPr bwMode="auto">
              <a:xfrm>
                <a:off x="4734" y="84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Oval 197"/>
              <p:cNvSpPr>
                <a:spLocks noChangeArrowheads="1"/>
              </p:cNvSpPr>
              <p:nvPr/>
            </p:nvSpPr>
            <p:spPr bwMode="auto">
              <a:xfrm>
                <a:off x="4783" y="819"/>
                <a:ext cx="41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Oval 198"/>
              <p:cNvSpPr>
                <a:spLocks noChangeArrowheads="1"/>
              </p:cNvSpPr>
              <p:nvPr/>
            </p:nvSpPr>
            <p:spPr bwMode="auto">
              <a:xfrm>
                <a:off x="4831" y="805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Oval 199"/>
              <p:cNvSpPr>
                <a:spLocks noChangeArrowheads="1"/>
              </p:cNvSpPr>
              <p:nvPr/>
            </p:nvSpPr>
            <p:spPr bwMode="auto">
              <a:xfrm>
                <a:off x="4880" y="788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Oval 200"/>
              <p:cNvSpPr>
                <a:spLocks noChangeArrowheads="1"/>
              </p:cNvSpPr>
              <p:nvPr/>
            </p:nvSpPr>
            <p:spPr bwMode="auto">
              <a:xfrm>
                <a:off x="4929" y="770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Oval 201"/>
              <p:cNvSpPr>
                <a:spLocks noChangeArrowheads="1"/>
              </p:cNvSpPr>
              <p:nvPr/>
            </p:nvSpPr>
            <p:spPr bwMode="auto">
              <a:xfrm>
                <a:off x="4978" y="753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Oval 202"/>
              <p:cNvSpPr>
                <a:spLocks noChangeArrowheads="1"/>
              </p:cNvSpPr>
              <p:nvPr/>
            </p:nvSpPr>
            <p:spPr bwMode="auto">
              <a:xfrm>
                <a:off x="5027" y="739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Oval 203"/>
              <p:cNvSpPr>
                <a:spLocks noChangeArrowheads="1"/>
              </p:cNvSpPr>
              <p:nvPr/>
            </p:nvSpPr>
            <p:spPr bwMode="auto">
              <a:xfrm>
                <a:off x="5076" y="72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Oval 204"/>
              <p:cNvSpPr>
                <a:spLocks noChangeArrowheads="1"/>
              </p:cNvSpPr>
              <p:nvPr/>
            </p:nvSpPr>
            <p:spPr bwMode="auto">
              <a:xfrm>
                <a:off x="5125" y="711"/>
                <a:ext cx="42" cy="42"/>
              </a:xfrm>
              <a:prstGeom prst="ellipse">
                <a:avLst/>
              </a:prstGeom>
              <a:solidFill>
                <a:srgbClr val="90353B"/>
              </a:solidFill>
              <a:ln w="22225">
                <a:solidFill>
                  <a:srgbClr val="90353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26" name="Oval 206"/>
            <p:cNvSpPr>
              <a:spLocks noChangeArrowheads="1"/>
            </p:cNvSpPr>
            <p:nvPr/>
          </p:nvSpPr>
          <p:spPr bwMode="auto">
            <a:xfrm>
              <a:off x="5174" y="697"/>
              <a:ext cx="41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Oval 207"/>
            <p:cNvSpPr>
              <a:spLocks noChangeArrowheads="1"/>
            </p:cNvSpPr>
            <p:nvPr/>
          </p:nvSpPr>
          <p:spPr bwMode="auto">
            <a:xfrm>
              <a:off x="5222" y="680"/>
              <a:ext cx="42" cy="41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Oval 208"/>
            <p:cNvSpPr>
              <a:spLocks noChangeArrowheads="1"/>
            </p:cNvSpPr>
            <p:nvPr/>
          </p:nvSpPr>
          <p:spPr bwMode="auto">
            <a:xfrm>
              <a:off x="5271" y="673"/>
              <a:ext cx="42" cy="41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Oval 209"/>
            <p:cNvSpPr>
              <a:spLocks noChangeArrowheads="1"/>
            </p:cNvSpPr>
            <p:nvPr/>
          </p:nvSpPr>
          <p:spPr bwMode="auto">
            <a:xfrm>
              <a:off x="5320" y="666"/>
              <a:ext cx="42" cy="41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Oval 210"/>
            <p:cNvSpPr>
              <a:spLocks noChangeArrowheads="1"/>
            </p:cNvSpPr>
            <p:nvPr/>
          </p:nvSpPr>
          <p:spPr bwMode="auto">
            <a:xfrm>
              <a:off x="5369" y="652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Oval 211"/>
            <p:cNvSpPr>
              <a:spLocks noChangeArrowheads="1"/>
            </p:cNvSpPr>
            <p:nvPr/>
          </p:nvSpPr>
          <p:spPr bwMode="auto">
            <a:xfrm>
              <a:off x="5421" y="645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Oval 212"/>
            <p:cNvSpPr>
              <a:spLocks noChangeArrowheads="1"/>
            </p:cNvSpPr>
            <p:nvPr/>
          </p:nvSpPr>
          <p:spPr bwMode="auto">
            <a:xfrm>
              <a:off x="5470" y="634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Oval 213"/>
            <p:cNvSpPr>
              <a:spLocks noChangeArrowheads="1"/>
            </p:cNvSpPr>
            <p:nvPr/>
          </p:nvSpPr>
          <p:spPr bwMode="auto">
            <a:xfrm>
              <a:off x="5519" y="634"/>
              <a:ext cx="42" cy="42"/>
            </a:xfrm>
            <a:prstGeom prst="ellipse">
              <a:avLst/>
            </a:prstGeom>
            <a:solidFill>
              <a:srgbClr val="90353B"/>
            </a:solidFill>
            <a:ln w="22225">
              <a:solidFill>
                <a:srgbClr val="9035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Rectangle 214"/>
            <p:cNvSpPr>
              <a:spLocks noChangeArrowheads="1"/>
            </p:cNvSpPr>
            <p:nvPr/>
          </p:nvSpPr>
          <p:spPr bwMode="auto">
            <a:xfrm>
              <a:off x="4049" y="2900"/>
              <a:ext cx="178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Male-Female Difference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5" name="Rectangle 215"/>
            <p:cNvSpPr>
              <a:spLocks noChangeArrowheads="1"/>
            </p:cNvSpPr>
            <p:nvPr/>
          </p:nvSpPr>
          <p:spPr bwMode="auto">
            <a:xfrm>
              <a:off x="4049" y="3047"/>
              <a:ext cx="137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p10: -16.1%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6" name="Rectangle 216"/>
            <p:cNvSpPr>
              <a:spLocks noChangeArrowheads="1"/>
            </p:cNvSpPr>
            <p:nvPr/>
          </p:nvSpPr>
          <p:spPr bwMode="auto">
            <a:xfrm>
              <a:off x="4049" y="3190"/>
              <a:ext cx="137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p50: -13.5%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7" name="Rectangle 217"/>
            <p:cNvSpPr>
              <a:spLocks noChangeArrowheads="1"/>
            </p:cNvSpPr>
            <p:nvPr/>
          </p:nvSpPr>
          <p:spPr bwMode="auto">
            <a:xfrm>
              <a:off x="4049" y="3337"/>
              <a:ext cx="129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p90: -4.7%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8" name="Line 218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2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Line 219"/>
            <p:cNvSpPr>
              <a:spLocks noChangeShapeType="1"/>
            </p:cNvSpPr>
            <p:nvPr/>
          </p:nvSpPr>
          <p:spPr bwMode="auto">
            <a:xfrm flipH="1">
              <a:off x="492" y="3571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Rectangle 220"/>
            <p:cNvSpPr>
              <a:spLocks noChangeArrowheads="1"/>
            </p:cNvSpPr>
            <p:nvPr/>
          </p:nvSpPr>
          <p:spPr bwMode="auto">
            <a:xfrm rot="16200000">
              <a:off x="278" y="3429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" name="Line 221"/>
            <p:cNvSpPr>
              <a:spLocks noChangeShapeType="1"/>
            </p:cNvSpPr>
            <p:nvPr/>
          </p:nvSpPr>
          <p:spPr bwMode="auto">
            <a:xfrm flipH="1">
              <a:off x="492" y="2813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Rectangle 222"/>
            <p:cNvSpPr>
              <a:spLocks noChangeArrowheads="1"/>
            </p:cNvSpPr>
            <p:nvPr/>
          </p:nvSpPr>
          <p:spPr bwMode="auto">
            <a:xfrm rot="16200000">
              <a:off x="278" y="2671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9" name="Line 223"/>
            <p:cNvSpPr>
              <a:spLocks noChangeShapeType="1"/>
            </p:cNvSpPr>
            <p:nvPr/>
          </p:nvSpPr>
          <p:spPr bwMode="auto">
            <a:xfrm flipH="1">
              <a:off x="492" y="2055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Rectangle 224"/>
            <p:cNvSpPr>
              <a:spLocks noChangeArrowheads="1"/>
            </p:cNvSpPr>
            <p:nvPr/>
          </p:nvSpPr>
          <p:spPr bwMode="auto">
            <a:xfrm rot="16200000">
              <a:off x="278" y="1914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1" name="Line 225"/>
            <p:cNvSpPr>
              <a:spLocks noChangeShapeType="1"/>
            </p:cNvSpPr>
            <p:nvPr/>
          </p:nvSpPr>
          <p:spPr bwMode="auto">
            <a:xfrm flipH="1">
              <a:off x="492" y="1298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Rectangle 226"/>
            <p:cNvSpPr>
              <a:spLocks noChangeArrowheads="1"/>
            </p:cNvSpPr>
            <p:nvPr/>
          </p:nvSpPr>
          <p:spPr bwMode="auto">
            <a:xfrm rot="16200000">
              <a:off x="278" y="1156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3" name="Line 227"/>
            <p:cNvSpPr>
              <a:spLocks noChangeShapeType="1"/>
            </p:cNvSpPr>
            <p:nvPr/>
          </p:nvSpPr>
          <p:spPr bwMode="auto">
            <a:xfrm flipH="1">
              <a:off x="492" y="540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Rectangle 228"/>
            <p:cNvSpPr>
              <a:spLocks noChangeArrowheads="1"/>
            </p:cNvSpPr>
            <p:nvPr/>
          </p:nvSpPr>
          <p:spPr bwMode="auto">
            <a:xfrm rot="16200000">
              <a:off x="236" y="394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5" name="Rectangle 229"/>
            <p:cNvSpPr>
              <a:spLocks noChangeArrowheads="1"/>
            </p:cNvSpPr>
            <p:nvPr/>
          </p:nvSpPr>
          <p:spPr bwMode="auto">
            <a:xfrm rot="16200000">
              <a:off x="-786" y="1873"/>
              <a:ext cx="195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Percent who Attend College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5" name="Line 230"/>
            <p:cNvSpPr>
              <a:spLocks noChangeShapeType="1"/>
            </p:cNvSpPr>
            <p:nvPr/>
          </p:nvSpPr>
          <p:spPr bwMode="auto">
            <a:xfrm>
              <a:off x="548" y="366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Line 231"/>
            <p:cNvSpPr>
              <a:spLocks noChangeShapeType="1"/>
            </p:cNvSpPr>
            <p:nvPr/>
          </p:nvSpPr>
          <p:spPr bwMode="auto">
            <a:xfrm>
              <a:off x="642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Rectangle 232"/>
            <p:cNvSpPr>
              <a:spLocks noChangeArrowheads="1"/>
            </p:cNvSpPr>
            <p:nvPr/>
          </p:nvSpPr>
          <p:spPr bwMode="auto">
            <a:xfrm>
              <a:off x="604" y="3752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3" name="Line 233"/>
            <p:cNvSpPr>
              <a:spLocks noChangeShapeType="1"/>
            </p:cNvSpPr>
            <p:nvPr/>
          </p:nvSpPr>
          <p:spPr bwMode="auto">
            <a:xfrm>
              <a:off x="162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Rectangle 234"/>
            <p:cNvSpPr>
              <a:spLocks noChangeArrowheads="1"/>
            </p:cNvSpPr>
            <p:nvPr/>
          </p:nvSpPr>
          <p:spPr bwMode="auto">
            <a:xfrm>
              <a:off x="153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5" name="Line 235"/>
            <p:cNvSpPr>
              <a:spLocks noChangeShapeType="1"/>
            </p:cNvSpPr>
            <p:nvPr/>
          </p:nvSpPr>
          <p:spPr bwMode="auto">
            <a:xfrm>
              <a:off x="2601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Rectangle 236"/>
            <p:cNvSpPr>
              <a:spLocks noChangeArrowheads="1"/>
            </p:cNvSpPr>
            <p:nvPr/>
          </p:nvSpPr>
          <p:spPr bwMode="auto">
            <a:xfrm>
              <a:off x="2520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7" name="Line 237"/>
            <p:cNvSpPr>
              <a:spLocks noChangeShapeType="1"/>
            </p:cNvSpPr>
            <p:nvPr/>
          </p:nvSpPr>
          <p:spPr bwMode="auto">
            <a:xfrm>
              <a:off x="3578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Rectangle 238"/>
            <p:cNvSpPr>
              <a:spLocks noChangeArrowheads="1"/>
            </p:cNvSpPr>
            <p:nvPr/>
          </p:nvSpPr>
          <p:spPr bwMode="auto">
            <a:xfrm>
              <a:off x="3498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9" name="Line 239"/>
            <p:cNvSpPr>
              <a:spLocks noChangeShapeType="1"/>
            </p:cNvSpPr>
            <p:nvPr/>
          </p:nvSpPr>
          <p:spPr bwMode="auto">
            <a:xfrm>
              <a:off x="4559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Rectangle 240"/>
            <p:cNvSpPr>
              <a:spLocks noChangeArrowheads="1"/>
            </p:cNvSpPr>
            <p:nvPr/>
          </p:nvSpPr>
          <p:spPr bwMode="auto">
            <a:xfrm>
              <a:off x="4479" y="3752"/>
              <a:ext cx="2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1" name="Line 241"/>
            <p:cNvSpPr>
              <a:spLocks noChangeShapeType="1"/>
            </p:cNvSpPr>
            <p:nvPr/>
          </p:nvSpPr>
          <p:spPr bwMode="auto">
            <a:xfrm>
              <a:off x="5540" y="3665"/>
              <a:ext cx="0" cy="5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Rectangle 242"/>
            <p:cNvSpPr>
              <a:spLocks noChangeArrowheads="1"/>
            </p:cNvSpPr>
            <p:nvPr/>
          </p:nvSpPr>
          <p:spPr bwMode="auto">
            <a:xfrm>
              <a:off x="5421" y="3752"/>
              <a:ext cx="31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3" name="Rectangle 243"/>
            <p:cNvSpPr>
              <a:spLocks noChangeArrowheads="1"/>
            </p:cNvSpPr>
            <p:nvPr/>
          </p:nvSpPr>
          <p:spPr bwMode="auto">
            <a:xfrm>
              <a:off x="1899" y="3937"/>
              <a:ext cx="25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Parent Household Income Percentile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4" name="Rectangle 244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40" name="Rectangle 354"/>
          <p:cNvSpPr>
            <a:spLocks noChangeArrowheads="1"/>
          </p:cNvSpPr>
          <p:nvPr/>
        </p:nvSpPr>
        <p:spPr bwMode="auto">
          <a:xfrm>
            <a:off x="5292725" y="6553200"/>
            <a:ext cx="769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Female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41" name="Oval 351"/>
          <p:cNvSpPr>
            <a:spLocks noChangeArrowheads="1"/>
          </p:cNvSpPr>
          <p:nvPr/>
        </p:nvSpPr>
        <p:spPr bwMode="auto">
          <a:xfrm>
            <a:off x="3730550" y="6653986"/>
            <a:ext cx="100013" cy="100013"/>
          </a:xfrm>
          <a:prstGeom prst="ellipse">
            <a:avLst/>
          </a:pr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2" name="Rectangle 354"/>
          <p:cNvSpPr>
            <a:spLocks noChangeArrowheads="1"/>
          </p:cNvSpPr>
          <p:nvPr/>
        </p:nvSpPr>
        <p:spPr bwMode="auto">
          <a:xfrm>
            <a:off x="3995663" y="6553200"/>
            <a:ext cx="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Male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243" name="Oval 47"/>
          <p:cNvSpPr>
            <a:spLocks noChangeArrowheads="1"/>
          </p:cNvSpPr>
          <p:nvPr/>
        </p:nvSpPr>
        <p:spPr bwMode="auto">
          <a:xfrm>
            <a:off x="5029200" y="6653986"/>
            <a:ext cx="98425" cy="100013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133" y="39469"/>
            <a:ext cx="914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College Attendance by Gender and Parent </a:t>
            </a:r>
            <a:r>
              <a:rPr lang="en-US" b="1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Income </a:t>
            </a: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Percentile</a:t>
            </a:r>
            <a:endParaRPr lang="en-US" b="1" dirty="0">
              <a:solidFill>
                <a:srgbClr val="1E2D5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095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9" t="7488" r="26479"/>
          <a:stretch/>
        </p:blipFill>
        <p:spPr>
          <a:xfrm>
            <a:off x="381000" y="609600"/>
            <a:ext cx="6324600" cy="61273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1073927">
            <a:off x="2128392" y="1568490"/>
            <a:ext cx="10068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prstClr val="black"/>
                </a:solidFill>
              </a:rPr>
              <a:t>Franklin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20064345">
            <a:off x="706601" y="3112802"/>
            <a:ext cx="10513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prstClr val="black"/>
                </a:solidFill>
              </a:rPr>
              <a:t>Hampshire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7573600">
            <a:off x="2677759" y="2324678"/>
            <a:ext cx="10068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prstClr val="black"/>
                </a:solidFill>
              </a:rPr>
              <a:t>Frederick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3538155">
            <a:off x="3378787" y="2207754"/>
            <a:ext cx="10068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prstClr val="black"/>
                </a:solidFill>
              </a:rPr>
              <a:t>Carroll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31995" y="2109722"/>
            <a:ext cx="10734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prstClr val="black"/>
                </a:solidFill>
              </a:rPr>
              <a:t>Baltimore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70571" y="1743370"/>
            <a:ext cx="10068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prstClr val="black"/>
                </a:solidFill>
              </a:rPr>
              <a:t>Hartford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76293" y="2847366"/>
            <a:ext cx="10068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prstClr val="black"/>
                </a:solidFill>
              </a:rPr>
              <a:t>Mont-</a:t>
            </a:r>
            <a:r>
              <a:rPr lang="en-US" sz="1500" b="1" dirty="0" err="1" smtClean="0">
                <a:solidFill>
                  <a:prstClr val="black"/>
                </a:solidFill>
              </a:rPr>
              <a:t>gomery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875422">
            <a:off x="2601570" y="3317073"/>
            <a:ext cx="10068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prstClr val="black"/>
                </a:solidFill>
              </a:rPr>
              <a:t>Loudoun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2610710">
            <a:off x="2412967" y="4144685"/>
            <a:ext cx="10068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prstClr val="black"/>
                </a:solidFill>
              </a:rPr>
              <a:t>Fauquier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3861" y="3647197"/>
            <a:ext cx="10068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prstClr val="black"/>
                </a:solidFill>
              </a:rPr>
              <a:t>Prince George’s</a:t>
            </a:r>
            <a:endParaRPr lang="en-US" sz="1300" b="1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94157" y="4251838"/>
            <a:ext cx="10068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prstClr val="black"/>
                </a:solidFill>
              </a:rPr>
              <a:t>Charles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8428703">
            <a:off x="5361184" y="3817310"/>
            <a:ext cx="14243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prstClr val="black"/>
                </a:solidFill>
              </a:rPr>
              <a:t>Dorchester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90726" y="3430033"/>
            <a:ext cx="100684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prstClr val="black"/>
                </a:solidFill>
              </a:rPr>
              <a:t>DC</a:t>
            </a:r>
            <a:endParaRPr lang="en-US" sz="1300" b="1" dirty="0">
              <a:solidFill>
                <a:prstClr val="black"/>
              </a:solidFill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4544768" y="2582655"/>
            <a:ext cx="1143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4053272" y="3665231"/>
            <a:ext cx="1143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984" y="3276600"/>
            <a:ext cx="155881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 Gap in Employment Rates: DC-Baltimore Combined </a:t>
            </a: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Area </a:t>
            </a:r>
            <a:endParaRPr lang="en-US" b="1" dirty="0" smtClean="0">
              <a:solidFill>
                <a:srgbClr val="1E2D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with Parents in Bottom Quintile of National Income Distribution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0" y="6564868"/>
            <a:ext cx="6949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Note: Darker colors depict places where boys have lower employment rates than girls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776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84" y="557867"/>
            <a:ext cx="6438429" cy="572304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419600" y="3212812"/>
            <a:ext cx="609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</a:rPr>
              <a:t>Cook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 rot="5018478">
            <a:off x="5072061" y="3788774"/>
            <a:ext cx="64920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</a:rPr>
              <a:t>Lake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 rot="5075242">
            <a:off x="2533650" y="2978864"/>
            <a:ext cx="8382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rgbClr val="000000"/>
                </a:solidFill>
              </a:rPr>
              <a:t>DeKalb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4161433"/>
            <a:ext cx="8763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</a:rPr>
              <a:t>La Salle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 rot="5020976">
            <a:off x="3254103" y="4332715"/>
            <a:ext cx="84545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</a:rPr>
              <a:t>Grundy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86200" y="2894226"/>
            <a:ext cx="609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</a:rPr>
              <a:t>Du</a:t>
            </a:r>
          </a:p>
          <a:p>
            <a:r>
              <a:rPr lang="en-US" sz="1300" b="1" dirty="0" smtClean="0">
                <a:solidFill>
                  <a:srgbClr val="000000"/>
                </a:solidFill>
              </a:rPr>
              <a:t>Page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19200" y="4279612"/>
            <a:ext cx="8763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</a:rPr>
              <a:t>Bureau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09900" y="1984291"/>
            <a:ext cx="10287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</a:rPr>
              <a:t>McHenry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5033034">
            <a:off x="5473457" y="3826084"/>
            <a:ext cx="8763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</a:rPr>
              <a:t>Porter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38464" y="3419391"/>
            <a:ext cx="8440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 smtClean="0">
                <a:solidFill>
                  <a:srgbClr val="000000"/>
                </a:solidFill>
              </a:rPr>
              <a:t>LaPorte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62400" y="3810000"/>
            <a:ext cx="609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</a:rPr>
              <a:t>Will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00400" y="2895600"/>
            <a:ext cx="609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</a:rPr>
              <a:t>Kane</a:t>
            </a:r>
            <a:endParaRPr lang="en-US" sz="1300" b="1" dirty="0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614" y="3208017"/>
            <a:ext cx="1589186" cy="3268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 Gap in Employment Rates: Chicago Combined </a:t>
            </a: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Area </a:t>
            </a:r>
            <a:endParaRPr lang="en-US" b="1" dirty="0" smtClean="0">
              <a:solidFill>
                <a:srgbClr val="1E2D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with Parents in Bottom Quintile of National Income Distribution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6564868"/>
            <a:ext cx="6949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Note: Darker colors depict places where boys have lower employment rates than girls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057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97" t="29486" r="4262"/>
          <a:stretch/>
        </p:blipFill>
        <p:spPr>
          <a:xfrm>
            <a:off x="6858000" y="3081727"/>
            <a:ext cx="1798965" cy="339527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6" t="7323" r="27377" b="11853"/>
          <a:stretch/>
        </p:blipFill>
        <p:spPr>
          <a:xfrm>
            <a:off x="762000" y="457200"/>
            <a:ext cx="7155625" cy="6248400"/>
          </a:xfrm>
          <a:prstGeom prst="rect">
            <a:avLst/>
          </a:prstGeom>
        </p:spPr>
      </p:pic>
      <p:cxnSp>
        <p:nvCxnSpPr>
          <p:cNvPr id="37" name="Straight Arrow Connector 36"/>
          <p:cNvCxnSpPr/>
          <p:nvPr/>
        </p:nvCxnSpPr>
        <p:spPr>
          <a:xfrm flipH="1" flipV="1">
            <a:off x="4357692" y="3906225"/>
            <a:ext cx="80392" cy="281072"/>
          </a:xfrm>
          <a:prstGeom prst="straightConnector1">
            <a:avLst/>
          </a:prstGeom>
          <a:ln w="25400">
            <a:solidFill>
              <a:srgbClr val="1F497D"/>
            </a:solidFill>
            <a:tailEnd type="triangle"/>
          </a:ln>
          <a:effectLst>
            <a:outerShdw blurRad="50800" dist="38100" algn="l" rotWithShape="0">
              <a:srgbClr val="1F497D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307183" y="4140748"/>
            <a:ext cx="7461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Hudson 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4747450" y="3805622"/>
            <a:ext cx="375727" cy="32407"/>
          </a:xfrm>
          <a:prstGeom prst="straightConnector1">
            <a:avLst/>
          </a:prstGeom>
          <a:ln w="25400">
            <a:solidFill>
              <a:srgbClr val="1F497D"/>
            </a:solidFill>
            <a:tailEnd type="triangle"/>
          </a:ln>
          <a:effectLst>
            <a:outerShdw blurRad="50800" dist="38100" algn="l" rotWithShape="0">
              <a:srgbClr val="1F497D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070300" y="3677737"/>
            <a:ext cx="1064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Queens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4630614" y="3436346"/>
            <a:ext cx="304699" cy="173342"/>
          </a:xfrm>
          <a:prstGeom prst="straightConnector1">
            <a:avLst/>
          </a:prstGeom>
          <a:ln w="25400">
            <a:solidFill>
              <a:srgbClr val="1F497D"/>
            </a:solidFill>
            <a:tailEnd type="triangle"/>
          </a:ln>
          <a:effectLst>
            <a:outerShdw blurRad="50800" dist="38100" algn="l" rotWithShape="0">
              <a:srgbClr val="1F497D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114800" y="3200400"/>
            <a:ext cx="1752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Bronx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04957" y="4081790"/>
            <a:ext cx="13683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Brooklyn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flipH="1" flipV="1">
            <a:off x="4630615" y="4070613"/>
            <a:ext cx="304698" cy="122544"/>
          </a:xfrm>
          <a:prstGeom prst="straightConnector1">
            <a:avLst/>
          </a:prstGeom>
          <a:ln w="25400">
            <a:solidFill>
              <a:srgbClr val="1F497D"/>
            </a:solidFill>
            <a:tailEnd type="triangle"/>
          </a:ln>
          <a:effectLst>
            <a:outerShdw blurRad="50800" dist="38100" algn="l" rotWithShape="0">
              <a:srgbClr val="1F497D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542015" y="5544979"/>
            <a:ext cx="1752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Ocean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9200" y="1914919"/>
            <a:ext cx="1752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New Haven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62962" y="3182779"/>
            <a:ext cx="1752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Suffolk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43200" y="1596831"/>
            <a:ext cx="1752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Ulster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295400" y="3491663"/>
            <a:ext cx="1752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kern="0" dirty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Monroe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559759" y="3200400"/>
            <a:ext cx="1305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Bergen</a:t>
            </a:r>
            <a:endParaRPr lang="en-US" sz="1100" b="1" kern="0" dirty="0">
              <a:solidFill>
                <a:srgbClr val="22222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4285248" y="3610690"/>
            <a:ext cx="210552" cy="123110"/>
          </a:xfrm>
          <a:prstGeom prst="straightConnector1">
            <a:avLst/>
          </a:prstGeom>
          <a:ln w="25400">
            <a:solidFill>
              <a:srgbClr val="1F497D"/>
            </a:solidFill>
            <a:tailEnd type="triangle"/>
          </a:ln>
          <a:effectLst>
            <a:outerShdw blurRad="50800" dist="38100" algn="l" rotWithShape="0">
              <a:srgbClr val="1F497D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429000" y="347219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Manhattan</a:t>
            </a:r>
            <a:endParaRPr lang="en-US" sz="1100" b="1" kern="0" dirty="0">
              <a:solidFill>
                <a:srgbClr val="22222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182779"/>
            <a:ext cx="1675147" cy="3294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 Gap in Employment Rates: New York Combined </a:t>
            </a: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Area </a:t>
            </a:r>
            <a:endParaRPr lang="en-US" b="1" dirty="0" smtClean="0">
              <a:solidFill>
                <a:srgbClr val="1E2D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with Parents in Bottom Quintile of National Income Distribution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0" y="6564868"/>
            <a:ext cx="6949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Note: Darker colors depict places where boys have lower employment rates than girls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524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_app5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84" y="1041400"/>
            <a:ext cx="9144000" cy="47672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6310" y="3690587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Wayne</a:t>
            </a:r>
            <a:endParaRPr lang="en-US" sz="1000" b="1" kern="0" dirty="0">
              <a:solidFill>
                <a:srgbClr val="22222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8884" y="2948563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Oakland</a:t>
            </a:r>
            <a:endParaRPr lang="en-US" sz="1000" b="1" kern="0" dirty="0">
              <a:solidFill>
                <a:srgbClr val="22222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8884" y="4371046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Monroe</a:t>
            </a:r>
            <a:endParaRPr lang="en-US" sz="1000" b="1" kern="0" dirty="0">
              <a:solidFill>
                <a:srgbClr val="22222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93098" y="2227720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Genesee</a:t>
            </a:r>
            <a:endParaRPr lang="en-US" sz="1000" b="1" kern="0" dirty="0">
              <a:solidFill>
                <a:srgbClr val="22222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0956" y="2104609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Saint Clair</a:t>
            </a:r>
            <a:endParaRPr lang="en-US" sz="1000" b="1" kern="0" dirty="0">
              <a:solidFill>
                <a:srgbClr val="22222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93098" y="3831585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kern="0" dirty="0" smtClean="0">
                <a:solidFill>
                  <a:srgbClr val="22222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Washtenaw</a:t>
            </a:r>
            <a:endParaRPr lang="en-US" sz="1000" b="1" kern="0" dirty="0">
              <a:solidFill>
                <a:srgbClr val="22222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3" y="39469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 Gap in Employment Rates: Detroit Combined </a:t>
            </a: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Area </a:t>
            </a:r>
            <a:endParaRPr lang="en-US" b="1" dirty="0" smtClean="0">
              <a:solidFill>
                <a:srgbClr val="1E2D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with Parents in Bottom Quintile of National Income Distribution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564868"/>
            <a:ext cx="6949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Note: Darker colors depict places where boys have lower employment rates than girls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98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4763" y="98425"/>
            <a:ext cx="9153526" cy="6661150"/>
            <a:chOff x="-3" y="62"/>
            <a:chExt cx="5766" cy="4196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-3" y="62"/>
              <a:ext cx="5766" cy="41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0" y="68"/>
              <a:ext cx="5757" cy="4187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548" y="449"/>
              <a:ext cx="5083" cy="3446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548" y="3895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548" y="2795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548" y="1696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548" y="596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765" y="889"/>
              <a:ext cx="352" cy="3006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155" y="2202"/>
              <a:ext cx="353" cy="1693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742" y="1444"/>
              <a:ext cx="353" cy="2451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129" y="2223"/>
              <a:ext cx="353" cy="1672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2719" y="1898"/>
              <a:ext cx="353" cy="1997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107" y="2237"/>
              <a:ext cx="352" cy="1658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7" y="2293"/>
              <a:ext cx="352" cy="1602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4084" y="2300"/>
              <a:ext cx="353" cy="1595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4674" y="2645"/>
              <a:ext cx="353" cy="1250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5062" y="2233"/>
              <a:ext cx="352" cy="1662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44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 flipH="1">
              <a:off x="492" y="3895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 rot="16200000">
              <a:off x="320" y="3754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flipH="1">
              <a:off x="492" y="2795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 rot="16200000">
              <a:off x="320" y="2654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H="1">
              <a:off x="492" y="1696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 rot="16200000">
              <a:off x="320" y="1554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H="1">
              <a:off x="492" y="596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 rot="16200000">
              <a:off x="320" y="45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 rot="16200000">
              <a:off x="-630" y="1998"/>
              <a:ext cx="164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Standard Deviation (%)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548" y="389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768" y="3955"/>
              <a:ext cx="82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1st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1721" y="3955"/>
              <a:ext cx="8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2nd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2712" y="3955"/>
              <a:ext cx="8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3rd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3693" y="3955"/>
              <a:ext cx="8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4th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4671" y="3955"/>
              <a:ext cx="8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5th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4130" y="784"/>
              <a:ext cx="1166" cy="374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4144" y="795"/>
              <a:ext cx="544" cy="146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4144" y="997"/>
              <a:ext cx="544" cy="147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4776" y="791"/>
              <a:ext cx="39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4776" y="997"/>
              <a:ext cx="57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Female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0" y="103188"/>
            <a:ext cx="9144001" cy="66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4860926" y="33655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0" i="0" u="none" strike="noStrike" cap="none" normalizeH="0" baseline="0" smtClean="0">
                <a:ln>
                  <a:noFill/>
                </a:ln>
                <a:solidFill>
                  <a:srgbClr val="1E2D53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3" y="15240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Standard Deviation of Employment Rates Across CZs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By Gender and Parent Income Quintile for </a:t>
            </a:r>
            <a:r>
              <a:rPr lang="en-US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Single Parent</a:t>
            </a: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Households</a:t>
            </a:r>
          </a:p>
        </p:txBody>
      </p:sp>
    </p:spTree>
    <p:extLst>
      <p:ext uri="{BB962C8B-B14F-4D97-AF65-F5344CB8AC3E}">
        <p14:creationId xmlns:p14="http://schemas.microsoft.com/office/powerpoint/2010/main" val="2812737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"/>
          <p:cNvGrpSpPr>
            <a:grpSpLocks noChangeAspect="1"/>
          </p:cNvGrpSpPr>
          <p:nvPr/>
        </p:nvGrpSpPr>
        <p:grpSpPr bwMode="auto">
          <a:xfrm>
            <a:off x="-4763" y="98425"/>
            <a:ext cx="9153526" cy="6661150"/>
            <a:chOff x="-3" y="62"/>
            <a:chExt cx="5766" cy="4196"/>
          </a:xfrm>
        </p:grpSpPr>
        <p:sp>
          <p:nvSpPr>
            <p:cNvPr id="47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65"/>
              <a:ext cx="5760" cy="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5"/>
            <p:cNvSpPr>
              <a:spLocks noChangeArrowheads="1"/>
            </p:cNvSpPr>
            <p:nvPr/>
          </p:nvSpPr>
          <p:spPr bwMode="auto">
            <a:xfrm>
              <a:off x="-3" y="62"/>
              <a:ext cx="5766" cy="41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6"/>
            <p:cNvSpPr>
              <a:spLocks noChangeArrowheads="1"/>
            </p:cNvSpPr>
            <p:nvPr/>
          </p:nvSpPr>
          <p:spPr bwMode="auto">
            <a:xfrm>
              <a:off x="0" y="68"/>
              <a:ext cx="5757" cy="4187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7"/>
            <p:cNvSpPr>
              <a:spLocks noChangeArrowheads="1"/>
            </p:cNvSpPr>
            <p:nvPr/>
          </p:nvSpPr>
          <p:spPr bwMode="auto">
            <a:xfrm>
              <a:off x="548" y="449"/>
              <a:ext cx="5083" cy="3446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8"/>
            <p:cNvSpPr>
              <a:spLocks noChangeShapeType="1"/>
            </p:cNvSpPr>
            <p:nvPr/>
          </p:nvSpPr>
          <p:spPr bwMode="auto">
            <a:xfrm>
              <a:off x="548" y="3895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9"/>
            <p:cNvSpPr>
              <a:spLocks noChangeShapeType="1"/>
            </p:cNvSpPr>
            <p:nvPr/>
          </p:nvSpPr>
          <p:spPr bwMode="auto">
            <a:xfrm>
              <a:off x="548" y="2795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10"/>
            <p:cNvSpPr>
              <a:spLocks noChangeShapeType="1"/>
            </p:cNvSpPr>
            <p:nvPr/>
          </p:nvSpPr>
          <p:spPr bwMode="auto">
            <a:xfrm>
              <a:off x="548" y="1696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11"/>
            <p:cNvSpPr>
              <a:spLocks noChangeShapeType="1"/>
            </p:cNvSpPr>
            <p:nvPr/>
          </p:nvSpPr>
          <p:spPr bwMode="auto">
            <a:xfrm>
              <a:off x="548" y="596"/>
              <a:ext cx="5083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12"/>
            <p:cNvSpPr>
              <a:spLocks noChangeArrowheads="1"/>
            </p:cNvSpPr>
            <p:nvPr/>
          </p:nvSpPr>
          <p:spPr bwMode="auto">
            <a:xfrm>
              <a:off x="765" y="1944"/>
              <a:ext cx="352" cy="1951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13"/>
            <p:cNvSpPr>
              <a:spLocks noChangeArrowheads="1"/>
            </p:cNvSpPr>
            <p:nvPr/>
          </p:nvSpPr>
          <p:spPr bwMode="auto">
            <a:xfrm>
              <a:off x="1155" y="1751"/>
              <a:ext cx="353" cy="2144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1742" y="2286"/>
              <a:ext cx="353" cy="1609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2129" y="1964"/>
              <a:ext cx="353" cy="1931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16"/>
            <p:cNvSpPr>
              <a:spLocks noChangeArrowheads="1"/>
            </p:cNvSpPr>
            <p:nvPr/>
          </p:nvSpPr>
          <p:spPr bwMode="auto">
            <a:xfrm>
              <a:off x="2719" y="2331"/>
              <a:ext cx="353" cy="1564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17"/>
            <p:cNvSpPr>
              <a:spLocks noChangeArrowheads="1"/>
            </p:cNvSpPr>
            <p:nvPr/>
          </p:nvSpPr>
          <p:spPr bwMode="auto">
            <a:xfrm>
              <a:off x="3107" y="1982"/>
              <a:ext cx="352" cy="1913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18"/>
            <p:cNvSpPr>
              <a:spLocks noChangeArrowheads="1"/>
            </p:cNvSpPr>
            <p:nvPr/>
          </p:nvSpPr>
          <p:spPr bwMode="auto">
            <a:xfrm>
              <a:off x="3697" y="2558"/>
              <a:ext cx="352" cy="1337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19"/>
            <p:cNvSpPr>
              <a:spLocks noChangeArrowheads="1"/>
            </p:cNvSpPr>
            <p:nvPr/>
          </p:nvSpPr>
          <p:spPr bwMode="auto">
            <a:xfrm>
              <a:off x="4084" y="1853"/>
              <a:ext cx="353" cy="2042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20"/>
            <p:cNvSpPr>
              <a:spLocks noChangeArrowheads="1"/>
            </p:cNvSpPr>
            <p:nvPr/>
          </p:nvSpPr>
          <p:spPr bwMode="auto">
            <a:xfrm>
              <a:off x="4674" y="2740"/>
              <a:ext cx="353" cy="1155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21"/>
            <p:cNvSpPr>
              <a:spLocks noChangeArrowheads="1"/>
            </p:cNvSpPr>
            <p:nvPr/>
          </p:nvSpPr>
          <p:spPr bwMode="auto">
            <a:xfrm>
              <a:off x="5062" y="1849"/>
              <a:ext cx="352" cy="2046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22"/>
            <p:cNvSpPr>
              <a:spLocks noChangeShapeType="1"/>
            </p:cNvSpPr>
            <p:nvPr/>
          </p:nvSpPr>
          <p:spPr bwMode="auto">
            <a:xfrm flipV="1">
              <a:off x="548" y="449"/>
              <a:ext cx="0" cy="344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23"/>
            <p:cNvSpPr>
              <a:spLocks noChangeShapeType="1"/>
            </p:cNvSpPr>
            <p:nvPr/>
          </p:nvSpPr>
          <p:spPr bwMode="auto">
            <a:xfrm flipH="1">
              <a:off x="492" y="3895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24"/>
            <p:cNvSpPr>
              <a:spLocks noChangeArrowheads="1"/>
            </p:cNvSpPr>
            <p:nvPr/>
          </p:nvSpPr>
          <p:spPr bwMode="auto">
            <a:xfrm rot="16200000">
              <a:off x="320" y="3754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Line 25"/>
            <p:cNvSpPr>
              <a:spLocks noChangeShapeType="1"/>
            </p:cNvSpPr>
            <p:nvPr/>
          </p:nvSpPr>
          <p:spPr bwMode="auto">
            <a:xfrm flipH="1">
              <a:off x="492" y="2795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26"/>
            <p:cNvSpPr>
              <a:spLocks noChangeArrowheads="1"/>
            </p:cNvSpPr>
            <p:nvPr/>
          </p:nvSpPr>
          <p:spPr bwMode="auto">
            <a:xfrm rot="16200000">
              <a:off x="320" y="2654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Line 27"/>
            <p:cNvSpPr>
              <a:spLocks noChangeShapeType="1"/>
            </p:cNvSpPr>
            <p:nvPr/>
          </p:nvSpPr>
          <p:spPr bwMode="auto">
            <a:xfrm flipH="1">
              <a:off x="492" y="1696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28"/>
            <p:cNvSpPr>
              <a:spLocks noChangeArrowheads="1"/>
            </p:cNvSpPr>
            <p:nvPr/>
          </p:nvSpPr>
          <p:spPr bwMode="auto">
            <a:xfrm rot="16200000">
              <a:off x="320" y="1554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Line 29"/>
            <p:cNvSpPr>
              <a:spLocks noChangeShapeType="1"/>
            </p:cNvSpPr>
            <p:nvPr/>
          </p:nvSpPr>
          <p:spPr bwMode="auto">
            <a:xfrm flipH="1">
              <a:off x="492" y="596"/>
              <a:ext cx="56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30"/>
            <p:cNvSpPr>
              <a:spLocks noChangeArrowheads="1"/>
            </p:cNvSpPr>
            <p:nvPr/>
          </p:nvSpPr>
          <p:spPr bwMode="auto">
            <a:xfrm rot="16200000">
              <a:off x="320" y="453"/>
              <a:ext cx="15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31"/>
            <p:cNvSpPr>
              <a:spLocks noChangeArrowheads="1"/>
            </p:cNvSpPr>
            <p:nvPr/>
          </p:nvSpPr>
          <p:spPr bwMode="auto">
            <a:xfrm rot="16200000">
              <a:off x="-630" y="1998"/>
              <a:ext cx="164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Standard Deviation (%)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Line 32"/>
            <p:cNvSpPr>
              <a:spLocks noChangeShapeType="1"/>
            </p:cNvSpPr>
            <p:nvPr/>
          </p:nvSpPr>
          <p:spPr bwMode="auto">
            <a:xfrm>
              <a:off x="548" y="3895"/>
              <a:ext cx="508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33"/>
            <p:cNvSpPr>
              <a:spLocks noChangeArrowheads="1"/>
            </p:cNvSpPr>
            <p:nvPr/>
          </p:nvSpPr>
          <p:spPr bwMode="auto">
            <a:xfrm>
              <a:off x="768" y="3955"/>
              <a:ext cx="82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1st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34"/>
            <p:cNvSpPr>
              <a:spLocks noChangeArrowheads="1"/>
            </p:cNvSpPr>
            <p:nvPr/>
          </p:nvSpPr>
          <p:spPr bwMode="auto">
            <a:xfrm>
              <a:off x="1721" y="3955"/>
              <a:ext cx="87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2nd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35"/>
            <p:cNvSpPr>
              <a:spLocks noChangeArrowheads="1"/>
            </p:cNvSpPr>
            <p:nvPr/>
          </p:nvSpPr>
          <p:spPr bwMode="auto">
            <a:xfrm>
              <a:off x="2712" y="3955"/>
              <a:ext cx="8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3rd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36"/>
            <p:cNvSpPr>
              <a:spLocks noChangeArrowheads="1"/>
            </p:cNvSpPr>
            <p:nvPr/>
          </p:nvSpPr>
          <p:spPr bwMode="auto">
            <a:xfrm>
              <a:off x="3693" y="3955"/>
              <a:ext cx="8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4th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37"/>
            <p:cNvSpPr>
              <a:spLocks noChangeArrowheads="1"/>
            </p:cNvSpPr>
            <p:nvPr/>
          </p:nvSpPr>
          <p:spPr bwMode="auto">
            <a:xfrm>
              <a:off x="4671" y="3955"/>
              <a:ext cx="83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5th Quintile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38"/>
            <p:cNvSpPr>
              <a:spLocks noChangeArrowheads="1"/>
            </p:cNvSpPr>
            <p:nvPr/>
          </p:nvSpPr>
          <p:spPr bwMode="auto">
            <a:xfrm>
              <a:off x="3062" y="191"/>
              <a:ext cx="15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500" b="0" i="0" u="none" strike="noStrike" cap="none" normalizeH="0" baseline="0" smtClean="0">
                  <a:ln>
                    <a:noFill/>
                  </a:ln>
                  <a:solidFill>
                    <a:srgbClr val="1E2D53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39"/>
            <p:cNvSpPr>
              <a:spLocks noChangeArrowheads="1"/>
            </p:cNvSpPr>
            <p:nvPr/>
          </p:nvSpPr>
          <p:spPr bwMode="auto">
            <a:xfrm>
              <a:off x="4130" y="784"/>
              <a:ext cx="1166" cy="374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40"/>
            <p:cNvSpPr>
              <a:spLocks noChangeArrowheads="1"/>
            </p:cNvSpPr>
            <p:nvPr/>
          </p:nvSpPr>
          <p:spPr bwMode="auto">
            <a:xfrm>
              <a:off x="4144" y="795"/>
              <a:ext cx="544" cy="146"/>
            </a:xfrm>
            <a:prstGeom prst="rect">
              <a:avLst/>
            </a:prstGeom>
            <a:solidFill>
              <a:srgbClr val="1A476F"/>
            </a:solidFill>
            <a:ln w="0">
              <a:solidFill>
                <a:srgbClr val="1A476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41"/>
            <p:cNvSpPr>
              <a:spLocks noChangeArrowheads="1"/>
            </p:cNvSpPr>
            <p:nvPr/>
          </p:nvSpPr>
          <p:spPr bwMode="auto">
            <a:xfrm>
              <a:off x="4144" y="997"/>
              <a:ext cx="544" cy="147"/>
            </a:xfrm>
            <a:prstGeom prst="rect">
              <a:avLst/>
            </a:prstGeom>
            <a:solidFill>
              <a:srgbClr val="FF7F00"/>
            </a:solidFill>
            <a:ln w="0">
              <a:solidFill>
                <a:srgbClr val="FF7F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42"/>
            <p:cNvSpPr>
              <a:spLocks noChangeArrowheads="1"/>
            </p:cNvSpPr>
            <p:nvPr/>
          </p:nvSpPr>
          <p:spPr bwMode="auto">
            <a:xfrm>
              <a:off x="4776" y="791"/>
              <a:ext cx="39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43"/>
            <p:cNvSpPr>
              <a:spLocks noChangeArrowheads="1"/>
            </p:cNvSpPr>
            <p:nvPr/>
          </p:nvSpPr>
          <p:spPr bwMode="auto">
            <a:xfrm>
              <a:off x="4776" y="997"/>
              <a:ext cx="57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Female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0" y="103188"/>
            <a:ext cx="9144001" cy="66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4860926" y="336551"/>
            <a:ext cx="2381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0" i="0" u="none" strike="noStrike" cap="none" normalizeH="0" baseline="0" smtClean="0">
                <a:ln>
                  <a:noFill/>
                </a:ln>
                <a:solidFill>
                  <a:srgbClr val="1E2D53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3" y="15240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Standard Deviation of Employment Rates Across CZs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By Gender and Parent Income Quintile for </a:t>
            </a:r>
            <a:r>
              <a:rPr lang="en-US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Married</a:t>
            </a:r>
            <a:r>
              <a:rPr lang="en-US" u="sng" dirty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u="sng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Parent</a:t>
            </a:r>
            <a:r>
              <a:rPr 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 Households</a:t>
            </a:r>
          </a:p>
        </p:txBody>
      </p:sp>
    </p:spTree>
    <p:extLst>
      <p:ext uri="{BB962C8B-B14F-4D97-AF65-F5344CB8AC3E}">
        <p14:creationId xmlns:p14="http://schemas.microsoft.com/office/powerpoint/2010/main" val="1709643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6382512"/>
            <a:ext cx="9114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dirty="0" smtClean="0">
                <a:latin typeface="Arial" charset="0"/>
                <a:ea typeface="Arial" charset="0"/>
                <a:cs typeface="Arial" charset="0"/>
              </a:rPr>
              <a:t>Notes: </a:t>
            </a:r>
            <a:r>
              <a:rPr lang="en-GB" sz="1400" i="1" dirty="0" smtClean="0">
                <a:latin typeface="Arial" charset="0"/>
                <a:ea typeface="Arial" charset="0"/>
                <a:cs typeface="Arial" charset="0"/>
              </a:rPr>
              <a:t>Standard </a:t>
            </a:r>
            <a:r>
              <a:rPr lang="en-GB" sz="1400" i="1" dirty="0">
                <a:latin typeface="Arial" charset="0"/>
                <a:ea typeface="Arial" charset="0"/>
                <a:cs typeface="Arial" charset="0"/>
              </a:rPr>
              <a:t>errors clustered </a:t>
            </a:r>
            <a:r>
              <a:rPr lang="en-GB" sz="1400" i="1" dirty="0" smtClean="0">
                <a:latin typeface="Arial" charset="0"/>
                <a:ea typeface="Arial" charset="0"/>
                <a:cs typeface="Arial" charset="0"/>
              </a:rPr>
              <a:t>by state. </a:t>
            </a:r>
          </a:p>
          <a:p>
            <a:r>
              <a:rPr lang="en-GB" sz="1400" i="1" dirty="0" smtClean="0">
                <a:latin typeface="Arial" charset="0"/>
                <a:ea typeface="Arial" charset="0"/>
                <a:cs typeface="Arial" charset="0"/>
              </a:rPr>
              <a:t>Significance levels: </a:t>
            </a:r>
            <a:r>
              <a:rPr lang="hr-HR" sz="14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 p&lt;0.05, 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** </a:t>
            </a:r>
            <a:r>
              <a:rPr lang="en-US" sz="14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p&lt;0.01, 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*** </a:t>
            </a:r>
            <a:r>
              <a:rPr lang="en-US" sz="14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p&lt;0.001</a:t>
            </a:r>
            <a:endParaRPr lang="hr-HR" sz="1400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895" y="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Regression Estimates of Gender Gaps in Income Rank with Key Correlates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For Children with Parents in the Bottom Quintile of National Income Distribution</a:t>
            </a:r>
            <a:endParaRPr lang="en-US" altLang="en-US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504263"/>
              </p:ext>
            </p:extLst>
          </p:nvPr>
        </p:nvGraphicFramePr>
        <p:xfrm>
          <a:off x="762000" y="1219200"/>
          <a:ext cx="7543800" cy="3373124"/>
        </p:xfrm>
        <a:graphic>
          <a:graphicData uri="http://schemas.openxmlformats.org/drawingml/2006/table">
            <a:tbl>
              <a:tblPr/>
              <a:tblGrid>
                <a:gridCol w="36103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667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667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4727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Male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Female Mean</a:t>
                      </a:r>
                      <a:r>
                        <a:rPr lang="en-US" sz="16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Income Rank Gap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(1)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(2)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Segregation of Poverty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-2.485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-2.231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(0.246)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(0.186)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% Black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-1.311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-1.820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(0.410)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(0.449)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%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Single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Mothers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(0.516)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(0.391)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State FE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X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18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6382512"/>
            <a:ext cx="9114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dirty="0" smtClean="0">
                <a:latin typeface="Arial" charset="0"/>
                <a:ea typeface="Arial" charset="0"/>
                <a:cs typeface="Arial" charset="0"/>
              </a:rPr>
              <a:t>Notes: </a:t>
            </a:r>
            <a:r>
              <a:rPr lang="en-GB" sz="1400" i="1" dirty="0" smtClean="0">
                <a:latin typeface="Arial" charset="0"/>
                <a:ea typeface="Arial" charset="0"/>
                <a:cs typeface="Arial" charset="0"/>
              </a:rPr>
              <a:t>Standard </a:t>
            </a:r>
            <a:r>
              <a:rPr lang="en-GB" sz="1400" i="1" dirty="0">
                <a:latin typeface="Arial" charset="0"/>
                <a:ea typeface="Arial" charset="0"/>
                <a:cs typeface="Arial" charset="0"/>
              </a:rPr>
              <a:t>errors clustered </a:t>
            </a:r>
            <a:r>
              <a:rPr lang="en-GB" sz="1400" i="1" dirty="0" smtClean="0">
                <a:latin typeface="Arial" charset="0"/>
                <a:ea typeface="Arial" charset="0"/>
                <a:cs typeface="Arial" charset="0"/>
              </a:rPr>
              <a:t>by state. </a:t>
            </a:r>
          </a:p>
          <a:p>
            <a:r>
              <a:rPr lang="en-GB" sz="1400" i="1" dirty="0" smtClean="0">
                <a:latin typeface="Arial" charset="0"/>
                <a:ea typeface="Arial" charset="0"/>
                <a:cs typeface="Arial" charset="0"/>
              </a:rPr>
              <a:t>Significance levels: </a:t>
            </a:r>
            <a:r>
              <a:rPr lang="hr-HR" sz="14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 p&lt;0.05, 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** </a:t>
            </a:r>
            <a:r>
              <a:rPr lang="en-US" sz="14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p&lt;0.01, 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*** </a:t>
            </a:r>
            <a:r>
              <a:rPr lang="en-US" sz="14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p&lt;0.001</a:t>
            </a:r>
            <a:endParaRPr lang="hr-HR" sz="1400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895" y="0"/>
            <a:ext cx="9143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Regression Estimates of Gender Gaps in the Causal Effect on Income Rank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1E2D53"/>
                </a:solidFill>
                <a:latin typeface="Arial" pitchFamily="34" charset="0"/>
                <a:cs typeface="Arial" pitchFamily="34" charset="0"/>
              </a:rPr>
              <a:t>For Children with Parents in the Bottom Quintile of National Income Distribution</a:t>
            </a:r>
            <a:endParaRPr lang="en-US" altLang="en-US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611481"/>
              </p:ext>
            </p:extLst>
          </p:nvPr>
        </p:nvGraphicFramePr>
        <p:xfrm>
          <a:off x="762000" y="1219200"/>
          <a:ext cx="7924801" cy="3373124"/>
        </p:xfrm>
        <a:graphic>
          <a:graphicData uri="http://schemas.openxmlformats.org/drawingml/2006/table">
            <a:tbl>
              <a:tblPr/>
              <a:tblGrid>
                <a:gridCol w="33671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91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660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4727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Male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Female Income Rank Causal Effect Gap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(1)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(2)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Segregation of Poverty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-2.464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-2.780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(0.576)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(0.556)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% Black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-0.452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(0.777)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(1.326)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%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Single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Mothers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(0.743)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(0.866)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State FE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X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913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A201@DCDFKGOFUVW0Y5J4" val="5302"/>
  <p:tag name="FIRSTRA203@UQHJGUNFUVW0Y5HA" val="530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3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50021</TotalTime>
  <Words>3047</Words>
  <Application>Microsoft Macintosh PowerPoint</Application>
  <PresentationFormat>On-screen Show (4:3)</PresentationFormat>
  <Paragraphs>836</Paragraphs>
  <Slides>44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Office Theme</vt:lpstr>
      <vt:lpstr>Beamer Template</vt:lpstr>
      <vt:lpstr>1_Beamer Template</vt:lpstr>
      <vt:lpstr>8_Beamer Slides - Title and Outlines</vt:lpstr>
      <vt:lpstr>2_Beamer Template</vt:lpstr>
      <vt:lpstr>Default Design</vt:lpstr>
      <vt:lpstr>1_Office Theme</vt:lpstr>
      <vt:lpstr>3_Beamer Template</vt:lpstr>
      <vt:lpstr>4_Beamer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National Statistics on Gender Gaps by Parent Income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Local Area Variation in Gender Gaps by Where Kids Grow 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Appendix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Harvard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Brown</dc:creator>
  <cp:lastModifiedBy>Nathan</cp:lastModifiedBy>
  <cp:revision>3774</cp:revision>
  <dcterms:created xsi:type="dcterms:W3CDTF">2013-04-11T00:11:29Z</dcterms:created>
  <dcterms:modified xsi:type="dcterms:W3CDTF">2016-01-22T14:46:27Z</dcterms:modified>
</cp:coreProperties>
</file>